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kira Asghar" userId="0770aa0c-f9f2-4e6e-8280-be2a5630b880" providerId="ADAL" clId="{0DA38A2D-7963-4B5F-9B36-3C85CC4C8E5C}"/>
    <pc:docChg chg="undo custSel modSld">
      <pc:chgData name="Shakira Asghar" userId="0770aa0c-f9f2-4e6e-8280-be2a5630b880" providerId="ADAL" clId="{0DA38A2D-7963-4B5F-9B36-3C85CC4C8E5C}" dt="2024-10-09T16:19:49.770" v="224" actId="1076"/>
      <pc:docMkLst>
        <pc:docMk/>
      </pc:docMkLst>
      <pc:sldChg chg="addSp delSp modSp mod">
        <pc:chgData name="Shakira Asghar" userId="0770aa0c-f9f2-4e6e-8280-be2a5630b880" providerId="ADAL" clId="{0DA38A2D-7963-4B5F-9B36-3C85CC4C8E5C}" dt="2024-10-09T16:19:49.770" v="224" actId="1076"/>
        <pc:sldMkLst>
          <pc:docMk/>
          <pc:sldMk cId="329166819" sldId="257"/>
        </pc:sldMkLst>
        <pc:spChg chg="mod">
          <ac:chgData name="Shakira Asghar" userId="0770aa0c-f9f2-4e6e-8280-be2a5630b880" providerId="ADAL" clId="{0DA38A2D-7963-4B5F-9B36-3C85CC4C8E5C}" dt="2024-10-09T16:17:23.652" v="179" actId="14100"/>
          <ac:spMkLst>
            <pc:docMk/>
            <pc:sldMk cId="329166819" sldId="257"/>
            <ac:spMk id="8" creationId="{2EE4EAE7-65D9-4D3D-839E-566C84A259C9}"/>
          </ac:spMkLst>
        </pc:spChg>
        <pc:spChg chg="mod">
          <ac:chgData name="Shakira Asghar" userId="0770aa0c-f9f2-4e6e-8280-be2a5630b880" providerId="ADAL" clId="{0DA38A2D-7963-4B5F-9B36-3C85CC4C8E5C}" dt="2024-10-09T16:19:31.770" v="218" actId="1076"/>
          <ac:spMkLst>
            <pc:docMk/>
            <pc:sldMk cId="329166819" sldId="257"/>
            <ac:spMk id="9" creationId="{37BA36D3-9A23-4C8B-A34A-4E8209D16277}"/>
          </ac:spMkLst>
        </pc:spChg>
        <pc:spChg chg="mod">
          <ac:chgData name="Shakira Asghar" userId="0770aa0c-f9f2-4e6e-8280-be2a5630b880" providerId="ADAL" clId="{0DA38A2D-7963-4B5F-9B36-3C85CC4C8E5C}" dt="2024-10-09T16:06:55.625" v="33" actId="20577"/>
          <ac:spMkLst>
            <pc:docMk/>
            <pc:sldMk cId="329166819" sldId="257"/>
            <ac:spMk id="10" creationId="{B1A5A21B-9BE3-485B-8490-FCDEE6630812}"/>
          </ac:spMkLst>
        </pc:spChg>
        <pc:spChg chg="add del mod">
          <ac:chgData name="Shakira Asghar" userId="0770aa0c-f9f2-4e6e-8280-be2a5630b880" providerId="ADAL" clId="{0DA38A2D-7963-4B5F-9B36-3C85CC4C8E5C}" dt="2024-10-09T16:08:01.672" v="137" actId="13926"/>
          <ac:spMkLst>
            <pc:docMk/>
            <pc:sldMk cId="329166819" sldId="257"/>
            <ac:spMk id="14" creationId="{17D6E096-BAB7-4561-BF8A-ED926EB30B54}"/>
          </ac:spMkLst>
        </pc:spChg>
        <pc:spChg chg="add mod">
          <ac:chgData name="Shakira Asghar" userId="0770aa0c-f9f2-4e6e-8280-be2a5630b880" providerId="ADAL" clId="{0DA38A2D-7963-4B5F-9B36-3C85CC4C8E5C}" dt="2024-10-09T16:19:46.736" v="223" actId="1076"/>
          <ac:spMkLst>
            <pc:docMk/>
            <pc:sldMk cId="329166819" sldId="257"/>
            <ac:spMk id="18" creationId="{8CC8C7FA-9599-4909-960E-F1602D874218}"/>
          </ac:spMkLst>
        </pc:spChg>
        <pc:grpChg chg="add mod">
          <ac:chgData name="Shakira Asghar" userId="0770aa0c-f9f2-4e6e-8280-be2a5630b880" providerId="ADAL" clId="{0DA38A2D-7963-4B5F-9B36-3C85CC4C8E5C}" dt="2024-10-09T16:19:31.770" v="218" actId="1076"/>
          <ac:grpSpMkLst>
            <pc:docMk/>
            <pc:sldMk cId="329166819" sldId="257"/>
            <ac:grpSpMk id="15" creationId="{6E1B8C9E-F51B-44C0-8D67-92F48F513B8C}"/>
          </ac:grpSpMkLst>
        </pc:grpChg>
        <pc:picChg chg="add mod">
          <ac:chgData name="Shakira Asghar" userId="0770aa0c-f9f2-4e6e-8280-be2a5630b880" providerId="ADAL" clId="{0DA38A2D-7963-4B5F-9B36-3C85CC4C8E5C}" dt="2024-10-09T16:19:49.770" v="224" actId="1076"/>
          <ac:picMkLst>
            <pc:docMk/>
            <pc:sldMk cId="329166819" sldId="257"/>
            <ac:picMk id="13" creationId="{31773A6E-6365-4EA2-A0C6-1E94C2A981D1}"/>
          </ac:picMkLst>
        </pc:picChg>
        <pc:picChg chg="mod">
          <ac:chgData name="Shakira Asghar" userId="0770aa0c-f9f2-4e6e-8280-be2a5630b880" providerId="ADAL" clId="{0DA38A2D-7963-4B5F-9B36-3C85CC4C8E5C}" dt="2024-10-09T16:19:31.770" v="218" actId="1076"/>
          <ac:picMkLst>
            <pc:docMk/>
            <pc:sldMk cId="329166819" sldId="257"/>
            <ac:picMk id="1028" creationId="{F27C4C57-E22C-472C-B18C-AC00FA6B9594}"/>
          </ac:picMkLst>
        </pc:picChg>
      </pc:sldChg>
      <pc:sldChg chg="addSp modSp mod">
        <pc:chgData name="Shakira Asghar" userId="0770aa0c-f9f2-4e6e-8280-be2a5630b880" providerId="ADAL" clId="{0DA38A2D-7963-4B5F-9B36-3C85CC4C8E5C}" dt="2024-10-09T16:08:56.101" v="172" actId="20577"/>
        <pc:sldMkLst>
          <pc:docMk/>
          <pc:sldMk cId="1980386945" sldId="258"/>
        </pc:sldMkLst>
        <pc:spChg chg="mod">
          <ac:chgData name="Shakira Asghar" userId="0770aa0c-f9f2-4e6e-8280-be2a5630b880" providerId="ADAL" clId="{0DA38A2D-7963-4B5F-9B36-3C85CC4C8E5C}" dt="2024-10-09T16:08:35.774" v="143" actId="1076"/>
          <ac:spMkLst>
            <pc:docMk/>
            <pc:sldMk cId="1980386945" sldId="258"/>
            <ac:spMk id="7" creationId="{F30DA73B-31A7-4488-A892-3BBB878017BA}"/>
          </ac:spMkLst>
        </pc:spChg>
        <pc:spChg chg="add mod">
          <ac:chgData name="Shakira Asghar" userId="0770aa0c-f9f2-4e6e-8280-be2a5630b880" providerId="ADAL" clId="{0DA38A2D-7963-4B5F-9B36-3C85CC4C8E5C}" dt="2024-10-09T16:08:56.101" v="172" actId="20577"/>
          <ac:spMkLst>
            <pc:docMk/>
            <pc:sldMk cId="1980386945" sldId="258"/>
            <ac:spMk id="14" creationId="{35E3E5DD-778C-4AC2-B21E-AA9725AFAA4E}"/>
          </ac:spMkLst>
        </pc:spChg>
        <pc:picChg chg="mod">
          <ac:chgData name="Shakira Asghar" userId="0770aa0c-f9f2-4e6e-8280-be2a5630b880" providerId="ADAL" clId="{0DA38A2D-7963-4B5F-9B36-3C85CC4C8E5C}" dt="2024-10-09T16:08:26.970" v="141" actId="1076"/>
          <ac:picMkLst>
            <pc:docMk/>
            <pc:sldMk cId="1980386945" sldId="258"/>
            <ac:picMk id="10" creationId="{6F98A51B-82E9-4639-B23C-DB20B220B3E9}"/>
          </ac:picMkLst>
        </pc:picChg>
        <pc:picChg chg="mod">
          <ac:chgData name="Shakira Asghar" userId="0770aa0c-f9f2-4e6e-8280-be2a5630b880" providerId="ADAL" clId="{0DA38A2D-7963-4B5F-9B36-3C85CC4C8E5C}" dt="2024-10-09T16:08:28.698" v="142" actId="1076"/>
          <ac:picMkLst>
            <pc:docMk/>
            <pc:sldMk cId="1980386945" sldId="258"/>
            <ac:picMk id="12" creationId="{EE791C7B-8A24-47EE-B3BB-81D8617E874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6180" y="1122363"/>
            <a:ext cx="671182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6180" y="3602038"/>
            <a:ext cx="671182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0380" y="6356350"/>
            <a:ext cx="2191139" cy="365125"/>
          </a:xfrm>
        </p:spPr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68735" y="6356350"/>
            <a:ext cx="3286709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2660" y="6356350"/>
            <a:ext cx="2191139" cy="365125"/>
          </a:xfrm>
        </p:spPr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416629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74" y="621198"/>
            <a:ext cx="2089496" cy="100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2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2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09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46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38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352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34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79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69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47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5980922"/>
            <a:ext cx="12192000" cy="87707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961" y="5980922"/>
            <a:ext cx="2680039" cy="86542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31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932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0EC8A-8A93-4C46-9FCA-E2BFD80C8837}" type="datetimeFigureOut">
              <a:rPr lang="en-GB" smtClean="0"/>
              <a:t>09/10/2024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02005" y="6356350"/>
            <a:ext cx="2899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32306" y="6356350"/>
            <a:ext cx="1932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FC9C5-078B-4ADF-8771-63905EAB41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77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mzn.eu/d/iTi8lD7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mzn.eu/d/9yttJW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s://amzn.eu/d/0u2WHl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DD5B7AA-E453-4C51-88AD-F19890604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53" y="23070"/>
            <a:ext cx="298132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E4EAE7-65D9-4D3D-839E-566C84A259C9}"/>
              </a:ext>
            </a:extLst>
          </p:cNvPr>
          <p:cNvSpPr txBox="1"/>
          <p:nvPr/>
        </p:nvSpPr>
        <p:spPr>
          <a:xfrm>
            <a:off x="318346" y="2033616"/>
            <a:ext cx="700524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Big Picture!</a:t>
            </a:r>
            <a:endParaRPr lang="en-GB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b="0" dirty="0">
                <a:effectLst/>
                <a:highlight>
                  <a:srgbClr val="FFFF00"/>
                </a:highlight>
              </a:rPr>
              <a:t>RO40 Coursework- 30% of qualification</a:t>
            </a:r>
            <a:r>
              <a:rPr lang="en-GB" b="0" dirty="0">
                <a:effectLst/>
              </a:rPr>
              <a:t>- Submitted in Year 10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b="0" dirty="0">
                <a:effectLst/>
                <a:highlight>
                  <a:srgbClr val="FFFF00"/>
                </a:highlight>
              </a:rPr>
              <a:t>R039 Coursework- 30% of qualification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highlight>
                  <a:srgbClr val="FFFF00"/>
                </a:highlight>
              </a:rPr>
              <a:t>R038 Exam- 40% of qualification </a:t>
            </a:r>
            <a:endParaRPr lang="en-GB" b="0" dirty="0">
              <a:effectLst/>
              <a:highlight>
                <a:srgbClr val="FFFF00"/>
              </a:highlight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8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September to October half term =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R039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L01 + L02 (12 lessons)</a:t>
            </a:r>
            <a:br>
              <a:rPr lang="en-GB" b="0" dirty="0"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October half term to Xmas=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R039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L03 (14 lessons)</a:t>
            </a:r>
            <a:br>
              <a:rPr lang="en-GB" b="0" dirty="0">
                <a:effectLst/>
              </a:rPr>
            </a:b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Xmas to Easter= 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R039</a:t>
            </a:r>
            <a:endParaRPr lang="en-GB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GB" b="0" dirty="0">
                <a:effectLst/>
              </a:rPr>
            </a:br>
            <a:r>
              <a:rPr lang="en-GB" b="0" dirty="0">
                <a:effectLst/>
              </a:rPr>
              <a:t>1 lesson per fortnight till coursework is complete for t</a:t>
            </a:r>
            <a:r>
              <a:rPr lang="en-GB" dirty="0"/>
              <a:t>heory lesson to prepare students for </a:t>
            </a:r>
            <a:r>
              <a:rPr lang="en-GB" b="1" dirty="0"/>
              <a:t>R038 </a:t>
            </a:r>
            <a:r>
              <a:rPr lang="en-GB" dirty="0"/>
              <a:t>exam. </a:t>
            </a:r>
            <a:br>
              <a:rPr lang="en-GB" b="0" dirty="0">
                <a:effectLst/>
              </a:rPr>
            </a:br>
            <a:endParaRPr lang="en-GB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800" i="0" u="none" strike="noStrike" dirty="0">
                <a:solidFill>
                  <a:srgbClr val="000000"/>
                </a:solidFill>
                <a:latin typeface="Century Gothic" panose="020B0502020202020204" pitchFamily="34" charset="0"/>
              </a:rPr>
              <a:t>Students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will need to complete work at home to meet </a:t>
            </a:r>
            <a:r>
              <a:rPr lang="en-GB" dirty="0">
                <a:solidFill>
                  <a:srgbClr val="000000"/>
                </a:solidFill>
                <a:latin typeface="Century Gothic" panose="020B0502020202020204" pitchFamily="34" charset="0"/>
              </a:rPr>
              <a:t>the coursework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deadline.</a:t>
            </a:r>
            <a:endParaRPr lang="en-GB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GB" b="0" dirty="0">
                <a:effectLst/>
              </a:rPr>
            </a:br>
            <a:br>
              <a:rPr lang="en-GB" dirty="0"/>
            </a:b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A5A21B-9BE3-485B-8490-FCDEE6630812}"/>
              </a:ext>
            </a:extLst>
          </p:cNvPr>
          <p:cNvSpPr txBox="1"/>
          <p:nvPr/>
        </p:nvSpPr>
        <p:spPr>
          <a:xfrm>
            <a:off x="3642919" y="134116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entury Gothic" panose="020B0502020202020204" pitchFamily="34" charset="0"/>
              </a:rPr>
              <a:t>OOSHL </a:t>
            </a:r>
            <a:r>
              <a:rPr lang="en-GB" dirty="0">
                <a:solidFill>
                  <a:srgbClr val="000000"/>
                </a:solidFill>
                <a:highlight>
                  <a:srgbClr val="00FF00"/>
                </a:highlight>
                <a:latin typeface="Century Gothic" panose="020B0502020202020204" pitchFamily="34" charset="0"/>
              </a:rPr>
              <a:t>Monday, Tuesday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entury Gothic" panose="020B0502020202020204" pitchFamily="34" charset="0"/>
              </a:rPr>
              <a:t>3:10 – 4:15PM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rgbClr val="000000"/>
              </a:solidFill>
              <a:highlight>
                <a:srgbClr val="00FF00"/>
              </a:highlight>
              <a:latin typeface="Century Gothic" panose="020B0502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b="0" dirty="0">
              <a:effectLst/>
              <a:highlight>
                <a:srgbClr val="00FF00"/>
              </a:highligh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E1B8C9E-F51B-44C0-8D67-92F48F513B8C}"/>
              </a:ext>
            </a:extLst>
          </p:cNvPr>
          <p:cNvGrpSpPr/>
          <p:nvPr/>
        </p:nvGrpSpPr>
        <p:grpSpPr>
          <a:xfrm>
            <a:off x="8900719" y="2811493"/>
            <a:ext cx="1899058" cy="2726223"/>
            <a:chOff x="8514826" y="1012506"/>
            <a:chExt cx="2759978" cy="3987333"/>
          </a:xfrm>
        </p:grpSpPr>
        <p:pic>
          <p:nvPicPr>
            <p:cNvPr id="1028" name="Picture 4" descr="iMedia Grade Equivalents Table">
              <a:extLst>
                <a:ext uri="{FF2B5EF4-FFF2-40B4-BE49-F238E27FC236}">
                  <a16:creationId xmlns:a16="http://schemas.microsoft.com/office/drawing/2014/main" id="{F27C4C57-E22C-472C-B18C-AC00FA6B95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72" t="6364" r="20062" b="6425"/>
            <a:stretch/>
          </p:blipFill>
          <p:spPr bwMode="auto">
            <a:xfrm>
              <a:off x="8514826" y="1012506"/>
              <a:ext cx="2759978" cy="3987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BA36D3-9A23-4C8B-A34A-4E8209D16277}"/>
                </a:ext>
              </a:extLst>
            </p:cNvPr>
            <p:cNvSpPr txBox="1"/>
            <p:nvPr/>
          </p:nvSpPr>
          <p:spPr>
            <a:xfrm>
              <a:off x="10360403" y="1119605"/>
              <a:ext cx="7382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7D6E096-BAB7-4561-BF8A-ED926EB30B54}"/>
              </a:ext>
            </a:extLst>
          </p:cNvPr>
          <p:cNvSpPr txBox="1"/>
          <p:nvPr/>
        </p:nvSpPr>
        <p:spPr>
          <a:xfrm>
            <a:off x="7726261" y="5537716"/>
            <a:ext cx="46335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entury Gothic" panose="020B0502020202020204" pitchFamily="34" charset="0"/>
              </a:rPr>
              <a:t>Contact Mrs Asghar s.asghar@finhampark2.co.uk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773A6E-6365-4EA2-A0C6-1E94C2A98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55298">
            <a:off x="10648917" y="256895"/>
            <a:ext cx="1212292" cy="171976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CC8C7FA-9599-4909-960E-F1602D874218}"/>
              </a:ext>
            </a:extLst>
          </p:cNvPr>
          <p:cNvSpPr txBox="1"/>
          <p:nvPr/>
        </p:nvSpPr>
        <p:spPr>
          <a:xfrm>
            <a:off x="7420761" y="490345"/>
            <a:ext cx="4633519" cy="2321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53" rtl="0">
              <a:spcBef>
                <a:spcPts val="88"/>
              </a:spcBef>
              <a:spcAft>
                <a:spcPts val="0"/>
              </a:spcAft>
            </a:pPr>
            <a:r>
              <a:rPr lang="en-GB" sz="16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Support from school and online </a:t>
            </a:r>
            <a:endParaRPr lang="en-GB" sz="1600" b="0" dirty="0">
              <a:effectLst/>
            </a:endParaRPr>
          </a:p>
          <a:p>
            <a:pPr marL="285750" marR="889991" indent="-285750" rtl="0" fontAlgn="base">
              <a:spcBef>
                <a:spcPts val="104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Revision Guides</a:t>
            </a:r>
          </a:p>
          <a:p>
            <a:pPr marR="1375550" rtl="0">
              <a:spcBef>
                <a:spcPts val="44"/>
              </a:spcBef>
              <a:spcAft>
                <a:spcPts val="0"/>
              </a:spcAft>
            </a:pPr>
            <a:r>
              <a:rPr lang="en-GB" sz="1600" b="0" dirty="0">
                <a:effectLst/>
                <a:hlinkClick r:id="rId5"/>
              </a:rPr>
              <a:t>https://amzn.eu/d/iTi8lD7</a:t>
            </a:r>
            <a:r>
              <a:rPr lang="en-GB" sz="1600" b="0" dirty="0">
                <a:effectLst/>
              </a:rPr>
              <a:t>   </a:t>
            </a:r>
            <a:endParaRPr lang="en-GB" sz="1600" dirty="0"/>
          </a:p>
          <a:p>
            <a:pPr marL="285750" marR="1375550" indent="-285750" rtl="0" fontAlgn="base">
              <a:spcBef>
                <a:spcPts val="44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Seneca – D&amp;T section </a:t>
            </a:r>
          </a:p>
          <a:p>
            <a:pPr marL="285750" marR="13755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BBC Bitesize </a:t>
            </a:r>
          </a:p>
          <a:p>
            <a:pPr marL="285750" marR="13755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Technology student </a:t>
            </a:r>
            <a:endParaRPr lang="en-GB" sz="16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GB" sz="1600" b="0" i="0" u="sng" strike="noStrike" dirty="0">
                <a:solidFill>
                  <a:srgbClr val="0000FF"/>
                </a:solidFill>
                <a:effectLst/>
                <a:latin typeface="Century Gothic" panose="020B0502020202020204" pitchFamily="34" charset="0"/>
              </a:rPr>
              <a:t>www.technologystudent.com</a:t>
            </a:r>
            <a:r>
              <a:rPr lang="en-GB" sz="1600" b="0" i="0" u="none" strike="noStrike" dirty="0">
                <a:solidFill>
                  <a:srgbClr val="0000FF"/>
                </a:solidFill>
                <a:effectLst/>
                <a:latin typeface="Century Gothic" panose="020B0502020202020204" pitchFamily="34" charset="0"/>
              </a:rPr>
              <a:t>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Google Classroom page where all lesson resources and assignments are posted. </a:t>
            </a:r>
          </a:p>
        </p:txBody>
      </p:sp>
    </p:spTree>
    <p:extLst>
      <p:ext uri="{BB962C8B-B14F-4D97-AF65-F5344CB8AC3E}">
        <p14:creationId xmlns:p14="http://schemas.microsoft.com/office/powerpoint/2010/main" val="329166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DD5B7AA-E453-4C51-88AD-F19890604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53" y="23070"/>
            <a:ext cx="298132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E4EAE7-65D9-4D3D-839E-566C84A259C9}"/>
              </a:ext>
            </a:extLst>
          </p:cNvPr>
          <p:cNvSpPr txBox="1"/>
          <p:nvPr/>
        </p:nvSpPr>
        <p:spPr>
          <a:xfrm>
            <a:off x="326953" y="1918625"/>
            <a:ext cx="687919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6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Big Picture!</a:t>
            </a:r>
            <a:endParaRPr lang="en-GB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highlight>
                  <a:srgbClr val="FFFF00"/>
                </a:highlight>
              </a:rPr>
              <a:t>NEA 50% of qualification 	Exam 50% of qualification</a:t>
            </a:r>
            <a:endParaRPr lang="en-GB" sz="1600" i="0" u="none" strike="noStrike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September to October half term </a:t>
            </a:r>
            <a:r>
              <a:rPr lang="en-GB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=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(12 lessons)</a:t>
            </a:r>
            <a:endParaRPr lang="en-GB" sz="16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6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NEA Sectio</a:t>
            </a:r>
            <a:r>
              <a:rPr lang="en-GB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 A (10 marks)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NEA Section B (10 Marks)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NEA Section C (20 Marks</a:t>
            </a:r>
            <a:endParaRPr lang="en-GB" sz="1600" b="0" dirty="0">
              <a:effectLst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October half term to </a:t>
            </a:r>
            <a:r>
              <a:rPr lang="en-GB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Christmas 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= (14 lessons)</a:t>
            </a:r>
          </a:p>
          <a:p>
            <a:r>
              <a:rPr lang="en-GB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NEA Section C (20 Marks)</a:t>
            </a:r>
          </a:p>
          <a:p>
            <a:r>
              <a:rPr lang="en-GB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NEA Section D (20 Marks)</a:t>
            </a:r>
            <a:endParaRPr lang="en-GB" sz="1600" b="0" dirty="0">
              <a:effectLst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Christmas to Feb Half term</a:t>
            </a: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= (10 lessons)</a:t>
            </a:r>
          </a:p>
          <a:p>
            <a:r>
              <a:rPr lang="en-GB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NEA Section D (20 Marks)</a:t>
            </a:r>
          </a:p>
          <a:p>
            <a:r>
              <a:rPr lang="en-GB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NEA Section E (20 Marks)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Feb half term to Easter= (14 lessons)</a:t>
            </a:r>
            <a:endParaRPr lang="en-GB" sz="1600" b="0" dirty="0">
              <a:effectLst/>
            </a:endParaRPr>
          </a:p>
          <a:p>
            <a:r>
              <a:rPr lang="en-GB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NEA Section E (20 Marks)</a:t>
            </a:r>
          </a:p>
          <a:p>
            <a:r>
              <a:rPr lang="en-GB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NEA Section F (20 Marks)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400" i="0" u="none" strike="noStrike" dirty="0">
                <a:solidFill>
                  <a:srgbClr val="000000"/>
                </a:solidFill>
                <a:latin typeface="Century Gothic" panose="020B0502020202020204" pitchFamily="34" charset="0"/>
              </a:rPr>
              <a:t>Students 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will need to complete work at home to meet </a:t>
            </a:r>
            <a:r>
              <a:rPr lang="en-GB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coursework 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deadlines.</a:t>
            </a:r>
            <a:endParaRPr lang="en-GB" sz="1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GB" sz="1600" dirty="0"/>
            </a:br>
            <a:endParaRPr lang="en-GB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B55243-F527-41DA-BB21-4D820F8D65AB}"/>
              </a:ext>
            </a:extLst>
          </p:cNvPr>
          <p:cNvSpPr txBox="1"/>
          <p:nvPr/>
        </p:nvSpPr>
        <p:spPr>
          <a:xfrm>
            <a:off x="335560" y="1333850"/>
            <a:ext cx="296131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AQA Design &amp; Technology</a:t>
            </a:r>
          </a:p>
          <a:p>
            <a:endParaRPr lang="en-GB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427E7-CD38-40C7-B493-047B7355BDA6}"/>
              </a:ext>
            </a:extLst>
          </p:cNvPr>
          <p:cNvSpPr txBox="1"/>
          <p:nvPr/>
        </p:nvSpPr>
        <p:spPr>
          <a:xfrm>
            <a:off x="3642919" y="134116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entury Gothic" panose="020B0502020202020204" pitchFamily="34" charset="0"/>
              </a:rPr>
              <a:t>OOSHL </a:t>
            </a:r>
            <a:r>
              <a:rPr lang="en-GB" dirty="0">
                <a:solidFill>
                  <a:srgbClr val="000000"/>
                </a:solidFill>
                <a:highlight>
                  <a:srgbClr val="00FF00"/>
                </a:highlight>
                <a:latin typeface="Century Gothic" panose="020B0502020202020204" pitchFamily="34" charset="0"/>
              </a:rPr>
              <a:t>Monday, Tuesday 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Century Gothic" panose="020B0502020202020204" pitchFamily="34" charset="0"/>
              </a:rPr>
              <a:t>3:10 – 4:15PM</a:t>
            </a:r>
            <a:endParaRPr lang="en-GB" b="0" dirty="0">
              <a:effectLst/>
              <a:highlight>
                <a:srgbClr val="00FF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0DA73B-31A7-4488-A892-3BBB878017BA}"/>
              </a:ext>
            </a:extLst>
          </p:cNvPr>
          <p:cNvSpPr txBox="1"/>
          <p:nvPr/>
        </p:nvSpPr>
        <p:spPr>
          <a:xfrm>
            <a:off x="7432646" y="2501996"/>
            <a:ext cx="4320330" cy="3059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53" rtl="0">
              <a:spcBef>
                <a:spcPts val="88"/>
              </a:spcBef>
              <a:spcAft>
                <a:spcPts val="0"/>
              </a:spcAft>
            </a:pPr>
            <a:r>
              <a:rPr lang="en-GB" sz="1600" b="1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Support from school and online </a:t>
            </a:r>
            <a:endParaRPr lang="en-GB" sz="1600" b="0" dirty="0">
              <a:effectLst/>
            </a:endParaRPr>
          </a:p>
          <a:p>
            <a:pPr marL="285750" marR="889991" indent="-285750" rtl="0" fontAlgn="base">
              <a:spcBef>
                <a:spcPts val="104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Revision Guides</a:t>
            </a:r>
          </a:p>
          <a:p>
            <a:pPr marR="1375550" rtl="0">
              <a:spcBef>
                <a:spcPts val="44"/>
              </a:spcBef>
              <a:spcAft>
                <a:spcPts val="0"/>
              </a:spcAft>
            </a:pPr>
            <a:r>
              <a:rPr lang="en-GB" sz="1600" b="0" dirty="0">
                <a:effectLst/>
                <a:hlinkClick r:id="rId3"/>
              </a:rPr>
              <a:t>https://amzn.eu/d/9yttJWN</a:t>
            </a:r>
            <a:r>
              <a:rPr lang="en-GB" sz="1600" b="0" dirty="0">
                <a:effectLst/>
              </a:rPr>
              <a:t>    </a:t>
            </a:r>
            <a:endParaRPr lang="en-GB" sz="1600" dirty="0"/>
          </a:p>
          <a:p>
            <a:pPr marL="285750" marR="1375550" indent="-285750" rtl="0">
              <a:spcBef>
                <a:spcPts val="44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dirty="0">
                <a:effectLst/>
              </a:rPr>
              <a:t>Revision flash cards</a:t>
            </a:r>
          </a:p>
          <a:p>
            <a:pPr marR="1375550" rtl="0">
              <a:spcBef>
                <a:spcPts val="44"/>
              </a:spcBef>
              <a:spcAft>
                <a:spcPts val="0"/>
              </a:spcAft>
            </a:pPr>
            <a:r>
              <a:rPr lang="en-GB" sz="1600" b="0" dirty="0">
                <a:effectLst/>
                <a:hlinkClick r:id="rId4"/>
              </a:rPr>
              <a:t>https://amzn.eu/d/0u2WHl3</a:t>
            </a:r>
            <a:r>
              <a:rPr lang="en-GB" sz="1600" b="0" dirty="0">
                <a:effectLst/>
              </a:rPr>
              <a:t> </a:t>
            </a:r>
          </a:p>
          <a:p>
            <a:pPr marL="285750" marR="1375550" indent="-285750" rtl="0" fontAlgn="base">
              <a:spcBef>
                <a:spcPts val="44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Seneca – D&amp;T section </a:t>
            </a:r>
          </a:p>
          <a:p>
            <a:pPr marL="285750" marR="13755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BBC Bitesize – D&amp;T AQA section </a:t>
            </a:r>
          </a:p>
          <a:p>
            <a:pPr marL="285750" marR="1375550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Technology student </a:t>
            </a:r>
            <a:endParaRPr lang="en-GB" sz="1600" b="0" i="0" u="none" strike="noStrike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GB" sz="1600" b="0" i="0" u="sng" strike="noStrike" dirty="0">
                <a:solidFill>
                  <a:srgbClr val="0000FF"/>
                </a:solidFill>
                <a:effectLst/>
                <a:latin typeface="Century Gothic" panose="020B0502020202020204" pitchFamily="34" charset="0"/>
              </a:rPr>
              <a:t>www.technologystudent.com</a:t>
            </a:r>
            <a:r>
              <a:rPr lang="en-GB" sz="1600" b="0" i="0" u="none" strike="noStrike" dirty="0">
                <a:solidFill>
                  <a:srgbClr val="0000FF"/>
                </a:solidFill>
                <a:effectLst/>
                <a:latin typeface="Century Gothic" panose="020B0502020202020204" pitchFamily="34" charset="0"/>
              </a:rPr>
              <a:t>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Google Classroom page where all lesson resources and assignments are posted.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98A51B-82E9-4639-B23C-DB20B220B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94381">
            <a:off x="8488833" y="249639"/>
            <a:ext cx="1343888" cy="1896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791C7B-8A24-47EE-B3BB-81D8617E87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96556">
            <a:off x="10063163" y="548532"/>
            <a:ext cx="1361669" cy="18516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5E3E5DD-778C-4AC2-B21E-AA9725AFAA4E}"/>
              </a:ext>
            </a:extLst>
          </p:cNvPr>
          <p:cNvSpPr txBox="1"/>
          <p:nvPr/>
        </p:nvSpPr>
        <p:spPr>
          <a:xfrm>
            <a:off x="7432646" y="5586882"/>
            <a:ext cx="46335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entury Gothic" panose="020B0502020202020204" pitchFamily="34" charset="0"/>
              </a:rPr>
              <a:t>Contact Mrs Pawar v.negi@finhampark2.co.uk</a:t>
            </a:r>
          </a:p>
        </p:txBody>
      </p:sp>
    </p:spTree>
    <p:extLst>
      <p:ext uri="{BB962C8B-B14F-4D97-AF65-F5344CB8AC3E}">
        <p14:creationId xmlns:p14="http://schemas.microsoft.com/office/powerpoint/2010/main" val="1980386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P2 colourscheme">
      <a:dk1>
        <a:srgbClr val="323F4F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FFFF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C00000"/>
      </a:folHlink>
    </a:clrScheme>
    <a:fontScheme name="Century Gothi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2565</TotalTime>
  <Words>369</Words>
  <Application>Microsoft Office PowerPoint</Application>
  <PresentationFormat>Widescreen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Rogers</dc:creator>
  <cp:lastModifiedBy>Shakira Asghar</cp:lastModifiedBy>
  <cp:revision>38</cp:revision>
  <dcterms:created xsi:type="dcterms:W3CDTF">2018-10-02T09:38:47Z</dcterms:created>
  <dcterms:modified xsi:type="dcterms:W3CDTF">2024-10-09T16:23:24Z</dcterms:modified>
</cp:coreProperties>
</file>