
<file path=[Content_Types].xml><?xml version="1.0" encoding="utf-8"?>
<Types xmlns="http://schemas.openxmlformats.org/package/2006/content-types">
  <Default Extension="png" ContentType="image/png"/>
  <Default Extension="svg" ContentType="image/svg+xml"/>
  <Default Extension="jpeg" ContentType="image/jpeg"/>
  <Default Extension="rels" ContentType="application/vnd.openxmlformats-package.relationships+xml"/>
  <Default Extension="xml" ContentType="application/xml"/>
  <Default Extension="gif" ContentType="image/gif"/>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4"/>
  </p:sldMasterIdLst>
  <p:sldIdLst>
    <p:sldId id="256" r:id="rId5"/>
    <p:sldId id="258" r:id="rId6"/>
  </p:sldIdLst>
  <p:sldSz cx="9906000" cy="6858000" type="A4"/>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4995" autoAdjust="0"/>
    <p:restoredTop sz="94660"/>
  </p:normalViewPr>
  <p:slideViewPr>
    <p:cSldViewPr snapToGrid="0">
      <p:cViewPr varScale="1">
        <p:scale>
          <a:sx n="83" d="100"/>
          <a:sy n="83" d="100"/>
        </p:scale>
        <p:origin x="1282" y="53"/>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viewProps" Target="viewProps.xml"/><Relationship Id="rId3" Type="http://schemas.openxmlformats.org/officeDocument/2006/relationships/customXml" Target="../customXml/item3.xml"/><Relationship Id="rId7" Type="http://schemas.openxmlformats.org/officeDocument/2006/relationships/presProps" Target="presProps.xml"/><Relationship Id="rId2" Type="http://schemas.openxmlformats.org/officeDocument/2006/relationships/customXml" Target="../customXml/item2.xml"/><Relationship Id="rId1" Type="http://schemas.openxmlformats.org/officeDocument/2006/relationships/customXml" Target="../customXml/item1.xml"/><Relationship Id="rId6" Type="http://schemas.openxmlformats.org/officeDocument/2006/relationships/slide" Target="slides/slide2.xml"/><Relationship Id="rId5" Type="http://schemas.openxmlformats.org/officeDocument/2006/relationships/slide" Target="slides/slide1.xml"/><Relationship Id="rId10" Type="http://schemas.openxmlformats.org/officeDocument/2006/relationships/tableStyles" Target="tableStyles.xml"/><Relationship Id="rId4" Type="http://schemas.openxmlformats.org/officeDocument/2006/relationships/slideMaster" Target="slideMasters/slideMaster1.xml"/><Relationship Id="rId9" Type="http://schemas.openxmlformats.org/officeDocument/2006/relationships/theme" Target="theme/theme1.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742950" y="1122363"/>
            <a:ext cx="8420100" cy="2387600"/>
          </a:xfrm>
        </p:spPr>
        <p:txBody>
          <a:bodyPr anchor="b"/>
          <a:lstStyle>
            <a:lvl1pPr algn="ctr">
              <a:defRPr sz="6000"/>
            </a:lvl1pPr>
          </a:lstStyle>
          <a:p>
            <a:r>
              <a:rPr lang="en-US"/>
              <a:t>Click to edit Master title style</a:t>
            </a:r>
            <a:endParaRPr lang="en-US" dirty="0"/>
          </a:p>
        </p:txBody>
      </p:sp>
      <p:sp>
        <p:nvSpPr>
          <p:cNvPr id="3" name="Subtitle 2"/>
          <p:cNvSpPr>
            <a:spLocks noGrp="1"/>
          </p:cNvSpPr>
          <p:nvPr>
            <p:ph type="subTitle" idx="1"/>
          </p:nvPr>
        </p:nvSpPr>
        <p:spPr>
          <a:xfrm>
            <a:off x="1238250" y="3602038"/>
            <a:ext cx="74295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7D96962C-21CB-4655-9BA2-9713C41C6E34}" type="datetimeFigureOut">
              <a:rPr lang="en-GB" smtClean="0"/>
              <a:t>30/04/2024</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21407996-880A-42ED-80D4-28D031B94EC3}" type="slidenum">
              <a:rPr lang="en-GB" smtClean="0"/>
              <a:t>‹#›</a:t>
            </a:fld>
            <a:endParaRPr lang="en-GB"/>
          </a:p>
        </p:txBody>
      </p:sp>
    </p:spTree>
    <p:extLst>
      <p:ext uri="{BB962C8B-B14F-4D97-AF65-F5344CB8AC3E}">
        <p14:creationId xmlns:p14="http://schemas.microsoft.com/office/powerpoint/2010/main" val="9796764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7D96962C-21CB-4655-9BA2-9713C41C6E34}" type="datetimeFigureOut">
              <a:rPr lang="en-GB" smtClean="0"/>
              <a:t>30/04/2024</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21407996-880A-42ED-80D4-28D031B94EC3}" type="slidenum">
              <a:rPr lang="en-GB" smtClean="0"/>
              <a:t>‹#›</a:t>
            </a:fld>
            <a:endParaRPr lang="en-GB"/>
          </a:p>
        </p:txBody>
      </p:sp>
    </p:spTree>
    <p:extLst>
      <p:ext uri="{BB962C8B-B14F-4D97-AF65-F5344CB8AC3E}">
        <p14:creationId xmlns:p14="http://schemas.microsoft.com/office/powerpoint/2010/main" val="166051019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75879" y="1709740"/>
            <a:ext cx="8543925" cy="2852737"/>
          </a:xfrm>
        </p:spPr>
        <p:txBody>
          <a:bodyPr anchor="b"/>
          <a:lstStyle>
            <a:lvl1pPr>
              <a:defRPr sz="6000"/>
            </a:lvl1pPr>
          </a:lstStyle>
          <a:p>
            <a:r>
              <a:rPr lang="en-US"/>
              <a:t>Click to edit Master title style</a:t>
            </a:r>
            <a:endParaRPr lang="en-US" dirty="0"/>
          </a:p>
        </p:txBody>
      </p:sp>
      <p:sp>
        <p:nvSpPr>
          <p:cNvPr id="3" name="Text Placeholder 2"/>
          <p:cNvSpPr>
            <a:spLocks noGrp="1"/>
          </p:cNvSpPr>
          <p:nvPr>
            <p:ph type="body" idx="1"/>
          </p:nvPr>
        </p:nvSpPr>
        <p:spPr>
          <a:xfrm>
            <a:off x="675879" y="4589465"/>
            <a:ext cx="8543925" cy="1500187"/>
          </a:xfr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7D96962C-21CB-4655-9BA2-9713C41C6E34}" type="datetimeFigureOut">
              <a:rPr lang="en-GB" smtClean="0"/>
              <a:t>30/04/2024</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21407996-880A-42ED-80D4-28D031B94EC3}" type="slidenum">
              <a:rPr lang="en-GB" smtClean="0"/>
              <a:t>‹#›</a:t>
            </a:fld>
            <a:endParaRPr lang="en-GB"/>
          </a:p>
        </p:txBody>
      </p:sp>
    </p:spTree>
    <p:extLst>
      <p:ext uri="{BB962C8B-B14F-4D97-AF65-F5344CB8AC3E}">
        <p14:creationId xmlns:p14="http://schemas.microsoft.com/office/powerpoint/2010/main" val="106352620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681038" y="1825625"/>
            <a:ext cx="421005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5014913" y="1825625"/>
            <a:ext cx="421005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7D96962C-21CB-4655-9BA2-9713C41C6E34}" type="datetimeFigureOut">
              <a:rPr lang="en-GB" smtClean="0"/>
              <a:t>30/04/2024</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21407996-880A-42ED-80D4-28D031B94EC3}" type="slidenum">
              <a:rPr lang="en-GB" smtClean="0"/>
              <a:t>‹#›</a:t>
            </a:fld>
            <a:endParaRPr lang="en-GB"/>
          </a:p>
        </p:txBody>
      </p:sp>
    </p:spTree>
    <p:extLst>
      <p:ext uri="{BB962C8B-B14F-4D97-AF65-F5344CB8AC3E}">
        <p14:creationId xmlns:p14="http://schemas.microsoft.com/office/powerpoint/2010/main" val="197860970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82328" y="365127"/>
            <a:ext cx="8543925" cy="1325563"/>
          </a:xfrm>
        </p:spPr>
        <p:txBody>
          <a:bodyPr/>
          <a:lstStyle/>
          <a:p>
            <a:r>
              <a:rPr lang="en-US"/>
              <a:t>Click to edit Master title style</a:t>
            </a:r>
            <a:endParaRPr lang="en-US" dirty="0"/>
          </a:p>
        </p:txBody>
      </p:sp>
      <p:sp>
        <p:nvSpPr>
          <p:cNvPr id="3" name="Text Placeholder 2"/>
          <p:cNvSpPr>
            <a:spLocks noGrp="1"/>
          </p:cNvSpPr>
          <p:nvPr>
            <p:ph type="body" idx="1"/>
          </p:nvPr>
        </p:nvSpPr>
        <p:spPr>
          <a:xfrm>
            <a:off x="682329" y="1681163"/>
            <a:ext cx="4190702"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682329" y="2505075"/>
            <a:ext cx="4190702"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5014913" y="1681163"/>
            <a:ext cx="42113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5014913" y="2505075"/>
            <a:ext cx="4211340"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7D96962C-21CB-4655-9BA2-9713C41C6E34}" type="datetimeFigureOut">
              <a:rPr lang="en-GB" smtClean="0"/>
              <a:t>30/04/2024</a:t>
            </a:fld>
            <a:endParaRPr lang="en-GB"/>
          </a:p>
        </p:txBody>
      </p:sp>
      <p:sp>
        <p:nvSpPr>
          <p:cNvPr id="8" name="Footer Placeholder 7"/>
          <p:cNvSpPr>
            <a:spLocks noGrp="1"/>
          </p:cNvSpPr>
          <p:nvPr>
            <p:ph type="ftr" sz="quarter" idx="11"/>
          </p:nvPr>
        </p:nvSpPr>
        <p:spPr/>
        <p:txBody>
          <a:bodyPr/>
          <a:lstStyle/>
          <a:p>
            <a:endParaRPr lang="en-GB"/>
          </a:p>
        </p:txBody>
      </p:sp>
      <p:sp>
        <p:nvSpPr>
          <p:cNvPr id="9" name="Slide Number Placeholder 8"/>
          <p:cNvSpPr>
            <a:spLocks noGrp="1"/>
          </p:cNvSpPr>
          <p:nvPr>
            <p:ph type="sldNum" sz="quarter" idx="12"/>
          </p:nvPr>
        </p:nvSpPr>
        <p:spPr/>
        <p:txBody>
          <a:bodyPr/>
          <a:lstStyle/>
          <a:p>
            <a:fld id="{21407996-880A-42ED-80D4-28D031B94EC3}" type="slidenum">
              <a:rPr lang="en-GB" smtClean="0"/>
              <a:t>‹#›</a:t>
            </a:fld>
            <a:endParaRPr lang="en-GB"/>
          </a:p>
        </p:txBody>
      </p:sp>
    </p:spTree>
    <p:extLst>
      <p:ext uri="{BB962C8B-B14F-4D97-AF65-F5344CB8AC3E}">
        <p14:creationId xmlns:p14="http://schemas.microsoft.com/office/powerpoint/2010/main" val="360596251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7D96962C-21CB-4655-9BA2-9713C41C6E34}" type="datetimeFigureOut">
              <a:rPr lang="en-GB" smtClean="0"/>
              <a:t>30/04/2024</a:t>
            </a:fld>
            <a:endParaRPr lang="en-GB"/>
          </a:p>
        </p:txBody>
      </p:sp>
      <p:sp>
        <p:nvSpPr>
          <p:cNvPr id="4" name="Footer Placeholder 3"/>
          <p:cNvSpPr>
            <a:spLocks noGrp="1"/>
          </p:cNvSpPr>
          <p:nvPr>
            <p:ph type="ftr" sz="quarter" idx="11"/>
          </p:nvPr>
        </p:nvSpPr>
        <p:spPr/>
        <p:txBody>
          <a:bodyPr/>
          <a:lstStyle/>
          <a:p>
            <a:endParaRPr lang="en-GB"/>
          </a:p>
        </p:txBody>
      </p:sp>
      <p:sp>
        <p:nvSpPr>
          <p:cNvPr id="5" name="Slide Number Placeholder 4"/>
          <p:cNvSpPr>
            <a:spLocks noGrp="1"/>
          </p:cNvSpPr>
          <p:nvPr>
            <p:ph type="sldNum" sz="quarter" idx="12"/>
          </p:nvPr>
        </p:nvSpPr>
        <p:spPr/>
        <p:txBody>
          <a:bodyPr/>
          <a:lstStyle/>
          <a:p>
            <a:fld id="{21407996-880A-42ED-80D4-28D031B94EC3}" type="slidenum">
              <a:rPr lang="en-GB" smtClean="0"/>
              <a:t>‹#›</a:t>
            </a:fld>
            <a:endParaRPr lang="en-GB"/>
          </a:p>
        </p:txBody>
      </p:sp>
    </p:spTree>
    <p:extLst>
      <p:ext uri="{BB962C8B-B14F-4D97-AF65-F5344CB8AC3E}">
        <p14:creationId xmlns:p14="http://schemas.microsoft.com/office/powerpoint/2010/main" val="386280685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7D96962C-21CB-4655-9BA2-9713C41C6E34}" type="datetimeFigureOut">
              <a:rPr lang="en-GB" smtClean="0"/>
              <a:t>30/04/2024</a:t>
            </a:fld>
            <a:endParaRPr lang="en-GB"/>
          </a:p>
        </p:txBody>
      </p:sp>
      <p:sp>
        <p:nvSpPr>
          <p:cNvPr id="3" name="Footer Placeholder 2"/>
          <p:cNvSpPr>
            <a:spLocks noGrp="1"/>
          </p:cNvSpPr>
          <p:nvPr>
            <p:ph type="ftr" sz="quarter" idx="11"/>
          </p:nvPr>
        </p:nvSpPr>
        <p:spPr/>
        <p:txBody>
          <a:bodyPr/>
          <a:lstStyle/>
          <a:p>
            <a:endParaRPr lang="en-GB"/>
          </a:p>
        </p:txBody>
      </p:sp>
      <p:sp>
        <p:nvSpPr>
          <p:cNvPr id="4" name="Slide Number Placeholder 3"/>
          <p:cNvSpPr>
            <a:spLocks noGrp="1"/>
          </p:cNvSpPr>
          <p:nvPr>
            <p:ph type="sldNum" sz="quarter" idx="12"/>
          </p:nvPr>
        </p:nvSpPr>
        <p:spPr/>
        <p:txBody>
          <a:bodyPr/>
          <a:lstStyle/>
          <a:p>
            <a:fld id="{21407996-880A-42ED-80D4-28D031B94EC3}" type="slidenum">
              <a:rPr lang="en-GB" smtClean="0"/>
              <a:t>‹#›</a:t>
            </a:fld>
            <a:endParaRPr lang="en-GB"/>
          </a:p>
        </p:txBody>
      </p:sp>
    </p:spTree>
    <p:extLst>
      <p:ext uri="{BB962C8B-B14F-4D97-AF65-F5344CB8AC3E}">
        <p14:creationId xmlns:p14="http://schemas.microsoft.com/office/powerpoint/2010/main" val="312942083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82328" y="457200"/>
            <a:ext cx="3194943" cy="1600200"/>
          </a:xfrm>
        </p:spPr>
        <p:txBody>
          <a:bodyPr anchor="b"/>
          <a:lstStyle>
            <a:lvl1pPr>
              <a:defRPr sz="3200"/>
            </a:lvl1pPr>
          </a:lstStyle>
          <a:p>
            <a:r>
              <a:rPr lang="en-US"/>
              <a:t>Click to edit Master title style</a:t>
            </a:r>
            <a:endParaRPr lang="en-US" dirty="0"/>
          </a:p>
        </p:txBody>
      </p:sp>
      <p:sp>
        <p:nvSpPr>
          <p:cNvPr id="3" name="Content Placeholder 2"/>
          <p:cNvSpPr>
            <a:spLocks noGrp="1"/>
          </p:cNvSpPr>
          <p:nvPr>
            <p:ph idx="1"/>
          </p:nvPr>
        </p:nvSpPr>
        <p:spPr>
          <a:xfrm>
            <a:off x="4211340" y="987427"/>
            <a:ext cx="5014913"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682328" y="2057400"/>
            <a:ext cx="3194943"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7D96962C-21CB-4655-9BA2-9713C41C6E34}" type="datetimeFigureOut">
              <a:rPr lang="en-GB" smtClean="0"/>
              <a:t>30/04/2024</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21407996-880A-42ED-80D4-28D031B94EC3}" type="slidenum">
              <a:rPr lang="en-GB" smtClean="0"/>
              <a:t>‹#›</a:t>
            </a:fld>
            <a:endParaRPr lang="en-GB"/>
          </a:p>
        </p:txBody>
      </p:sp>
    </p:spTree>
    <p:extLst>
      <p:ext uri="{BB962C8B-B14F-4D97-AF65-F5344CB8AC3E}">
        <p14:creationId xmlns:p14="http://schemas.microsoft.com/office/powerpoint/2010/main" val="107270859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82328" y="457200"/>
            <a:ext cx="3194943" cy="1600200"/>
          </a:xfrm>
        </p:spPr>
        <p:txBody>
          <a:bodyPr anchor="b"/>
          <a:lstStyle>
            <a:lvl1pP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4211340" y="987427"/>
            <a:ext cx="5014913"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682328" y="2057400"/>
            <a:ext cx="3194943"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7D96962C-21CB-4655-9BA2-9713C41C6E34}" type="datetimeFigureOut">
              <a:rPr lang="en-GB" smtClean="0"/>
              <a:t>30/04/2024</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21407996-880A-42ED-80D4-28D031B94EC3}" type="slidenum">
              <a:rPr lang="en-GB" smtClean="0"/>
              <a:t>‹#›</a:t>
            </a:fld>
            <a:endParaRPr lang="en-GB"/>
          </a:p>
        </p:txBody>
      </p:sp>
    </p:spTree>
    <p:extLst>
      <p:ext uri="{BB962C8B-B14F-4D97-AF65-F5344CB8AC3E}">
        <p14:creationId xmlns:p14="http://schemas.microsoft.com/office/powerpoint/2010/main" val="278006521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7D96962C-21CB-4655-9BA2-9713C41C6E34}" type="datetimeFigureOut">
              <a:rPr lang="en-GB" smtClean="0"/>
              <a:t>30/04/2024</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21407996-880A-42ED-80D4-28D031B94EC3}" type="slidenum">
              <a:rPr lang="en-GB" smtClean="0"/>
              <a:t>‹#›</a:t>
            </a:fld>
            <a:endParaRPr lang="en-GB"/>
          </a:p>
        </p:txBody>
      </p:sp>
    </p:spTree>
    <p:extLst>
      <p:ext uri="{BB962C8B-B14F-4D97-AF65-F5344CB8AC3E}">
        <p14:creationId xmlns:p14="http://schemas.microsoft.com/office/powerpoint/2010/main" val="287535738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088982" y="365125"/>
            <a:ext cx="2135981" cy="5811838"/>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681038" y="365125"/>
            <a:ext cx="6284119" cy="5811838"/>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7D96962C-21CB-4655-9BA2-9713C41C6E34}" type="datetimeFigureOut">
              <a:rPr lang="en-GB" smtClean="0"/>
              <a:t>30/04/2024</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21407996-880A-42ED-80D4-28D031B94EC3}" type="slidenum">
              <a:rPr lang="en-GB" smtClean="0"/>
              <a:t>‹#›</a:t>
            </a:fld>
            <a:endParaRPr lang="en-GB"/>
          </a:p>
        </p:txBody>
      </p:sp>
    </p:spTree>
    <p:extLst>
      <p:ext uri="{BB962C8B-B14F-4D97-AF65-F5344CB8AC3E}">
        <p14:creationId xmlns:p14="http://schemas.microsoft.com/office/powerpoint/2010/main" val="159796616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81038" y="365127"/>
            <a:ext cx="8543925" cy="1325563"/>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681038" y="1825625"/>
            <a:ext cx="8543925" cy="4351338"/>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681038" y="6356352"/>
            <a:ext cx="222885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7D96962C-21CB-4655-9BA2-9713C41C6E34}" type="datetimeFigureOut">
              <a:rPr lang="en-GB" smtClean="0"/>
              <a:t>30/04/2024</a:t>
            </a:fld>
            <a:endParaRPr lang="en-GB"/>
          </a:p>
        </p:txBody>
      </p:sp>
      <p:sp>
        <p:nvSpPr>
          <p:cNvPr id="5" name="Footer Placeholder 4"/>
          <p:cNvSpPr>
            <a:spLocks noGrp="1"/>
          </p:cNvSpPr>
          <p:nvPr>
            <p:ph type="ftr" sz="quarter" idx="3"/>
          </p:nvPr>
        </p:nvSpPr>
        <p:spPr>
          <a:xfrm>
            <a:off x="3281363" y="6356352"/>
            <a:ext cx="3343275"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GB"/>
          </a:p>
        </p:txBody>
      </p:sp>
      <p:sp>
        <p:nvSpPr>
          <p:cNvPr id="6" name="Slide Number Placeholder 5"/>
          <p:cNvSpPr>
            <a:spLocks noGrp="1"/>
          </p:cNvSpPr>
          <p:nvPr>
            <p:ph type="sldNum" sz="quarter" idx="4"/>
          </p:nvPr>
        </p:nvSpPr>
        <p:spPr>
          <a:xfrm>
            <a:off x="6996113" y="6356352"/>
            <a:ext cx="222885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21407996-880A-42ED-80D4-28D031B94EC3}" type="slidenum">
              <a:rPr lang="en-GB" smtClean="0"/>
              <a:t>‹#›</a:t>
            </a:fld>
            <a:endParaRPr lang="en-GB"/>
          </a:p>
        </p:txBody>
      </p:sp>
    </p:spTree>
    <p:extLst>
      <p:ext uri="{BB962C8B-B14F-4D97-AF65-F5344CB8AC3E}">
        <p14:creationId xmlns:p14="http://schemas.microsoft.com/office/powerpoint/2010/main" val="1934264013"/>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8" Type="http://schemas.openxmlformats.org/officeDocument/2006/relationships/image" Target="../media/image8.png"/><Relationship Id="rId13" Type="http://schemas.openxmlformats.org/officeDocument/2006/relationships/image" Target="../media/image13.gif"/><Relationship Id="rId18" Type="http://schemas.openxmlformats.org/officeDocument/2006/relationships/image" Target="../media/image18.jpeg"/><Relationship Id="rId3" Type="http://schemas.openxmlformats.org/officeDocument/2006/relationships/image" Target="../media/image3.png"/><Relationship Id="rId7" Type="http://schemas.openxmlformats.org/officeDocument/2006/relationships/image" Target="../media/image7.png"/><Relationship Id="rId12" Type="http://schemas.openxmlformats.org/officeDocument/2006/relationships/image" Target="../media/image12.png"/><Relationship Id="rId17" Type="http://schemas.openxmlformats.org/officeDocument/2006/relationships/image" Target="../media/image17.png"/><Relationship Id="rId2" Type="http://schemas.openxmlformats.org/officeDocument/2006/relationships/image" Target="../media/image1.png"/><Relationship Id="rId16" Type="http://schemas.openxmlformats.org/officeDocument/2006/relationships/image" Target="../media/image16.svg"/><Relationship Id="rId1" Type="http://schemas.openxmlformats.org/officeDocument/2006/relationships/slideLayout" Target="../slideLayouts/slideLayout7.xml"/><Relationship Id="rId6" Type="http://schemas.openxmlformats.org/officeDocument/2006/relationships/image" Target="../media/image6.png"/><Relationship Id="rId11" Type="http://schemas.openxmlformats.org/officeDocument/2006/relationships/image" Target="../media/image11.png"/><Relationship Id="rId5" Type="http://schemas.openxmlformats.org/officeDocument/2006/relationships/image" Target="../media/image5.png"/><Relationship Id="rId15" Type="http://schemas.openxmlformats.org/officeDocument/2006/relationships/image" Target="../media/image15.png"/><Relationship Id="rId10" Type="http://schemas.openxmlformats.org/officeDocument/2006/relationships/image" Target="../media/image10.jpeg"/><Relationship Id="rId4" Type="http://schemas.openxmlformats.org/officeDocument/2006/relationships/image" Target="../media/image4.png"/><Relationship Id="rId9" Type="http://schemas.openxmlformats.org/officeDocument/2006/relationships/image" Target="../media/image9.gif"/><Relationship Id="rId14" Type="http://schemas.openxmlformats.org/officeDocument/2006/relationships/image" Target="../media/image14.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68E86967-7A4A-471F-BC38-D5117DF7939F}"/>
              </a:ext>
            </a:extLst>
          </p:cNvPr>
          <p:cNvSpPr txBox="1"/>
          <p:nvPr/>
        </p:nvSpPr>
        <p:spPr>
          <a:xfrm>
            <a:off x="3218787" y="3059668"/>
            <a:ext cx="3079933" cy="369332"/>
          </a:xfrm>
          <a:prstGeom prst="rect">
            <a:avLst/>
          </a:prstGeom>
          <a:noFill/>
        </p:spPr>
        <p:txBody>
          <a:bodyPr wrap="square" rtlCol="0">
            <a:spAutoFit/>
          </a:bodyPr>
          <a:lstStyle/>
          <a:p>
            <a:pPr algn="ctr"/>
            <a:r>
              <a:rPr lang="en-GB" b="1" dirty="0">
                <a:solidFill>
                  <a:schemeClr val="accent2"/>
                </a:solidFill>
                <a:effectLst>
                  <a:outerShdw blurRad="38100" dist="38100" dir="2700000" algn="tl">
                    <a:srgbClr val="000000">
                      <a:alpha val="43137"/>
                    </a:srgbClr>
                  </a:outerShdw>
                </a:effectLst>
              </a:rPr>
              <a:t>Unfamiliar Fieldwork (Paper 3)</a:t>
            </a:r>
          </a:p>
        </p:txBody>
      </p:sp>
      <p:sp>
        <p:nvSpPr>
          <p:cNvPr id="5" name="TextBox 4">
            <a:extLst>
              <a:ext uri="{FF2B5EF4-FFF2-40B4-BE49-F238E27FC236}">
                <a16:creationId xmlns:a16="http://schemas.microsoft.com/office/drawing/2014/main" id="{42F3F668-6339-4C97-9917-6CE10EA98837}"/>
              </a:ext>
            </a:extLst>
          </p:cNvPr>
          <p:cNvSpPr txBox="1"/>
          <p:nvPr/>
        </p:nvSpPr>
        <p:spPr>
          <a:xfrm>
            <a:off x="3218787" y="2905779"/>
            <a:ext cx="4515343" cy="307777"/>
          </a:xfrm>
          <a:prstGeom prst="rect">
            <a:avLst/>
          </a:prstGeom>
          <a:noFill/>
        </p:spPr>
        <p:txBody>
          <a:bodyPr wrap="square" rtlCol="0">
            <a:spAutoFit/>
          </a:bodyPr>
          <a:lstStyle/>
          <a:p>
            <a:r>
              <a:rPr lang="en-GB" sz="1400" b="1" dirty="0">
                <a:solidFill>
                  <a:schemeClr val="accent2"/>
                </a:solidFill>
                <a:effectLst>
                  <a:outerShdw blurRad="38100" dist="38100" dir="2700000" algn="tl">
                    <a:srgbClr val="000000">
                      <a:alpha val="43137"/>
                    </a:srgbClr>
                  </a:outerShdw>
                </a:effectLst>
              </a:rPr>
              <a:t>Paper 3 Section B</a:t>
            </a:r>
          </a:p>
        </p:txBody>
      </p:sp>
      <p:pic>
        <p:nvPicPr>
          <p:cNvPr id="6" name="Picture 5">
            <a:extLst>
              <a:ext uri="{FF2B5EF4-FFF2-40B4-BE49-F238E27FC236}">
                <a16:creationId xmlns:a16="http://schemas.microsoft.com/office/drawing/2014/main" id="{A6704BD8-8902-470C-8E5A-3F1C22F13849}"/>
              </a:ext>
            </a:extLst>
          </p:cNvPr>
          <p:cNvPicPr>
            <a:picLocks noChangeAspect="1"/>
          </p:cNvPicPr>
          <p:nvPr/>
        </p:nvPicPr>
        <p:blipFill>
          <a:blip r:embed="rId2" cstate="print">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5441953" y="2744018"/>
            <a:ext cx="637478" cy="637478"/>
          </a:xfrm>
          <a:prstGeom prst="rect">
            <a:avLst/>
          </a:prstGeom>
        </p:spPr>
      </p:pic>
      <p:graphicFrame>
        <p:nvGraphicFramePr>
          <p:cNvPr id="7" name="Table 6">
            <a:extLst>
              <a:ext uri="{FF2B5EF4-FFF2-40B4-BE49-F238E27FC236}">
                <a16:creationId xmlns:a16="http://schemas.microsoft.com/office/drawing/2014/main" id="{B3A48320-3BF1-4036-9799-45FBB70ECEC4}"/>
              </a:ext>
            </a:extLst>
          </p:cNvPr>
          <p:cNvGraphicFramePr>
            <a:graphicFrameLocks noGrp="1"/>
          </p:cNvGraphicFramePr>
          <p:nvPr>
            <p:extLst>
              <p:ext uri="{D42A27DB-BD31-4B8C-83A1-F6EECF244321}">
                <p14:modId xmlns:p14="http://schemas.microsoft.com/office/powerpoint/2010/main" val="2724278361"/>
              </p:ext>
            </p:extLst>
          </p:nvPr>
        </p:nvGraphicFramePr>
        <p:xfrm>
          <a:off x="0" y="1"/>
          <a:ext cx="3094599" cy="2042160"/>
        </p:xfrm>
        <a:graphic>
          <a:graphicData uri="http://schemas.openxmlformats.org/drawingml/2006/table">
            <a:tbl>
              <a:tblPr firstRow="1" bandRow="1">
                <a:tableStyleId>{21E4AEA4-8DFA-4A89-87EB-49C32662AFE0}</a:tableStyleId>
              </a:tblPr>
              <a:tblGrid>
                <a:gridCol w="3094599">
                  <a:extLst>
                    <a:ext uri="{9D8B030D-6E8A-4147-A177-3AD203B41FA5}">
                      <a16:colId xmlns:a16="http://schemas.microsoft.com/office/drawing/2014/main" val="978967787"/>
                    </a:ext>
                  </a:extLst>
                </a:gridCol>
              </a:tblGrid>
              <a:tr h="195308">
                <a:tc>
                  <a:txBody>
                    <a:bodyPr/>
                    <a:lstStyle/>
                    <a:p>
                      <a:pPr algn="ctr"/>
                      <a:r>
                        <a:rPr lang="en-GB" sz="800" dirty="0"/>
                        <a:t>Deciding on Fieldwork Questions</a:t>
                      </a:r>
                    </a:p>
                  </a:txBody>
                  <a:tcPr/>
                </a:tc>
                <a:extLst>
                  <a:ext uri="{0D108BD9-81ED-4DB2-BD59-A6C34878D82A}">
                    <a16:rowId xmlns:a16="http://schemas.microsoft.com/office/drawing/2014/main" val="983607736"/>
                  </a:ext>
                </a:extLst>
              </a:tr>
              <a:tr h="205443">
                <a:tc>
                  <a:txBody>
                    <a:bodyPr/>
                    <a:lstStyle/>
                    <a:p>
                      <a:pPr marL="0" marR="0" indent="0" algn="l" defTabSz="1280160" rtl="0" eaLnBrk="1" fontAlgn="auto" latinLnBrk="0" hangingPunct="1">
                        <a:lnSpc>
                          <a:spcPct val="100000"/>
                        </a:lnSpc>
                        <a:spcBef>
                          <a:spcPts val="0"/>
                        </a:spcBef>
                        <a:spcAft>
                          <a:spcPts val="0"/>
                        </a:spcAft>
                        <a:buClrTx/>
                        <a:buSzTx/>
                        <a:buFontTx/>
                        <a:buNone/>
                        <a:tabLst/>
                        <a:defRPr/>
                      </a:pPr>
                      <a:r>
                        <a:rPr lang="en-GB" sz="800" b="1" u="none" dirty="0"/>
                        <a:t>Physical Fieldwork Questions</a:t>
                      </a:r>
                    </a:p>
                  </a:txBody>
                  <a:tcPr>
                    <a:solidFill>
                      <a:schemeClr val="accent2">
                        <a:lumMod val="60000"/>
                        <a:lumOff val="40000"/>
                      </a:schemeClr>
                    </a:solidFill>
                  </a:tcPr>
                </a:tc>
                <a:extLst>
                  <a:ext uri="{0D108BD9-81ED-4DB2-BD59-A6C34878D82A}">
                    <a16:rowId xmlns:a16="http://schemas.microsoft.com/office/drawing/2014/main" val="3732869186"/>
                  </a:ext>
                </a:extLst>
              </a:tr>
              <a:tr h="557632">
                <a:tc>
                  <a:txBody>
                    <a:bodyPr/>
                    <a:lstStyle/>
                    <a:p>
                      <a:pPr marL="171450" indent="-171450" algn="just">
                        <a:buFont typeface="Arial" panose="020B0604020202020204" pitchFamily="34" charset="0"/>
                        <a:buChar char="•"/>
                      </a:pPr>
                      <a:r>
                        <a:rPr lang="en-GB" sz="800" dirty="0"/>
                        <a:t>How do river characteristics change downstream?</a:t>
                      </a:r>
                    </a:p>
                    <a:p>
                      <a:pPr marL="171450" indent="-171450" algn="just">
                        <a:buFont typeface="Arial" panose="020B0604020202020204" pitchFamily="34" charset="0"/>
                        <a:buChar char="•"/>
                      </a:pPr>
                      <a:r>
                        <a:rPr lang="en-GB" sz="800" dirty="0"/>
                        <a:t>How does longshore drift affect beach profiles?</a:t>
                      </a:r>
                    </a:p>
                    <a:p>
                      <a:pPr marL="171450" indent="-171450" algn="just">
                        <a:buFont typeface="Arial" panose="020B0604020202020204" pitchFamily="34" charset="0"/>
                        <a:buChar char="•"/>
                      </a:pPr>
                      <a:r>
                        <a:rPr lang="en-GB" sz="800" dirty="0"/>
                        <a:t>What impact is erosion having at _________?</a:t>
                      </a:r>
                    </a:p>
                    <a:p>
                      <a:pPr marL="171450" indent="-171450" algn="just">
                        <a:buFont typeface="Arial" panose="020B0604020202020204" pitchFamily="34" charset="0"/>
                        <a:buChar char="•"/>
                      </a:pPr>
                      <a:r>
                        <a:rPr lang="en-GB" sz="800" dirty="0"/>
                        <a:t>Is flood management effective at _________?</a:t>
                      </a:r>
                    </a:p>
                    <a:p>
                      <a:pPr marL="171450" indent="-171450" algn="just">
                        <a:buFont typeface="Arial" panose="020B0604020202020204" pitchFamily="34" charset="0"/>
                        <a:buChar char="•"/>
                      </a:pPr>
                      <a:r>
                        <a:rPr lang="en-GB" sz="800" dirty="0"/>
                        <a:t>Does tourism has a positive impact on _________?</a:t>
                      </a:r>
                    </a:p>
                  </a:txBody>
                  <a:tcPr/>
                </a:tc>
                <a:extLst>
                  <a:ext uri="{0D108BD9-81ED-4DB2-BD59-A6C34878D82A}">
                    <a16:rowId xmlns:a16="http://schemas.microsoft.com/office/drawing/2014/main" val="2756524750"/>
                  </a:ext>
                </a:extLst>
              </a:tr>
              <a:tr h="205443">
                <a:tc>
                  <a:txBody>
                    <a:bodyPr/>
                    <a:lstStyle/>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en-GB" sz="800" b="1" u="none" dirty="0"/>
                        <a:t>Human Fieldwork Questions</a:t>
                      </a:r>
                    </a:p>
                  </a:txBody>
                  <a:tcPr>
                    <a:solidFill>
                      <a:schemeClr val="accent2">
                        <a:lumMod val="60000"/>
                        <a:lumOff val="40000"/>
                      </a:schemeClr>
                    </a:solidFill>
                  </a:tcPr>
                </a:tc>
                <a:extLst>
                  <a:ext uri="{0D108BD9-81ED-4DB2-BD59-A6C34878D82A}">
                    <a16:rowId xmlns:a16="http://schemas.microsoft.com/office/drawing/2014/main" val="2304730741"/>
                  </a:ext>
                </a:extLst>
              </a:tr>
              <a:tr h="697315">
                <a:tc>
                  <a:txBody>
                    <a:bodyPr/>
                    <a:lstStyle/>
                    <a:p>
                      <a:pPr marL="171450" indent="-171450" algn="just">
                        <a:buFont typeface="Arial" panose="020B0604020202020204" pitchFamily="34" charset="0"/>
                        <a:buChar char="•"/>
                      </a:pPr>
                      <a:r>
                        <a:rPr lang="en-GB" sz="800" dirty="0"/>
                        <a:t>Has regeneration being successful in _________?</a:t>
                      </a:r>
                    </a:p>
                    <a:p>
                      <a:pPr marL="171450" indent="-171450" algn="just">
                        <a:buFont typeface="Arial" panose="020B0604020202020204" pitchFamily="34" charset="0"/>
                        <a:buChar char="•"/>
                      </a:pPr>
                      <a:r>
                        <a:rPr lang="en-GB" sz="800" dirty="0"/>
                        <a:t>How does environmental quality vary in ________?</a:t>
                      </a:r>
                    </a:p>
                    <a:p>
                      <a:pPr marL="171450" indent="-171450" algn="just">
                        <a:buFont typeface="Arial" panose="020B0604020202020204" pitchFamily="34" charset="0"/>
                        <a:buChar char="•"/>
                      </a:pPr>
                      <a:r>
                        <a:rPr lang="en-GB" sz="800" dirty="0"/>
                        <a:t>How is traffic managed in _________?</a:t>
                      </a:r>
                    </a:p>
                    <a:p>
                      <a:pPr marL="171450" indent="-171450" algn="just">
                        <a:buFont typeface="Arial" panose="020B0604020202020204" pitchFamily="34" charset="0"/>
                        <a:buChar char="•"/>
                      </a:pPr>
                      <a:r>
                        <a:rPr lang="en-GB" sz="800" dirty="0"/>
                        <a:t>Do science parks have a positive impact in _________?</a:t>
                      </a:r>
                    </a:p>
                    <a:p>
                      <a:pPr marL="171450" indent="-171450" algn="just">
                        <a:buFont typeface="Arial" panose="020B0604020202020204" pitchFamily="34" charset="0"/>
                        <a:buChar char="•"/>
                      </a:pPr>
                      <a:r>
                        <a:rPr lang="en-GB" sz="800" dirty="0"/>
                        <a:t>Is there economic inequality between _______ and ________?</a:t>
                      </a:r>
                    </a:p>
                  </a:txBody>
                  <a:tcPr/>
                </a:tc>
                <a:extLst>
                  <a:ext uri="{0D108BD9-81ED-4DB2-BD59-A6C34878D82A}">
                    <a16:rowId xmlns:a16="http://schemas.microsoft.com/office/drawing/2014/main" val="3081717397"/>
                  </a:ext>
                </a:extLst>
              </a:tr>
            </a:tbl>
          </a:graphicData>
        </a:graphic>
      </p:graphicFrame>
      <p:graphicFrame>
        <p:nvGraphicFramePr>
          <p:cNvPr id="8" name="Table 7">
            <a:extLst>
              <a:ext uri="{FF2B5EF4-FFF2-40B4-BE49-F238E27FC236}">
                <a16:creationId xmlns:a16="http://schemas.microsoft.com/office/drawing/2014/main" id="{A8523054-F6CC-4A3E-9069-B6749FF50039}"/>
              </a:ext>
            </a:extLst>
          </p:cNvPr>
          <p:cNvGraphicFramePr>
            <a:graphicFrameLocks noGrp="1"/>
          </p:cNvGraphicFramePr>
          <p:nvPr>
            <p:extLst>
              <p:ext uri="{D42A27DB-BD31-4B8C-83A1-F6EECF244321}">
                <p14:modId xmlns:p14="http://schemas.microsoft.com/office/powerpoint/2010/main" val="4051960819"/>
              </p:ext>
            </p:extLst>
          </p:nvPr>
        </p:nvGraphicFramePr>
        <p:xfrm>
          <a:off x="0" y="2026510"/>
          <a:ext cx="3080551" cy="2438400"/>
        </p:xfrm>
        <a:graphic>
          <a:graphicData uri="http://schemas.openxmlformats.org/drawingml/2006/table">
            <a:tbl>
              <a:tblPr firstRow="1" bandRow="1">
                <a:tableStyleId>{21E4AEA4-8DFA-4A89-87EB-49C32662AFE0}</a:tableStyleId>
              </a:tblPr>
              <a:tblGrid>
                <a:gridCol w="408373">
                  <a:extLst>
                    <a:ext uri="{9D8B030D-6E8A-4147-A177-3AD203B41FA5}">
                      <a16:colId xmlns:a16="http://schemas.microsoft.com/office/drawing/2014/main" val="3453008208"/>
                    </a:ext>
                  </a:extLst>
                </a:gridCol>
                <a:gridCol w="1251751">
                  <a:extLst>
                    <a:ext uri="{9D8B030D-6E8A-4147-A177-3AD203B41FA5}">
                      <a16:colId xmlns:a16="http://schemas.microsoft.com/office/drawing/2014/main" val="535879223"/>
                    </a:ext>
                  </a:extLst>
                </a:gridCol>
                <a:gridCol w="1420427">
                  <a:extLst>
                    <a:ext uri="{9D8B030D-6E8A-4147-A177-3AD203B41FA5}">
                      <a16:colId xmlns:a16="http://schemas.microsoft.com/office/drawing/2014/main" val="20002"/>
                    </a:ext>
                  </a:extLst>
                </a:gridCol>
              </a:tblGrid>
              <a:tr h="211029">
                <a:tc gridSpan="3">
                  <a:txBody>
                    <a:bodyPr/>
                    <a:lstStyle/>
                    <a:p>
                      <a:pPr algn="ctr"/>
                      <a:r>
                        <a:rPr lang="en-GB" sz="800" dirty="0"/>
                        <a:t>Types of data</a:t>
                      </a:r>
                    </a:p>
                  </a:txBody>
                  <a:tcPr/>
                </a:tc>
                <a:tc hMerge="1">
                  <a:txBody>
                    <a:bodyPr/>
                    <a:lstStyle/>
                    <a:p>
                      <a:endParaRPr lang="en-GB"/>
                    </a:p>
                  </a:txBody>
                  <a:tcPr/>
                </a:tc>
                <a:tc hMerge="1">
                  <a:txBody>
                    <a:bodyPr/>
                    <a:lstStyle/>
                    <a:p>
                      <a:pPr algn="ctr"/>
                      <a:endParaRPr lang="en-GB" sz="800" dirty="0"/>
                    </a:p>
                  </a:txBody>
                  <a:tcPr/>
                </a:tc>
                <a:extLst>
                  <a:ext uri="{0D108BD9-81ED-4DB2-BD59-A6C34878D82A}">
                    <a16:rowId xmlns:a16="http://schemas.microsoft.com/office/drawing/2014/main" val="3643262443"/>
                  </a:ext>
                </a:extLst>
              </a:tr>
              <a:tr h="0">
                <a:tc>
                  <a:txBody>
                    <a:bodyPr/>
                    <a:lstStyle/>
                    <a:p>
                      <a:endParaRPr lang="en-GB" sz="800" b="1" dirty="0"/>
                    </a:p>
                  </a:txBody>
                  <a:tcPr anchor="ctr">
                    <a:solidFill>
                      <a:schemeClr val="accent2">
                        <a:lumMod val="60000"/>
                        <a:lumOff val="40000"/>
                      </a:schemeClr>
                    </a:solidFill>
                  </a:tcPr>
                </a:tc>
                <a:tc>
                  <a:txBody>
                    <a:bodyPr/>
                    <a:lstStyle/>
                    <a:p>
                      <a:pPr algn="ctr"/>
                      <a:r>
                        <a:rPr lang="en-GB" sz="800" b="1" dirty="0"/>
                        <a:t>Primary Data </a:t>
                      </a:r>
                    </a:p>
                    <a:p>
                      <a:pPr algn="ctr"/>
                      <a:r>
                        <a:rPr lang="en-GB" sz="800" b="0" dirty="0"/>
                        <a:t>Data you collect yourself</a:t>
                      </a:r>
                    </a:p>
                  </a:txBody>
                  <a:tcPr/>
                </a:tc>
                <a:tc>
                  <a:txBody>
                    <a:bodyPr/>
                    <a:lstStyle/>
                    <a:p>
                      <a:pPr algn="ctr"/>
                      <a:r>
                        <a:rPr lang="en-GB" sz="800" b="1" dirty="0"/>
                        <a:t>Secondary Data</a:t>
                      </a:r>
                    </a:p>
                    <a:p>
                      <a:pPr algn="ctr"/>
                      <a:r>
                        <a:rPr lang="en-GB" sz="800" b="0" dirty="0"/>
                        <a:t>Data collected by someone else</a:t>
                      </a:r>
                    </a:p>
                  </a:txBody>
                  <a:tcPr/>
                </a:tc>
                <a:extLst>
                  <a:ext uri="{0D108BD9-81ED-4DB2-BD59-A6C34878D82A}">
                    <a16:rowId xmlns:a16="http://schemas.microsoft.com/office/drawing/2014/main" val="3899618233"/>
                  </a:ext>
                </a:extLst>
              </a:tr>
              <a:tr h="572793">
                <a:tc>
                  <a:txBody>
                    <a:bodyPr/>
                    <a:lstStyle/>
                    <a:p>
                      <a:r>
                        <a:rPr lang="en-GB" sz="800" b="1" dirty="0"/>
                        <a:t>PHYS</a:t>
                      </a:r>
                    </a:p>
                  </a:txBody>
                  <a:tcPr anchor="ctr">
                    <a:solidFill>
                      <a:schemeClr val="accent2">
                        <a:lumMod val="60000"/>
                        <a:lumOff val="40000"/>
                      </a:schemeClr>
                    </a:solidFill>
                  </a:tcPr>
                </a:tc>
                <a:tc>
                  <a:txBody>
                    <a:bodyPr/>
                    <a:lstStyle/>
                    <a:p>
                      <a:pPr marL="171450" indent="-171450">
                        <a:buFont typeface="Arial" panose="020B0604020202020204" pitchFamily="34" charset="0"/>
                        <a:buChar char="•"/>
                      </a:pPr>
                      <a:r>
                        <a:rPr lang="en-GB" sz="800" dirty="0"/>
                        <a:t>River depth / width / velocity / discharge</a:t>
                      </a:r>
                    </a:p>
                    <a:p>
                      <a:pPr marL="171450" indent="-171450">
                        <a:buFont typeface="Arial" panose="020B0604020202020204" pitchFamily="34" charset="0"/>
                        <a:buChar char="•"/>
                      </a:pPr>
                      <a:r>
                        <a:rPr lang="en-GB" sz="800" dirty="0"/>
                        <a:t>Pebble size / beach gradient / pebble roughness</a:t>
                      </a:r>
                    </a:p>
                    <a:p>
                      <a:pPr marL="171450" indent="-171450">
                        <a:buFont typeface="Arial" panose="020B0604020202020204" pitchFamily="34" charset="0"/>
                        <a:buChar char="•"/>
                      </a:pPr>
                      <a:r>
                        <a:rPr lang="en-GB" sz="800" dirty="0"/>
                        <a:t>Photographs</a:t>
                      </a:r>
                    </a:p>
                  </a:txBody>
                  <a:tcPr/>
                </a:tc>
                <a:tc>
                  <a:txBody>
                    <a:bodyPr/>
                    <a:lstStyle/>
                    <a:p>
                      <a:pPr marL="171450" indent="-171450">
                        <a:buFont typeface="Arial" panose="020B0604020202020204" pitchFamily="34" charset="0"/>
                        <a:buChar char="•"/>
                      </a:pPr>
                      <a:r>
                        <a:rPr lang="en-GB" sz="800" dirty="0"/>
                        <a:t>Weather data</a:t>
                      </a:r>
                    </a:p>
                    <a:p>
                      <a:pPr marL="171450" indent="-171450">
                        <a:buFont typeface="Arial" panose="020B0604020202020204" pitchFamily="34" charset="0"/>
                        <a:buChar char="•"/>
                      </a:pPr>
                      <a:r>
                        <a:rPr lang="en-GB" sz="800" dirty="0"/>
                        <a:t>Erosion rates </a:t>
                      </a:r>
                    </a:p>
                    <a:p>
                      <a:pPr marL="171450" indent="-171450">
                        <a:buFont typeface="Arial" panose="020B0604020202020204" pitchFamily="34" charset="0"/>
                        <a:buChar char="•"/>
                      </a:pPr>
                      <a:r>
                        <a:rPr lang="en-GB" sz="800" dirty="0"/>
                        <a:t>OS maps – relief of the land / cliff locations</a:t>
                      </a:r>
                    </a:p>
                  </a:txBody>
                  <a:tcPr/>
                </a:tc>
                <a:extLst>
                  <a:ext uri="{0D108BD9-81ED-4DB2-BD59-A6C34878D82A}">
                    <a16:rowId xmlns:a16="http://schemas.microsoft.com/office/drawing/2014/main" val="1108790844"/>
                  </a:ext>
                </a:extLst>
              </a:tr>
              <a:tr h="769357">
                <a:tc>
                  <a:txBody>
                    <a:bodyPr/>
                    <a:lstStyle/>
                    <a:p>
                      <a:r>
                        <a:rPr lang="en-GB" sz="800" b="1" dirty="0"/>
                        <a:t>HUM</a:t>
                      </a:r>
                    </a:p>
                  </a:txBody>
                  <a:tcPr anchor="ctr">
                    <a:solidFill>
                      <a:schemeClr val="accent2">
                        <a:lumMod val="60000"/>
                        <a:lumOff val="40000"/>
                      </a:schemeClr>
                    </a:solidFill>
                  </a:tcPr>
                </a:tc>
                <a:tc>
                  <a:txBody>
                    <a:bodyPr/>
                    <a:lstStyle/>
                    <a:p>
                      <a:pPr marL="171450" indent="-171450" algn="l">
                        <a:buFont typeface="Arial" panose="020B0604020202020204" pitchFamily="34" charset="0"/>
                        <a:buChar char="•"/>
                      </a:pPr>
                      <a:r>
                        <a:rPr lang="en-GB" sz="800" dirty="0"/>
                        <a:t>Environmental quality survey</a:t>
                      </a:r>
                    </a:p>
                    <a:p>
                      <a:pPr marL="171450" indent="-171450" algn="l">
                        <a:buFont typeface="Arial" panose="020B0604020202020204" pitchFamily="34" charset="0"/>
                        <a:buChar char="•"/>
                      </a:pPr>
                      <a:r>
                        <a:rPr lang="en-GB" sz="800" dirty="0"/>
                        <a:t>Questionnaires</a:t>
                      </a:r>
                    </a:p>
                    <a:p>
                      <a:pPr marL="171450" indent="-171450" algn="l">
                        <a:buFont typeface="Arial" panose="020B0604020202020204" pitchFamily="34" charset="0"/>
                        <a:buChar char="•"/>
                      </a:pPr>
                      <a:r>
                        <a:rPr lang="en-GB" sz="800" dirty="0"/>
                        <a:t>Interviews</a:t>
                      </a:r>
                    </a:p>
                    <a:p>
                      <a:pPr marL="171450" indent="-171450" algn="l">
                        <a:buFont typeface="Arial" panose="020B0604020202020204" pitchFamily="34" charset="0"/>
                        <a:buChar char="•"/>
                      </a:pPr>
                      <a:r>
                        <a:rPr lang="en-GB" sz="800" dirty="0"/>
                        <a:t>Traffic counts / Pedestrian counts</a:t>
                      </a:r>
                    </a:p>
                    <a:p>
                      <a:pPr marL="171450" indent="-171450" algn="l">
                        <a:buFont typeface="Arial" panose="020B0604020202020204" pitchFamily="34" charset="0"/>
                        <a:buChar char="•"/>
                      </a:pPr>
                      <a:r>
                        <a:rPr lang="en-GB" sz="800" dirty="0"/>
                        <a:t>Photographs</a:t>
                      </a:r>
                    </a:p>
                  </a:txBody>
                  <a:tcPr/>
                </a:tc>
                <a:tc>
                  <a:txBody>
                    <a:bodyPr/>
                    <a:lstStyle/>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GB" sz="800" dirty="0">
                          <a:solidFill>
                            <a:schemeClr val="dk1"/>
                          </a:solidFill>
                          <a:latin typeface="+mn-lt"/>
                          <a:ea typeface="Calibri"/>
                          <a:cs typeface="Calibri"/>
                          <a:sym typeface="Calibri"/>
                        </a:rPr>
                        <a:t>Census data</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GB" sz="800" dirty="0">
                          <a:solidFill>
                            <a:schemeClr val="dk1"/>
                          </a:solidFill>
                          <a:latin typeface="+mn-lt"/>
                          <a:cs typeface="Calibri"/>
                          <a:sym typeface="Calibri"/>
                        </a:rPr>
                        <a:t>House price data</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GB" sz="800" dirty="0">
                          <a:solidFill>
                            <a:schemeClr val="dk1"/>
                          </a:solidFill>
                          <a:latin typeface="+mn-lt"/>
                          <a:cs typeface="Calibri"/>
                          <a:sym typeface="Calibri"/>
                        </a:rPr>
                        <a:t>Crime statistics </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GB" sz="800" dirty="0">
                          <a:solidFill>
                            <a:schemeClr val="dk1"/>
                          </a:solidFill>
                          <a:latin typeface="+mn-lt"/>
                          <a:cs typeface="Calibri"/>
                          <a:sym typeface="Calibri"/>
                        </a:rPr>
                        <a:t>OS map – locations of services / houses / roads / buildings</a:t>
                      </a:r>
                      <a:endParaRPr lang="en-GB" sz="800" dirty="0"/>
                    </a:p>
                  </a:txBody>
                  <a:tcPr/>
                </a:tc>
                <a:extLst>
                  <a:ext uri="{0D108BD9-81ED-4DB2-BD59-A6C34878D82A}">
                    <a16:rowId xmlns:a16="http://schemas.microsoft.com/office/drawing/2014/main" val="627166113"/>
                  </a:ext>
                </a:extLst>
              </a:tr>
            </a:tbl>
          </a:graphicData>
        </a:graphic>
      </p:graphicFrame>
      <p:graphicFrame>
        <p:nvGraphicFramePr>
          <p:cNvPr id="9" name="Table 8">
            <a:extLst>
              <a:ext uri="{FF2B5EF4-FFF2-40B4-BE49-F238E27FC236}">
                <a16:creationId xmlns:a16="http://schemas.microsoft.com/office/drawing/2014/main" id="{F72D86C8-A7A6-4476-806C-76162C55B15E}"/>
              </a:ext>
            </a:extLst>
          </p:cNvPr>
          <p:cNvGraphicFramePr>
            <a:graphicFrameLocks noGrp="1"/>
          </p:cNvGraphicFramePr>
          <p:nvPr>
            <p:extLst>
              <p:ext uri="{D42A27DB-BD31-4B8C-83A1-F6EECF244321}">
                <p14:modId xmlns:p14="http://schemas.microsoft.com/office/powerpoint/2010/main" val="2653400885"/>
              </p:ext>
            </p:extLst>
          </p:nvPr>
        </p:nvGraphicFramePr>
        <p:xfrm>
          <a:off x="6831834" y="-1"/>
          <a:ext cx="3074165" cy="2011680"/>
        </p:xfrm>
        <a:graphic>
          <a:graphicData uri="http://schemas.openxmlformats.org/drawingml/2006/table">
            <a:tbl>
              <a:tblPr firstRow="1" bandRow="1">
                <a:tableStyleId>{21E4AEA4-8DFA-4A89-87EB-49C32662AFE0}</a:tableStyleId>
              </a:tblPr>
              <a:tblGrid>
                <a:gridCol w="904238">
                  <a:extLst>
                    <a:ext uri="{9D8B030D-6E8A-4147-A177-3AD203B41FA5}">
                      <a16:colId xmlns:a16="http://schemas.microsoft.com/office/drawing/2014/main" val="3453008208"/>
                    </a:ext>
                  </a:extLst>
                </a:gridCol>
                <a:gridCol w="2169927">
                  <a:extLst>
                    <a:ext uri="{9D8B030D-6E8A-4147-A177-3AD203B41FA5}">
                      <a16:colId xmlns:a16="http://schemas.microsoft.com/office/drawing/2014/main" val="535879223"/>
                    </a:ext>
                  </a:extLst>
                </a:gridCol>
              </a:tblGrid>
              <a:tr h="207409">
                <a:tc gridSpan="2">
                  <a:txBody>
                    <a:bodyPr/>
                    <a:lstStyle/>
                    <a:p>
                      <a:pPr algn="ctr"/>
                      <a:r>
                        <a:rPr lang="en-GB" sz="800" dirty="0"/>
                        <a:t>Key Terms</a:t>
                      </a:r>
                    </a:p>
                  </a:txBody>
                  <a:tcPr/>
                </a:tc>
                <a:tc hMerge="1">
                  <a:txBody>
                    <a:bodyPr/>
                    <a:lstStyle/>
                    <a:p>
                      <a:endParaRPr lang="en-GB"/>
                    </a:p>
                  </a:txBody>
                  <a:tcPr/>
                </a:tc>
                <a:extLst>
                  <a:ext uri="{0D108BD9-81ED-4DB2-BD59-A6C34878D82A}">
                    <a16:rowId xmlns:a16="http://schemas.microsoft.com/office/drawing/2014/main" val="3643262443"/>
                  </a:ext>
                </a:extLst>
              </a:tr>
              <a:tr h="291466">
                <a:tc>
                  <a:txBody>
                    <a:bodyPr/>
                    <a:lstStyle/>
                    <a:p>
                      <a:r>
                        <a:rPr lang="en-GB" sz="800" b="1" dirty="0"/>
                        <a:t>Enquiry</a:t>
                      </a:r>
                      <a:r>
                        <a:rPr lang="en-GB" sz="800" b="1" baseline="0" dirty="0"/>
                        <a:t> Question</a:t>
                      </a:r>
                      <a:endParaRPr lang="en-GB" sz="800" b="1" dirty="0"/>
                    </a:p>
                  </a:txBody>
                  <a:tcPr anchor="ctr">
                    <a:solidFill>
                      <a:schemeClr val="accent2">
                        <a:lumMod val="60000"/>
                        <a:lumOff val="40000"/>
                      </a:schemeClr>
                    </a:solidFill>
                  </a:tcPr>
                </a:tc>
                <a:tc>
                  <a:txBody>
                    <a:bodyPr/>
                    <a:lstStyle/>
                    <a:p>
                      <a:pPr algn="just"/>
                      <a:r>
                        <a:rPr lang="en-GB" sz="800" dirty="0"/>
                        <a:t>The</a:t>
                      </a:r>
                      <a:r>
                        <a:rPr lang="en-GB" sz="800" baseline="0" dirty="0"/>
                        <a:t> question we were trying to answer by doing the fieldwork.</a:t>
                      </a:r>
                      <a:endParaRPr lang="en-GB" sz="800" dirty="0"/>
                    </a:p>
                  </a:txBody>
                  <a:tcPr/>
                </a:tc>
                <a:extLst>
                  <a:ext uri="{0D108BD9-81ED-4DB2-BD59-A6C34878D82A}">
                    <a16:rowId xmlns:a16="http://schemas.microsoft.com/office/drawing/2014/main" val="3899618233"/>
                  </a:ext>
                </a:extLst>
              </a:tr>
              <a:tr h="318136">
                <a:tc>
                  <a:txBody>
                    <a:bodyPr/>
                    <a:lstStyle/>
                    <a:p>
                      <a:pPr algn="l"/>
                      <a:r>
                        <a:rPr lang="en-GB" sz="800" b="1" dirty="0"/>
                        <a:t>Data collection</a:t>
                      </a:r>
                      <a:r>
                        <a:rPr lang="en-GB" sz="800" b="1" baseline="0" dirty="0"/>
                        <a:t> methods</a:t>
                      </a:r>
                      <a:endParaRPr lang="en-GB" sz="800" b="1" dirty="0"/>
                    </a:p>
                  </a:txBody>
                  <a:tcPr anchor="ctr">
                    <a:solidFill>
                      <a:schemeClr val="accent2">
                        <a:lumMod val="60000"/>
                        <a:lumOff val="40000"/>
                      </a:schemeClr>
                    </a:solidFill>
                  </a:tcPr>
                </a:tc>
                <a:tc>
                  <a:txBody>
                    <a:bodyPr/>
                    <a:lstStyle/>
                    <a:p>
                      <a:pPr algn="just"/>
                      <a:r>
                        <a:rPr lang="en-GB" sz="800" b="0" dirty="0"/>
                        <a:t>The</a:t>
                      </a:r>
                      <a:r>
                        <a:rPr lang="en-GB" sz="800" b="0" baseline="0" dirty="0"/>
                        <a:t> way in which we collected the data. EG. Measuring width, depth and velocity.</a:t>
                      </a:r>
                      <a:endParaRPr lang="en-GB" sz="800" b="0" dirty="0"/>
                    </a:p>
                  </a:txBody>
                  <a:tcPr/>
                </a:tc>
                <a:extLst>
                  <a:ext uri="{0D108BD9-81ED-4DB2-BD59-A6C34878D82A}">
                    <a16:rowId xmlns:a16="http://schemas.microsoft.com/office/drawing/2014/main" val="1108790844"/>
                  </a:ext>
                </a:extLst>
              </a:tr>
              <a:tr h="401956">
                <a:tc>
                  <a:txBody>
                    <a:bodyPr/>
                    <a:lstStyle/>
                    <a:p>
                      <a:r>
                        <a:rPr lang="en-GB" sz="800" b="1" dirty="0"/>
                        <a:t>Data presentation methods</a:t>
                      </a:r>
                    </a:p>
                  </a:txBody>
                  <a:tcPr anchor="ctr">
                    <a:solidFill>
                      <a:schemeClr val="accent2">
                        <a:lumMod val="60000"/>
                        <a:lumOff val="40000"/>
                      </a:schemeClr>
                    </a:solidFill>
                  </a:tcPr>
                </a:tc>
                <a:tc>
                  <a:txBody>
                    <a:bodyPr/>
                    <a:lstStyle/>
                    <a:p>
                      <a:pPr algn="just"/>
                      <a:r>
                        <a:rPr lang="en-GB" sz="800" dirty="0"/>
                        <a:t>The</a:t>
                      </a:r>
                      <a:r>
                        <a:rPr lang="en-GB" sz="800" baseline="0" dirty="0"/>
                        <a:t> type of graphs we used to present the data. EG. Bar, scatter, maps etc.</a:t>
                      </a:r>
                      <a:endParaRPr lang="en-GB" sz="800" dirty="0"/>
                    </a:p>
                  </a:txBody>
                  <a:tcPr/>
                </a:tc>
                <a:extLst>
                  <a:ext uri="{0D108BD9-81ED-4DB2-BD59-A6C34878D82A}">
                    <a16:rowId xmlns:a16="http://schemas.microsoft.com/office/drawing/2014/main" val="627166113"/>
                  </a:ext>
                </a:extLst>
              </a:tr>
              <a:tr h="167640">
                <a:tc>
                  <a:txBody>
                    <a:bodyPr/>
                    <a:lstStyle/>
                    <a:p>
                      <a:r>
                        <a:rPr lang="en-GB" sz="800" b="1" dirty="0"/>
                        <a:t>Accurate conclusions</a:t>
                      </a:r>
                    </a:p>
                  </a:txBody>
                  <a:tcPr anchor="ctr">
                    <a:solidFill>
                      <a:schemeClr val="accent2">
                        <a:lumMod val="60000"/>
                        <a:lumOff val="40000"/>
                      </a:schemeClr>
                    </a:solidFill>
                  </a:tcPr>
                </a:tc>
                <a:tc>
                  <a:txBody>
                    <a:bodyPr/>
                    <a:lstStyle/>
                    <a:p>
                      <a:pPr algn="just"/>
                      <a:r>
                        <a:rPr lang="en-GB" sz="800" dirty="0"/>
                        <a:t>When</a:t>
                      </a:r>
                      <a:r>
                        <a:rPr lang="en-GB" sz="800" baseline="0" dirty="0"/>
                        <a:t> data is collected in the correct way that make what we find to be trustworthy.</a:t>
                      </a:r>
                      <a:endParaRPr lang="en-GB" sz="800" dirty="0"/>
                    </a:p>
                  </a:txBody>
                  <a:tcPr/>
                </a:tc>
                <a:extLst>
                  <a:ext uri="{0D108BD9-81ED-4DB2-BD59-A6C34878D82A}">
                    <a16:rowId xmlns:a16="http://schemas.microsoft.com/office/drawing/2014/main" val="1288015873"/>
                  </a:ext>
                </a:extLst>
              </a:tr>
              <a:tr h="167640">
                <a:tc>
                  <a:txBody>
                    <a:bodyPr/>
                    <a:lstStyle/>
                    <a:p>
                      <a:r>
                        <a:rPr lang="en-GB" sz="800" b="1" dirty="0"/>
                        <a:t>Reliable conclusions</a:t>
                      </a:r>
                    </a:p>
                  </a:txBody>
                  <a:tcPr anchor="ctr">
                    <a:solidFill>
                      <a:schemeClr val="accent2">
                        <a:lumMod val="60000"/>
                        <a:lumOff val="40000"/>
                      </a:schemeClr>
                    </a:solidFill>
                  </a:tcPr>
                </a:tc>
                <a:tc>
                  <a:txBody>
                    <a:bodyPr/>
                    <a:lstStyle/>
                    <a:p>
                      <a:pPr algn="just"/>
                      <a:r>
                        <a:rPr lang="en-GB" sz="800" dirty="0"/>
                        <a:t>When there</a:t>
                      </a:r>
                      <a:r>
                        <a:rPr lang="en-GB" sz="800" baseline="0" dirty="0"/>
                        <a:t> is enough data collected in an accurate way so we can trust the results.</a:t>
                      </a:r>
                      <a:endParaRPr lang="en-GB" sz="800" dirty="0"/>
                    </a:p>
                  </a:txBody>
                  <a:tcPr/>
                </a:tc>
                <a:extLst>
                  <a:ext uri="{0D108BD9-81ED-4DB2-BD59-A6C34878D82A}">
                    <a16:rowId xmlns:a16="http://schemas.microsoft.com/office/drawing/2014/main" val="1697632945"/>
                  </a:ext>
                </a:extLst>
              </a:tr>
            </a:tbl>
          </a:graphicData>
        </a:graphic>
      </p:graphicFrame>
      <p:graphicFrame>
        <p:nvGraphicFramePr>
          <p:cNvPr id="10" name="Table 9">
            <a:extLst>
              <a:ext uri="{FF2B5EF4-FFF2-40B4-BE49-F238E27FC236}">
                <a16:creationId xmlns:a16="http://schemas.microsoft.com/office/drawing/2014/main" id="{4183A894-0DFE-481B-9F93-DE675BE3A446}"/>
              </a:ext>
            </a:extLst>
          </p:cNvPr>
          <p:cNvGraphicFramePr>
            <a:graphicFrameLocks noGrp="1"/>
          </p:cNvGraphicFramePr>
          <p:nvPr>
            <p:extLst>
              <p:ext uri="{D42A27DB-BD31-4B8C-83A1-F6EECF244321}">
                <p14:modId xmlns:p14="http://schemas.microsoft.com/office/powerpoint/2010/main" val="1492945327"/>
              </p:ext>
            </p:extLst>
          </p:nvPr>
        </p:nvGraphicFramePr>
        <p:xfrm>
          <a:off x="3098316" y="-1"/>
          <a:ext cx="3725858" cy="2931191"/>
        </p:xfrm>
        <a:graphic>
          <a:graphicData uri="http://schemas.openxmlformats.org/drawingml/2006/table">
            <a:tbl>
              <a:tblPr firstRow="1" bandRow="1">
                <a:tableStyleId>{21E4AEA4-8DFA-4A89-87EB-49C32662AFE0}</a:tableStyleId>
              </a:tblPr>
              <a:tblGrid>
                <a:gridCol w="861125">
                  <a:extLst>
                    <a:ext uri="{9D8B030D-6E8A-4147-A177-3AD203B41FA5}">
                      <a16:colId xmlns:a16="http://schemas.microsoft.com/office/drawing/2014/main" val="3453008208"/>
                    </a:ext>
                  </a:extLst>
                </a:gridCol>
                <a:gridCol w="1096364">
                  <a:extLst>
                    <a:ext uri="{9D8B030D-6E8A-4147-A177-3AD203B41FA5}">
                      <a16:colId xmlns:a16="http://schemas.microsoft.com/office/drawing/2014/main" val="535879223"/>
                    </a:ext>
                  </a:extLst>
                </a:gridCol>
                <a:gridCol w="1768369">
                  <a:extLst>
                    <a:ext uri="{9D8B030D-6E8A-4147-A177-3AD203B41FA5}">
                      <a16:colId xmlns:a16="http://schemas.microsoft.com/office/drawing/2014/main" val="20002"/>
                    </a:ext>
                  </a:extLst>
                </a:gridCol>
              </a:tblGrid>
              <a:tr h="220375">
                <a:tc gridSpan="3">
                  <a:txBody>
                    <a:bodyPr/>
                    <a:lstStyle/>
                    <a:p>
                      <a:pPr algn="ctr"/>
                      <a:r>
                        <a:rPr lang="en-GB" sz="800" dirty="0"/>
                        <a:t>Risk assessment</a:t>
                      </a:r>
                    </a:p>
                  </a:txBody>
                  <a:tcPr/>
                </a:tc>
                <a:tc hMerge="1">
                  <a:txBody>
                    <a:bodyPr/>
                    <a:lstStyle/>
                    <a:p>
                      <a:endParaRPr lang="en-GB"/>
                    </a:p>
                  </a:txBody>
                  <a:tcPr/>
                </a:tc>
                <a:tc hMerge="1">
                  <a:txBody>
                    <a:bodyPr/>
                    <a:lstStyle/>
                    <a:p>
                      <a:pPr algn="ctr"/>
                      <a:endParaRPr lang="en-GB" sz="800" dirty="0"/>
                    </a:p>
                  </a:txBody>
                  <a:tcPr/>
                </a:tc>
                <a:extLst>
                  <a:ext uri="{0D108BD9-81ED-4DB2-BD59-A6C34878D82A}">
                    <a16:rowId xmlns:a16="http://schemas.microsoft.com/office/drawing/2014/main" val="3643262443"/>
                  </a:ext>
                </a:extLst>
              </a:tr>
              <a:tr h="472233">
                <a:tc>
                  <a:txBody>
                    <a:bodyPr/>
                    <a:lstStyle/>
                    <a:p>
                      <a:pPr algn="ctr"/>
                      <a:r>
                        <a:rPr lang="en-GB" sz="800" b="1" baseline="0" dirty="0"/>
                        <a:t>River currents</a:t>
                      </a:r>
                      <a:endParaRPr lang="en-GB" sz="800" b="1" dirty="0"/>
                    </a:p>
                  </a:txBody>
                  <a:tcPr anchor="ctr">
                    <a:solidFill>
                      <a:schemeClr val="accent2">
                        <a:lumMod val="60000"/>
                        <a:lumOff val="40000"/>
                      </a:schemeClr>
                    </a:solidFill>
                  </a:tcPr>
                </a:tc>
                <a:tc>
                  <a:txBody>
                    <a:bodyPr/>
                    <a:lstStyle/>
                    <a:p>
                      <a:r>
                        <a:rPr lang="en-GB" sz="800" dirty="0"/>
                        <a:t>Risk of powerful</a:t>
                      </a:r>
                      <a:r>
                        <a:rPr lang="en-GB" sz="800" baseline="0" dirty="0"/>
                        <a:t> water and risk of slipping over.</a:t>
                      </a:r>
                      <a:endParaRPr lang="en-GB" sz="800" dirty="0"/>
                    </a:p>
                  </a:txBody>
                  <a:tcPr/>
                </a:tc>
                <a:tc>
                  <a:txBody>
                    <a:bodyPr/>
                    <a:lstStyle/>
                    <a:p>
                      <a:r>
                        <a:rPr lang="en-GB" sz="800" dirty="0"/>
                        <a:t>All wore wellies and were told not to go in deep</a:t>
                      </a:r>
                      <a:r>
                        <a:rPr lang="en-GB" sz="800" baseline="0" dirty="0"/>
                        <a:t> parks of the river. Stay in groups.</a:t>
                      </a:r>
                      <a:endParaRPr lang="en-GB" sz="800" dirty="0"/>
                    </a:p>
                  </a:txBody>
                  <a:tcPr/>
                </a:tc>
                <a:extLst>
                  <a:ext uri="{0D108BD9-81ED-4DB2-BD59-A6C34878D82A}">
                    <a16:rowId xmlns:a16="http://schemas.microsoft.com/office/drawing/2014/main" val="3899618233"/>
                  </a:ext>
                </a:extLst>
              </a:tr>
              <a:tr h="591627">
                <a:tc>
                  <a:txBody>
                    <a:bodyPr/>
                    <a:lstStyle/>
                    <a:p>
                      <a:pPr algn="ctr"/>
                      <a:r>
                        <a:rPr lang="en-GB" sz="800" b="1" dirty="0"/>
                        <a:t>Uneven</a:t>
                      </a:r>
                      <a:r>
                        <a:rPr lang="en-GB" sz="800" b="1" baseline="0" dirty="0"/>
                        <a:t> ground</a:t>
                      </a:r>
                      <a:endParaRPr lang="en-GB" sz="800" b="1" dirty="0"/>
                    </a:p>
                  </a:txBody>
                  <a:tcPr anchor="ctr">
                    <a:solidFill>
                      <a:schemeClr val="accent2">
                        <a:lumMod val="60000"/>
                        <a:lumOff val="40000"/>
                      </a:schemeClr>
                    </a:solidFill>
                  </a:tcPr>
                </a:tc>
                <a:tc>
                  <a:txBody>
                    <a:bodyPr/>
                    <a:lstStyle/>
                    <a:p>
                      <a:r>
                        <a:rPr lang="en-GB" sz="800" dirty="0"/>
                        <a:t>Danger</a:t>
                      </a:r>
                      <a:r>
                        <a:rPr lang="en-GB" sz="800" baseline="0" dirty="0"/>
                        <a:t> of falling over due to uneven footpaths. </a:t>
                      </a:r>
                      <a:endParaRPr lang="en-GB" sz="800" dirty="0"/>
                    </a:p>
                  </a:txBody>
                  <a:tcPr/>
                </a:tc>
                <a:tc>
                  <a:txBody>
                    <a:bodyPr/>
                    <a:lstStyle/>
                    <a:p>
                      <a:r>
                        <a:rPr lang="en-GB" sz="800" dirty="0"/>
                        <a:t>All wearing sensible footwear. Not running</a:t>
                      </a:r>
                      <a:r>
                        <a:rPr lang="en-GB" sz="800" baseline="0" dirty="0"/>
                        <a:t> and walking carefully over large rocks.</a:t>
                      </a:r>
                      <a:endParaRPr lang="en-GB" sz="800" dirty="0"/>
                    </a:p>
                  </a:txBody>
                  <a:tcPr/>
                </a:tc>
                <a:extLst>
                  <a:ext uri="{0D108BD9-81ED-4DB2-BD59-A6C34878D82A}">
                    <a16:rowId xmlns:a16="http://schemas.microsoft.com/office/drawing/2014/main" val="1108790844"/>
                  </a:ext>
                </a:extLst>
              </a:tr>
              <a:tr h="797549">
                <a:tc>
                  <a:txBody>
                    <a:bodyPr/>
                    <a:lstStyle/>
                    <a:p>
                      <a:pPr algn="ctr"/>
                      <a:r>
                        <a:rPr lang="en-GB" sz="800" b="1" dirty="0"/>
                        <a:t>Weather</a:t>
                      </a:r>
                    </a:p>
                  </a:txBody>
                  <a:tcPr anchor="ctr">
                    <a:solidFill>
                      <a:schemeClr val="accent2">
                        <a:lumMod val="60000"/>
                        <a:lumOff val="40000"/>
                      </a:schemeClr>
                    </a:solidFill>
                  </a:tcPr>
                </a:tc>
                <a:tc>
                  <a:txBody>
                    <a:bodyPr/>
                    <a:lstStyle/>
                    <a:p>
                      <a:pPr algn="l"/>
                      <a:r>
                        <a:rPr lang="en-GB" sz="800" dirty="0"/>
                        <a:t>Wet weather is dangerous</a:t>
                      </a:r>
                      <a:r>
                        <a:rPr lang="en-GB" sz="800" baseline="0" dirty="0"/>
                        <a:t> due to slippery groynes etc. Hot weather also poses the risk of dehydration. </a:t>
                      </a:r>
                      <a:endParaRPr lang="en-GB" sz="800" dirty="0"/>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800" dirty="0">
                          <a:solidFill>
                            <a:schemeClr val="dk1"/>
                          </a:solidFill>
                          <a:latin typeface="+mn-lt"/>
                          <a:ea typeface="Calibri"/>
                          <a:cs typeface="Calibri"/>
                          <a:sym typeface="Calibri"/>
                        </a:rPr>
                        <a:t>Students advised to bring plenty of water and sun cream if the weather forecast is hot. If the weather</a:t>
                      </a:r>
                      <a:r>
                        <a:rPr lang="en-GB" sz="800" baseline="0" dirty="0">
                          <a:solidFill>
                            <a:schemeClr val="dk1"/>
                          </a:solidFill>
                          <a:latin typeface="+mn-lt"/>
                          <a:ea typeface="Calibri"/>
                          <a:cs typeface="Calibri"/>
                          <a:sym typeface="Calibri"/>
                        </a:rPr>
                        <a:t> forecast is wet, students are advised to bring appropriate clothing and footwear.</a:t>
                      </a:r>
                      <a:endParaRPr lang="en-GB" sz="800" dirty="0"/>
                    </a:p>
                  </a:txBody>
                  <a:tcPr/>
                </a:tc>
                <a:extLst>
                  <a:ext uri="{0D108BD9-81ED-4DB2-BD59-A6C34878D82A}">
                    <a16:rowId xmlns:a16="http://schemas.microsoft.com/office/drawing/2014/main" val="627166113"/>
                  </a:ext>
                </a:extLst>
              </a:tr>
              <a:tr h="477692">
                <a:tc>
                  <a:txBody>
                    <a:bodyPr/>
                    <a:lstStyle/>
                    <a:p>
                      <a:pPr algn="ctr"/>
                      <a:r>
                        <a:rPr lang="en-GB" sz="800" b="1" dirty="0"/>
                        <a:t>Unfamiliar areas</a:t>
                      </a:r>
                    </a:p>
                  </a:txBody>
                  <a:tcPr anchor="ctr">
                    <a:solidFill>
                      <a:schemeClr val="accent2">
                        <a:lumMod val="60000"/>
                        <a:lumOff val="40000"/>
                      </a:schemeClr>
                    </a:solidFill>
                  </a:tcPr>
                </a:tc>
                <a:tc>
                  <a:txBody>
                    <a:bodyPr/>
                    <a:lstStyle/>
                    <a:p>
                      <a:pPr algn="l"/>
                      <a:r>
                        <a:rPr lang="en-GB" sz="800" dirty="0"/>
                        <a:t>Getting lost in new environments. </a:t>
                      </a:r>
                    </a:p>
                  </a:txBody>
                  <a:tcPr/>
                </a:tc>
                <a:tc>
                  <a:txBody>
                    <a:bodyPr/>
                    <a:lstStyle/>
                    <a:p>
                      <a:r>
                        <a:rPr lang="en-GB" sz="800" dirty="0"/>
                        <a:t>Staying in groups. Carrying a phone and a map in case you do get lost.</a:t>
                      </a:r>
                    </a:p>
                  </a:txBody>
                  <a:tcPr/>
                </a:tc>
                <a:extLst>
                  <a:ext uri="{0D108BD9-81ED-4DB2-BD59-A6C34878D82A}">
                    <a16:rowId xmlns:a16="http://schemas.microsoft.com/office/drawing/2014/main" val="2302735014"/>
                  </a:ext>
                </a:extLst>
              </a:tr>
              <a:tr h="346304">
                <a:tc>
                  <a:txBody>
                    <a:bodyPr/>
                    <a:lstStyle/>
                    <a:p>
                      <a:pPr algn="ctr"/>
                      <a:r>
                        <a:rPr lang="en-GB" sz="800" b="1" dirty="0"/>
                        <a:t>Traffic</a:t>
                      </a:r>
                    </a:p>
                  </a:txBody>
                  <a:tcPr anchor="ctr">
                    <a:solidFill>
                      <a:schemeClr val="accent2">
                        <a:lumMod val="60000"/>
                        <a:lumOff val="40000"/>
                      </a:schemeClr>
                    </a:solidFill>
                  </a:tcPr>
                </a:tc>
                <a:tc>
                  <a:txBody>
                    <a:bodyPr/>
                    <a:lstStyle/>
                    <a:p>
                      <a:pPr algn="l"/>
                      <a:r>
                        <a:rPr lang="en-GB" sz="800" dirty="0"/>
                        <a:t>Getting ran over by vehicles.</a:t>
                      </a:r>
                    </a:p>
                  </a:txBody>
                  <a:tcPr/>
                </a:tc>
                <a:tc>
                  <a:txBody>
                    <a:bodyPr/>
                    <a:lstStyle/>
                    <a:p>
                      <a:r>
                        <a:rPr lang="en-GB" sz="800" dirty="0"/>
                        <a:t>Use pedestrian crossings only when crossing the road. </a:t>
                      </a:r>
                    </a:p>
                  </a:txBody>
                  <a:tcPr/>
                </a:tc>
                <a:extLst>
                  <a:ext uri="{0D108BD9-81ED-4DB2-BD59-A6C34878D82A}">
                    <a16:rowId xmlns:a16="http://schemas.microsoft.com/office/drawing/2014/main" val="54675898"/>
                  </a:ext>
                </a:extLst>
              </a:tr>
            </a:tbl>
          </a:graphicData>
        </a:graphic>
      </p:graphicFrame>
      <p:graphicFrame>
        <p:nvGraphicFramePr>
          <p:cNvPr id="11" name="Table 10">
            <a:extLst>
              <a:ext uri="{FF2B5EF4-FFF2-40B4-BE49-F238E27FC236}">
                <a16:creationId xmlns:a16="http://schemas.microsoft.com/office/drawing/2014/main" id="{01CF9EF1-1D80-48A9-8F63-9BE254A74B90}"/>
              </a:ext>
            </a:extLst>
          </p:cNvPr>
          <p:cNvGraphicFramePr>
            <a:graphicFrameLocks noGrp="1"/>
          </p:cNvGraphicFramePr>
          <p:nvPr>
            <p:extLst>
              <p:ext uri="{D42A27DB-BD31-4B8C-83A1-F6EECF244321}">
                <p14:modId xmlns:p14="http://schemas.microsoft.com/office/powerpoint/2010/main" val="1801778896"/>
              </p:ext>
            </p:extLst>
          </p:nvPr>
        </p:nvGraphicFramePr>
        <p:xfrm>
          <a:off x="-1" y="4464910"/>
          <a:ext cx="3080551" cy="2316480"/>
        </p:xfrm>
        <a:graphic>
          <a:graphicData uri="http://schemas.openxmlformats.org/drawingml/2006/table">
            <a:tbl>
              <a:tblPr firstRow="1" bandRow="1">
                <a:tableStyleId>{21E4AEA4-8DFA-4A89-87EB-49C32662AFE0}</a:tableStyleId>
              </a:tblPr>
              <a:tblGrid>
                <a:gridCol w="408373">
                  <a:extLst>
                    <a:ext uri="{9D8B030D-6E8A-4147-A177-3AD203B41FA5}">
                      <a16:colId xmlns:a16="http://schemas.microsoft.com/office/drawing/2014/main" val="3453008208"/>
                    </a:ext>
                  </a:extLst>
                </a:gridCol>
                <a:gridCol w="1384916">
                  <a:extLst>
                    <a:ext uri="{9D8B030D-6E8A-4147-A177-3AD203B41FA5}">
                      <a16:colId xmlns:a16="http://schemas.microsoft.com/office/drawing/2014/main" val="535879223"/>
                    </a:ext>
                  </a:extLst>
                </a:gridCol>
                <a:gridCol w="1287262">
                  <a:extLst>
                    <a:ext uri="{9D8B030D-6E8A-4147-A177-3AD203B41FA5}">
                      <a16:colId xmlns:a16="http://schemas.microsoft.com/office/drawing/2014/main" val="20002"/>
                    </a:ext>
                  </a:extLst>
                </a:gridCol>
              </a:tblGrid>
              <a:tr h="211029">
                <a:tc gridSpan="3">
                  <a:txBody>
                    <a:bodyPr/>
                    <a:lstStyle/>
                    <a:p>
                      <a:pPr algn="ctr"/>
                      <a:r>
                        <a:rPr lang="en-GB" sz="800" dirty="0"/>
                        <a:t>Types of data</a:t>
                      </a:r>
                    </a:p>
                  </a:txBody>
                  <a:tcPr/>
                </a:tc>
                <a:tc hMerge="1">
                  <a:txBody>
                    <a:bodyPr/>
                    <a:lstStyle/>
                    <a:p>
                      <a:endParaRPr lang="en-GB"/>
                    </a:p>
                  </a:txBody>
                  <a:tcPr/>
                </a:tc>
                <a:tc hMerge="1">
                  <a:txBody>
                    <a:bodyPr/>
                    <a:lstStyle/>
                    <a:p>
                      <a:pPr algn="ctr"/>
                      <a:endParaRPr lang="en-GB" sz="800" dirty="0"/>
                    </a:p>
                  </a:txBody>
                  <a:tcPr/>
                </a:tc>
                <a:extLst>
                  <a:ext uri="{0D108BD9-81ED-4DB2-BD59-A6C34878D82A}">
                    <a16:rowId xmlns:a16="http://schemas.microsoft.com/office/drawing/2014/main" val="3643262443"/>
                  </a:ext>
                </a:extLst>
              </a:tr>
              <a:tr h="0">
                <a:tc>
                  <a:txBody>
                    <a:bodyPr/>
                    <a:lstStyle/>
                    <a:p>
                      <a:endParaRPr lang="en-GB" sz="800" b="1" dirty="0"/>
                    </a:p>
                  </a:txBody>
                  <a:tcPr anchor="ctr">
                    <a:solidFill>
                      <a:schemeClr val="accent2">
                        <a:lumMod val="60000"/>
                        <a:lumOff val="40000"/>
                      </a:schemeClr>
                    </a:solidFill>
                  </a:tcPr>
                </a:tc>
                <a:tc>
                  <a:txBody>
                    <a:bodyPr/>
                    <a:lstStyle/>
                    <a:p>
                      <a:pPr algn="ctr"/>
                      <a:r>
                        <a:rPr lang="en-GB" sz="800" b="1" dirty="0"/>
                        <a:t>Quantitative Data</a:t>
                      </a:r>
                    </a:p>
                    <a:p>
                      <a:pPr algn="ctr"/>
                      <a:r>
                        <a:rPr lang="en-GB" sz="800" b="0" dirty="0"/>
                        <a:t>Data that is statistical / numbers</a:t>
                      </a:r>
                    </a:p>
                  </a:txBody>
                  <a:tcPr/>
                </a:tc>
                <a:tc>
                  <a:txBody>
                    <a:bodyPr/>
                    <a:lstStyle/>
                    <a:p>
                      <a:pPr algn="ctr"/>
                      <a:r>
                        <a:rPr lang="en-GB" sz="800" b="1" dirty="0"/>
                        <a:t>Qualitative Data</a:t>
                      </a:r>
                    </a:p>
                    <a:p>
                      <a:pPr algn="ctr"/>
                      <a:r>
                        <a:rPr lang="en-GB" sz="800" b="0" dirty="0"/>
                        <a:t>Data that is descriptive</a:t>
                      </a:r>
                    </a:p>
                  </a:txBody>
                  <a:tcPr/>
                </a:tc>
                <a:extLst>
                  <a:ext uri="{0D108BD9-81ED-4DB2-BD59-A6C34878D82A}">
                    <a16:rowId xmlns:a16="http://schemas.microsoft.com/office/drawing/2014/main" val="3899618233"/>
                  </a:ext>
                </a:extLst>
              </a:tr>
              <a:tr h="572793">
                <a:tc>
                  <a:txBody>
                    <a:bodyPr/>
                    <a:lstStyle/>
                    <a:p>
                      <a:r>
                        <a:rPr lang="en-GB" sz="800" b="1" dirty="0"/>
                        <a:t>PHYS</a:t>
                      </a:r>
                    </a:p>
                  </a:txBody>
                  <a:tcPr anchor="ctr">
                    <a:solidFill>
                      <a:schemeClr val="accent2">
                        <a:lumMod val="60000"/>
                        <a:lumOff val="40000"/>
                      </a:schemeClr>
                    </a:solidFill>
                  </a:tcPr>
                </a:tc>
                <a:tc>
                  <a:txBody>
                    <a:bodyPr/>
                    <a:lstStyle/>
                    <a:p>
                      <a:pPr marL="171450" indent="-171450">
                        <a:buFont typeface="Arial" panose="020B0604020202020204" pitchFamily="34" charset="0"/>
                        <a:buChar char="•"/>
                      </a:pPr>
                      <a:r>
                        <a:rPr lang="en-GB" sz="800" dirty="0"/>
                        <a:t>River depth / width / velocity / discharge</a:t>
                      </a:r>
                    </a:p>
                    <a:p>
                      <a:pPr marL="171450" indent="-171450">
                        <a:buFont typeface="Arial" panose="020B0604020202020204" pitchFamily="34" charset="0"/>
                        <a:buChar char="•"/>
                      </a:pPr>
                      <a:r>
                        <a:rPr lang="en-GB" sz="800" dirty="0"/>
                        <a:t>Pebble size / beach gradient </a:t>
                      </a:r>
                    </a:p>
                    <a:p>
                      <a:pPr marL="171450" indent="-171450">
                        <a:buFont typeface="Arial" panose="020B0604020202020204" pitchFamily="34" charset="0"/>
                        <a:buChar char="•"/>
                      </a:pPr>
                      <a:r>
                        <a:rPr lang="en-GB" sz="800" dirty="0"/>
                        <a:t>Weather data</a:t>
                      </a:r>
                    </a:p>
                    <a:p>
                      <a:pPr marL="171450" indent="-171450">
                        <a:buFont typeface="Arial" panose="020B0604020202020204" pitchFamily="34" charset="0"/>
                        <a:buChar char="•"/>
                      </a:pPr>
                      <a:r>
                        <a:rPr lang="en-GB" sz="800" dirty="0"/>
                        <a:t>Erosion rates</a:t>
                      </a:r>
                    </a:p>
                  </a:txBody>
                  <a:tcPr/>
                </a:tc>
                <a:tc>
                  <a:txBody>
                    <a:bodyPr/>
                    <a:lstStyle/>
                    <a:p>
                      <a:pPr marL="171450" indent="-171450">
                        <a:buFont typeface="Arial" panose="020B0604020202020204" pitchFamily="34" charset="0"/>
                        <a:buChar char="•"/>
                      </a:pPr>
                      <a:r>
                        <a:rPr lang="en-GB" sz="800" dirty="0"/>
                        <a:t>Photographs</a:t>
                      </a:r>
                    </a:p>
                    <a:p>
                      <a:pPr marL="171450" indent="-171450">
                        <a:buFont typeface="Arial" panose="020B0604020202020204" pitchFamily="34" charset="0"/>
                        <a:buChar char="•"/>
                      </a:pPr>
                      <a:r>
                        <a:rPr lang="en-GB" sz="800" dirty="0"/>
                        <a:t>Pebble roughness</a:t>
                      </a:r>
                    </a:p>
                    <a:p>
                      <a:pPr marL="171450" indent="-171450">
                        <a:buFont typeface="Arial" panose="020B0604020202020204" pitchFamily="34" charset="0"/>
                        <a:buChar char="•"/>
                      </a:pPr>
                      <a:r>
                        <a:rPr lang="en-GB" sz="800" dirty="0"/>
                        <a:t>OS maps</a:t>
                      </a:r>
                    </a:p>
                  </a:txBody>
                  <a:tcPr/>
                </a:tc>
                <a:extLst>
                  <a:ext uri="{0D108BD9-81ED-4DB2-BD59-A6C34878D82A}">
                    <a16:rowId xmlns:a16="http://schemas.microsoft.com/office/drawing/2014/main" val="1108790844"/>
                  </a:ext>
                </a:extLst>
              </a:tr>
              <a:tr h="769357">
                <a:tc>
                  <a:txBody>
                    <a:bodyPr/>
                    <a:lstStyle/>
                    <a:p>
                      <a:r>
                        <a:rPr lang="en-GB" sz="800" b="1" dirty="0"/>
                        <a:t>HUM</a:t>
                      </a:r>
                    </a:p>
                  </a:txBody>
                  <a:tcPr anchor="ctr">
                    <a:solidFill>
                      <a:schemeClr val="accent2">
                        <a:lumMod val="60000"/>
                        <a:lumOff val="40000"/>
                      </a:schemeClr>
                    </a:solidFill>
                  </a:tcPr>
                </a:tc>
                <a:tc>
                  <a:txBody>
                    <a:bodyPr/>
                    <a:lstStyle/>
                    <a:p>
                      <a:pPr marL="171450" indent="-171450" algn="l">
                        <a:buFont typeface="Arial" panose="020B0604020202020204" pitchFamily="34" charset="0"/>
                        <a:buChar char="•"/>
                      </a:pPr>
                      <a:r>
                        <a:rPr lang="en-GB" sz="800" dirty="0"/>
                        <a:t>Environmental quality survey</a:t>
                      </a:r>
                    </a:p>
                    <a:p>
                      <a:pPr marL="171450" indent="-171450" algn="l">
                        <a:buFont typeface="Arial" panose="020B0604020202020204" pitchFamily="34" charset="0"/>
                        <a:buChar char="•"/>
                      </a:pPr>
                      <a:r>
                        <a:rPr lang="en-GB" sz="800" dirty="0"/>
                        <a:t>Traffic counts </a:t>
                      </a:r>
                    </a:p>
                    <a:p>
                      <a:pPr marL="171450" indent="-171450" algn="l">
                        <a:buFont typeface="Arial" panose="020B0604020202020204" pitchFamily="34" charset="0"/>
                        <a:buChar char="•"/>
                      </a:pPr>
                      <a:r>
                        <a:rPr lang="en-GB" sz="800" dirty="0"/>
                        <a:t>Pedestrian counts</a:t>
                      </a:r>
                    </a:p>
                    <a:p>
                      <a:pPr marL="171450" indent="-171450" algn="l">
                        <a:buFont typeface="Arial" panose="020B0604020202020204" pitchFamily="34" charset="0"/>
                        <a:buChar char="•"/>
                      </a:pPr>
                      <a:r>
                        <a:rPr lang="en-GB" sz="800" dirty="0"/>
                        <a:t>House price data</a:t>
                      </a:r>
                    </a:p>
                    <a:p>
                      <a:pPr marL="171450" indent="-171450" algn="l">
                        <a:buFont typeface="Arial" panose="020B0604020202020204" pitchFamily="34" charset="0"/>
                        <a:buChar char="•"/>
                      </a:pPr>
                      <a:r>
                        <a:rPr lang="en-GB" sz="800" dirty="0"/>
                        <a:t>Crime statistics</a:t>
                      </a:r>
                    </a:p>
                  </a:txBody>
                  <a:tcPr/>
                </a:tc>
                <a:tc>
                  <a:txBody>
                    <a:bodyPr/>
                    <a:lstStyle/>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GB" sz="800" dirty="0">
                          <a:solidFill>
                            <a:schemeClr val="dk1"/>
                          </a:solidFill>
                          <a:latin typeface="+mn-lt"/>
                          <a:ea typeface="Calibri"/>
                          <a:cs typeface="Calibri"/>
                          <a:sym typeface="Calibri"/>
                        </a:rPr>
                        <a:t>Interviews</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GB" sz="800" dirty="0">
                          <a:solidFill>
                            <a:schemeClr val="dk1"/>
                          </a:solidFill>
                          <a:latin typeface="+mn-lt"/>
                          <a:cs typeface="Calibri"/>
                          <a:sym typeface="Calibri"/>
                        </a:rPr>
                        <a:t>Questionnaires </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GB" sz="800" dirty="0">
                          <a:solidFill>
                            <a:schemeClr val="dk1"/>
                          </a:solidFill>
                          <a:latin typeface="+mn-lt"/>
                          <a:cs typeface="Calibri"/>
                          <a:sym typeface="Calibri"/>
                        </a:rPr>
                        <a:t>OS maps </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GB" sz="800" dirty="0">
                          <a:solidFill>
                            <a:schemeClr val="dk1"/>
                          </a:solidFill>
                          <a:latin typeface="+mn-lt"/>
                          <a:cs typeface="Calibri"/>
                          <a:sym typeface="Calibri"/>
                        </a:rPr>
                        <a:t>Photographs</a:t>
                      </a:r>
                      <a:endParaRPr lang="en-GB" sz="800" dirty="0"/>
                    </a:p>
                  </a:txBody>
                  <a:tcPr/>
                </a:tc>
                <a:extLst>
                  <a:ext uri="{0D108BD9-81ED-4DB2-BD59-A6C34878D82A}">
                    <a16:rowId xmlns:a16="http://schemas.microsoft.com/office/drawing/2014/main" val="627166113"/>
                  </a:ext>
                </a:extLst>
              </a:tr>
            </a:tbl>
          </a:graphicData>
        </a:graphic>
      </p:graphicFrame>
      <p:graphicFrame>
        <p:nvGraphicFramePr>
          <p:cNvPr id="13" name="Table 12">
            <a:extLst>
              <a:ext uri="{FF2B5EF4-FFF2-40B4-BE49-F238E27FC236}">
                <a16:creationId xmlns:a16="http://schemas.microsoft.com/office/drawing/2014/main" id="{644A5FD2-0F3C-4637-B402-77577B8C6BA5}"/>
              </a:ext>
            </a:extLst>
          </p:cNvPr>
          <p:cNvGraphicFramePr>
            <a:graphicFrameLocks noGrp="1"/>
          </p:cNvGraphicFramePr>
          <p:nvPr>
            <p:extLst>
              <p:ext uri="{D42A27DB-BD31-4B8C-83A1-F6EECF244321}">
                <p14:modId xmlns:p14="http://schemas.microsoft.com/office/powerpoint/2010/main" val="1146621669"/>
              </p:ext>
            </p:extLst>
          </p:nvPr>
        </p:nvGraphicFramePr>
        <p:xfrm>
          <a:off x="3090071" y="3375317"/>
          <a:ext cx="3725858" cy="3440670"/>
        </p:xfrm>
        <a:graphic>
          <a:graphicData uri="http://schemas.openxmlformats.org/drawingml/2006/table">
            <a:tbl>
              <a:tblPr firstRow="1" bandRow="1">
                <a:tableStyleId>{21E4AEA4-8DFA-4A89-87EB-49C32662AFE0}</a:tableStyleId>
              </a:tblPr>
              <a:tblGrid>
                <a:gridCol w="1083067">
                  <a:extLst>
                    <a:ext uri="{9D8B030D-6E8A-4147-A177-3AD203B41FA5}">
                      <a16:colId xmlns:a16="http://schemas.microsoft.com/office/drawing/2014/main" val="3453008208"/>
                    </a:ext>
                  </a:extLst>
                </a:gridCol>
                <a:gridCol w="1287262">
                  <a:extLst>
                    <a:ext uri="{9D8B030D-6E8A-4147-A177-3AD203B41FA5}">
                      <a16:colId xmlns:a16="http://schemas.microsoft.com/office/drawing/2014/main" val="535879223"/>
                    </a:ext>
                  </a:extLst>
                </a:gridCol>
                <a:gridCol w="1355529">
                  <a:extLst>
                    <a:ext uri="{9D8B030D-6E8A-4147-A177-3AD203B41FA5}">
                      <a16:colId xmlns:a16="http://schemas.microsoft.com/office/drawing/2014/main" val="20002"/>
                    </a:ext>
                  </a:extLst>
                </a:gridCol>
              </a:tblGrid>
              <a:tr h="258509">
                <a:tc gridSpan="3">
                  <a:txBody>
                    <a:bodyPr/>
                    <a:lstStyle/>
                    <a:p>
                      <a:pPr algn="ctr"/>
                      <a:r>
                        <a:rPr lang="en-GB" sz="800" dirty="0"/>
                        <a:t>Sampling Strategies</a:t>
                      </a:r>
                    </a:p>
                  </a:txBody>
                  <a:tcPr/>
                </a:tc>
                <a:tc hMerge="1">
                  <a:txBody>
                    <a:bodyPr/>
                    <a:lstStyle/>
                    <a:p>
                      <a:endParaRPr lang="en-GB"/>
                    </a:p>
                  </a:txBody>
                  <a:tcPr/>
                </a:tc>
                <a:tc hMerge="1">
                  <a:txBody>
                    <a:bodyPr/>
                    <a:lstStyle/>
                    <a:p>
                      <a:pPr algn="ctr"/>
                      <a:endParaRPr lang="en-GB" sz="800" dirty="0"/>
                    </a:p>
                  </a:txBody>
                  <a:tcPr/>
                </a:tc>
                <a:extLst>
                  <a:ext uri="{0D108BD9-81ED-4DB2-BD59-A6C34878D82A}">
                    <a16:rowId xmlns:a16="http://schemas.microsoft.com/office/drawing/2014/main" val="3643262443"/>
                  </a:ext>
                </a:extLst>
              </a:tr>
              <a:tr h="174694">
                <a:tc>
                  <a:txBody>
                    <a:bodyPr/>
                    <a:lstStyle/>
                    <a:p>
                      <a:pPr algn="ctr"/>
                      <a:endParaRPr lang="en-GB" sz="800" dirty="0"/>
                    </a:p>
                  </a:txBody>
                  <a:tcPr/>
                </a:tc>
                <a:tc>
                  <a:txBody>
                    <a:bodyPr/>
                    <a:lstStyle/>
                    <a:p>
                      <a:pPr algn="ctr"/>
                      <a:r>
                        <a:rPr lang="en-GB" sz="800" b="1" dirty="0"/>
                        <a:t>Advantages</a:t>
                      </a:r>
                    </a:p>
                  </a:txBody>
                  <a:tcPr/>
                </a:tc>
                <a:tc>
                  <a:txBody>
                    <a:bodyPr/>
                    <a:lstStyle/>
                    <a:p>
                      <a:pPr algn="ctr"/>
                      <a:r>
                        <a:rPr lang="en-GB" sz="800" b="1" dirty="0"/>
                        <a:t>Disadvantages</a:t>
                      </a:r>
                    </a:p>
                  </a:txBody>
                  <a:tcPr/>
                </a:tc>
                <a:extLst>
                  <a:ext uri="{0D108BD9-81ED-4DB2-BD59-A6C34878D82A}">
                    <a16:rowId xmlns:a16="http://schemas.microsoft.com/office/drawing/2014/main" val="1784125184"/>
                  </a:ext>
                </a:extLst>
              </a:tr>
              <a:tr h="444988">
                <a:tc>
                  <a:txBody>
                    <a:bodyPr/>
                    <a:lstStyle/>
                    <a:p>
                      <a:pPr algn="ctr"/>
                      <a:r>
                        <a:rPr lang="en-GB" sz="800" b="1" dirty="0"/>
                        <a:t>Random Sampling </a:t>
                      </a:r>
                      <a:r>
                        <a:rPr lang="en-GB" sz="800" b="0" dirty="0"/>
                        <a:t>(Randomly choosing sites to collect data)</a:t>
                      </a:r>
                    </a:p>
                    <a:p>
                      <a:pPr algn="ctr"/>
                      <a:endParaRPr lang="en-GB" sz="800" b="1" dirty="0"/>
                    </a:p>
                    <a:p>
                      <a:pPr algn="ctr"/>
                      <a:endParaRPr lang="en-GB" sz="800" b="1" dirty="0"/>
                    </a:p>
                    <a:p>
                      <a:pPr algn="ctr"/>
                      <a:endParaRPr lang="en-GB" sz="800" b="1" dirty="0"/>
                    </a:p>
                    <a:p>
                      <a:pPr algn="ctr"/>
                      <a:endParaRPr lang="en-GB" sz="800" b="1" dirty="0"/>
                    </a:p>
                  </a:txBody>
                  <a:tcPr anchor="ctr">
                    <a:solidFill>
                      <a:schemeClr val="accent2">
                        <a:lumMod val="60000"/>
                        <a:lumOff val="40000"/>
                      </a:schemeClr>
                    </a:solidFill>
                  </a:tcPr>
                </a:tc>
                <a:tc>
                  <a:txBody>
                    <a:bodyPr/>
                    <a:lstStyle/>
                    <a:p>
                      <a:pPr marL="171450" indent="-171450">
                        <a:buFont typeface="Arial" panose="020B0604020202020204" pitchFamily="34" charset="0"/>
                        <a:buChar char="•"/>
                      </a:pPr>
                      <a:r>
                        <a:rPr lang="en-GB" sz="800" dirty="0"/>
                        <a:t>Not bias – each site has an equal chance of being picked.</a:t>
                      </a:r>
                    </a:p>
                    <a:p>
                      <a:pPr marL="171450" indent="-171450">
                        <a:buFont typeface="Arial" panose="020B0604020202020204" pitchFamily="34" charset="0"/>
                        <a:buChar char="•"/>
                      </a:pPr>
                      <a:r>
                        <a:rPr lang="en-GB" sz="800" dirty="0"/>
                        <a:t>Can easily be done with a large area</a:t>
                      </a:r>
                    </a:p>
                  </a:txBody>
                  <a:tcPr/>
                </a:tc>
                <a:tc>
                  <a:txBody>
                    <a:bodyPr/>
                    <a:lstStyle/>
                    <a:p>
                      <a:pPr marL="171450" indent="-171450">
                        <a:buFont typeface="Arial" panose="020B0604020202020204" pitchFamily="34" charset="0"/>
                        <a:buChar char="•"/>
                      </a:pPr>
                      <a:r>
                        <a:rPr lang="en-GB" sz="800" dirty="0"/>
                        <a:t>Sites can get clustered together meaning data collection isn’t representative</a:t>
                      </a:r>
                    </a:p>
                    <a:p>
                      <a:pPr marL="171450" indent="-171450">
                        <a:buFont typeface="Arial" panose="020B0604020202020204" pitchFamily="34" charset="0"/>
                        <a:buChar char="•"/>
                      </a:pPr>
                      <a:r>
                        <a:rPr lang="en-GB" sz="800" dirty="0"/>
                        <a:t>May lead to sites that are inaccessible</a:t>
                      </a:r>
                    </a:p>
                  </a:txBody>
                  <a:tcPr/>
                </a:tc>
                <a:extLst>
                  <a:ext uri="{0D108BD9-81ED-4DB2-BD59-A6C34878D82A}">
                    <a16:rowId xmlns:a16="http://schemas.microsoft.com/office/drawing/2014/main" val="3899618233"/>
                  </a:ext>
                </a:extLst>
              </a:tr>
              <a:tr h="957121">
                <a:tc>
                  <a:txBody>
                    <a:bodyPr/>
                    <a:lstStyle/>
                    <a:p>
                      <a:pPr algn="ctr"/>
                      <a:r>
                        <a:rPr lang="en-GB" sz="800" b="1" dirty="0"/>
                        <a:t>Systematic Sampling</a:t>
                      </a:r>
                    </a:p>
                    <a:p>
                      <a:pPr algn="ctr"/>
                      <a:r>
                        <a:rPr lang="en-GB" sz="800" b="0" dirty="0"/>
                        <a:t>(picking sites every __ metres)</a:t>
                      </a:r>
                    </a:p>
                    <a:p>
                      <a:pPr algn="ctr"/>
                      <a:endParaRPr lang="en-GB" sz="800" b="0" dirty="0"/>
                    </a:p>
                    <a:p>
                      <a:pPr algn="ctr"/>
                      <a:endParaRPr lang="en-GB" sz="800" b="0" dirty="0"/>
                    </a:p>
                    <a:p>
                      <a:pPr algn="ctr"/>
                      <a:endParaRPr lang="en-GB" sz="800" b="0" dirty="0"/>
                    </a:p>
                    <a:p>
                      <a:pPr algn="ctr"/>
                      <a:endParaRPr lang="en-GB" sz="800" b="0" dirty="0"/>
                    </a:p>
                  </a:txBody>
                  <a:tcPr anchor="ctr">
                    <a:solidFill>
                      <a:schemeClr val="accent2">
                        <a:lumMod val="60000"/>
                        <a:lumOff val="40000"/>
                      </a:schemeClr>
                    </a:solidFill>
                  </a:tcPr>
                </a:tc>
                <a:tc>
                  <a:txBody>
                    <a:bodyPr/>
                    <a:lstStyle/>
                    <a:p>
                      <a:pPr marL="171450" indent="-171450" algn="l">
                        <a:buFont typeface="Arial" panose="020B0604020202020204" pitchFamily="34" charset="0"/>
                        <a:buChar char="•"/>
                      </a:pPr>
                      <a:r>
                        <a:rPr lang="en-GB" sz="800" dirty="0"/>
                        <a:t>Gives a good representation of an area. </a:t>
                      </a:r>
                    </a:p>
                    <a:p>
                      <a:pPr marL="171450" indent="-171450" algn="l">
                        <a:buFont typeface="Arial" panose="020B0604020202020204" pitchFamily="34" charset="0"/>
                        <a:buChar char="•"/>
                      </a:pPr>
                      <a:r>
                        <a:rPr lang="en-GB" sz="800" dirty="0"/>
                        <a:t>Easier to do than random sampling</a:t>
                      </a:r>
                    </a:p>
                  </a:txBody>
                  <a:tcPr/>
                </a:tc>
                <a:tc>
                  <a:txBody>
                    <a:bodyPr/>
                    <a:lstStyle/>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GB" sz="800" dirty="0"/>
                        <a:t>Can be time consuming</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GB" sz="800" dirty="0"/>
                        <a:t>Can be bias as not all sites have an equal chance of being selected.</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GB" sz="800" dirty="0"/>
                        <a:t>May lead to sites that are inaccessible</a:t>
                      </a:r>
                    </a:p>
                  </a:txBody>
                  <a:tcPr/>
                </a:tc>
                <a:extLst>
                  <a:ext uri="{0D108BD9-81ED-4DB2-BD59-A6C34878D82A}">
                    <a16:rowId xmlns:a16="http://schemas.microsoft.com/office/drawing/2014/main" val="627166113"/>
                  </a:ext>
                </a:extLst>
              </a:tr>
              <a:tr h="812458">
                <a:tc>
                  <a:txBody>
                    <a:bodyPr/>
                    <a:lstStyle/>
                    <a:p>
                      <a:pPr algn="ctr"/>
                      <a:r>
                        <a:rPr lang="en-GB" sz="800" b="1" dirty="0"/>
                        <a:t>Stratified Sampling</a:t>
                      </a:r>
                    </a:p>
                    <a:p>
                      <a:pPr algn="ctr"/>
                      <a:r>
                        <a:rPr lang="en-GB" sz="800" b="1" dirty="0"/>
                        <a:t>(</a:t>
                      </a:r>
                      <a:r>
                        <a:rPr lang="en-GB" sz="800" b="0" dirty="0"/>
                        <a:t>picking sites by topic)</a:t>
                      </a:r>
                      <a:endParaRPr lang="en-GB" sz="800" b="1" dirty="0"/>
                    </a:p>
                    <a:p>
                      <a:pPr algn="ctr"/>
                      <a:endParaRPr lang="en-GB" sz="800" b="1" dirty="0"/>
                    </a:p>
                    <a:p>
                      <a:pPr algn="ctr"/>
                      <a:endParaRPr lang="en-GB" sz="800" b="1" dirty="0"/>
                    </a:p>
                    <a:p>
                      <a:pPr algn="ctr"/>
                      <a:endParaRPr lang="en-GB" sz="800" b="1" dirty="0"/>
                    </a:p>
                    <a:p>
                      <a:pPr algn="ctr"/>
                      <a:endParaRPr lang="en-GB" sz="800" b="1" dirty="0"/>
                    </a:p>
                    <a:p>
                      <a:pPr algn="ctr"/>
                      <a:endParaRPr lang="en-GB" sz="800" b="1" dirty="0"/>
                    </a:p>
                  </a:txBody>
                  <a:tcPr anchor="ctr">
                    <a:solidFill>
                      <a:schemeClr val="accent2">
                        <a:lumMod val="60000"/>
                        <a:lumOff val="40000"/>
                      </a:schemeClr>
                    </a:solidFill>
                  </a:tcPr>
                </a:tc>
                <a:tc>
                  <a:txBody>
                    <a:bodyPr/>
                    <a:lstStyle/>
                    <a:p>
                      <a:pPr marL="171450" indent="-171450" algn="l">
                        <a:buFont typeface="Arial" panose="020B0604020202020204" pitchFamily="34" charset="0"/>
                        <a:buChar char="•"/>
                      </a:pPr>
                      <a:r>
                        <a:rPr lang="en-GB" sz="800" dirty="0"/>
                        <a:t>Flexible – fits with a lot of different enquiries</a:t>
                      </a:r>
                    </a:p>
                    <a:p>
                      <a:pPr marL="171450" indent="-171450" algn="l">
                        <a:buFont typeface="Arial" panose="020B0604020202020204" pitchFamily="34" charset="0"/>
                        <a:buChar char="•"/>
                      </a:pPr>
                      <a:r>
                        <a:rPr lang="en-GB" sz="800" dirty="0"/>
                        <a:t>Gives a good comparison of different areas. (</a:t>
                      </a:r>
                      <a:r>
                        <a:rPr lang="en-GB" sz="800" dirty="0" err="1"/>
                        <a:t>Eg.</a:t>
                      </a:r>
                      <a:r>
                        <a:rPr lang="en-GB" sz="800" dirty="0"/>
                        <a:t> Upper, middle and lower course)</a:t>
                      </a:r>
                    </a:p>
                  </a:txBody>
                  <a:tcPr/>
                </a:tc>
                <a:tc>
                  <a:txBody>
                    <a:bodyPr/>
                    <a:lstStyle/>
                    <a:p>
                      <a:pPr marL="171450" indent="-171450">
                        <a:buFont typeface="Arial" panose="020B0604020202020204" pitchFamily="34" charset="0"/>
                        <a:buChar char="•"/>
                      </a:pPr>
                      <a:r>
                        <a:rPr lang="en-GB" sz="800" dirty="0"/>
                        <a:t>Not suitable for something like a questionnaire</a:t>
                      </a:r>
                    </a:p>
                    <a:p>
                      <a:pPr marL="171450" indent="-171450">
                        <a:buFont typeface="Arial" panose="020B0604020202020204" pitchFamily="34" charset="0"/>
                        <a:buChar char="•"/>
                      </a:pPr>
                      <a:r>
                        <a:rPr lang="en-GB" sz="800" dirty="0"/>
                        <a:t>Could lead to bias from the person picking the sites</a:t>
                      </a:r>
                    </a:p>
                  </a:txBody>
                  <a:tcPr/>
                </a:tc>
                <a:extLst>
                  <a:ext uri="{0D108BD9-81ED-4DB2-BD59-A6C34878D82A}">
                    <a16:rowId xmlns:a16="http://schemas.microsoft.com/office/drawing/2014/main" val="54675898"/>
                  </a:ext>
                </a:extLst>
              </a:tr>
            </a:tbl>
          </a:graphicData>
        </a:graphic>
      </p:graphicFrame>
      <p:pic>
        <p:nvPicPr>
          <p:cNvPr id="14" name="Picture 13" descr="Image result for systematic sampling">
            <a:extLst>
              <a:ext uri="{FF2B5EF4-FFF2-40B4-BE49-F238E27FC236}">
                <a16:creationId xmlns:a16="http://schemas.microsoft.com/office/drawing/2014/main" id="{B5C2A937-5532-432C-8EBE-7E5E47809771}"/>
              </a:ext>
            </a:extLst>
          </p:cNvPr>
          <p:cNvPicPr/>
          <p:nvPr/>
        </p:nvPicPr>
        <p:blipFill rotWithShape="1">
          <a:blip r:embed="rId3">
            <a:extLst>
              <a:ext uri="{28A0092B-C50C-407E-A947-70E740481C1C}">
                <a14:useLocalDpi xmlns:a14="http://schemas.microsoft.com/office/drawing/2010/main" val="0"/>
              </a:ext>
            </a:extLst>
          </a:blip>
          <a:srcRect l="34291" t="5531" r="34514" b="23248"/>
          <a:stretch/>
        </p:blipFill>
        <p:spPr bwMode="auto">
          <a:xfrm>
            <a:off x="3402897" y="5273415"/>
            <a:ext cx="486864" cy="472065"/>
          </a:xfrm>
          <a:prstGeom prst="rect">
            <a:avLst/>
          </a:prstGeom>
          <a:noFill/>
          <a:ln>
            <a:noFill/>
          </a:ln>
        </p:spPr>
      </p:pic>
      <p:pic>
        <p:nvPicPr>
          <p:cNvPr id="15" name="Picture 14" descr="Image result for systematic sampling">
            <a:extLst>
              <a:ext uri="{FF2B5EF4-FFF2-40B4-BE49-F238E27FC236}">
                <a16:creationId xmlns:a16="http://schemas.microsoft.com/office/drawing/2014/main" id="{EE94C4FD-35F6-44C5-BFE1-68BF70A99404}"/>
              </a:ext>
            </a:extLst>
          </p:cNvPr>
          <p:cNvPicPr/>
          <p:nvPr/>
        </p:nvPicPr>
        <p:blipFill rotWithShape="1">
          <a:blip r:embed="rId3">
            <a:extLst>
              <a:ext uri="{28A0092B-C50C-407E-A947-70E740481C1C}">
                <a14:useLocalDpi xmlns:a14="http://schemas.microsoft.com/office/drawing/2010/main" val="0"/>
              </a:ext>
            </a:extLst>
          </a:blip>
          <a:srcRect l="2073" t="3422" r="66473" b="23326"/>
          <a:stretch/>
        </p:blipFill>
        <p:spPr bwMode="auto">
          <a:xfrm>
            <a:off x="3364579" y="4261826"/>
            <a:ext cx="486864" cy="494055"/>
          </a:xfrm>
          <a:prstGeom prst="rect">
            <a:avLst/>
          </a:prstGeom>
          <a:noFill/>
          <a:ln>
            <a:noFill/>
          </a:ln>
        </p:spPr>
      </p:pic>
      <p:pic>
        <p:nvPicPr>
          <p:cNvPr id="12" name="Picture 11" descr="Image result for systematic sampling">
            <a:extLst>
              <a:ext uri="{FF2B5EF4-FFF2-40B4-BE49-F238E27FC236}">
                <a16:creationId xmlns:a16="http://schemas.microsoft.com/office/drawing/2014/main" id="{DE7244D2-BADC-407A-9C7C-8EB4DF594A7B}"/>
              </a:ext>
            </a:extLst>
          </p:cNvPr>
          <p:cNvPicPr/>
          <p:nvPr/>
        </p:nvPicPr>
        <p:blipFill rotWithShape="1">
          <a:blip r:embed="rId3">
            <a:extLst>
              <a:ext uri="{28A0092B-C50C-407E-A947-70E740481C1C}">
                <a14:useLocalDpi xmlns:a14="http://schemas.microsoft.com/office/drawing/2010/main" val="0"/>
              </a:ext>
            </a:extLst>
          </a:blip>
          <a:srcRect l="66284" t="5604" r="2329" b="23614"/>
          <a:stretch/>
        </p:blipFill>
        <p:spPr bwMode="auto">
          <a:xfrm>
            <a:off x="3402897" y="6308853"/>
            <a:ext cx="486864" cy="472065"/>
          </a:xfrm>
          <a:prstGeom prst="rect">
            <a:avLst/>
          </a:prstGeom>
          <a:noFill/>
          <a:ln>
            <a:noFill/>
          </a:ln>
        </p:spPr>
      </p:pic>
      <p:graphicFrame>
        <p:nvGraphicFramePr>
          <p:cNvPr id="16" name="Table 15">
            <a:extLst>
              <a:ext uri="{FF2B5EF4-FFF2-40B4-BE49-F238E27FC236}">
                <a16:creationId xmlns:a16="http://schemas.microsoft.com/office/drawing/2014/main" id="{EEBED950-8F13-4C6A-AA17-8CD0316BC54D}"/>
              </a:ext>
            </a:extLst>
          </p:cNvPr>
          <p:cNvGraphicFramePr>
            <a:graphicFrameLocks noGrp="1"/>
          </p:cNvGraphicFramePr>
          <p:nvPr>
            <p:extLst>
              <p:ext uri="{D42A27DB-BD31-4B8C-83A1-F6EECF244321}">
                <p14:modId xmlns:p14="http://schemas.microsoft.com/office/powerpoint/2010/main" val="3179902171"/>
              </p:ext>
            </p:extLst>
          </p:nvPr>
        </p:nvGraphicFramePr>
        <p:xfrm>
          <a:off x="6844726" y="2013939"/>
          <a:ext cx="3080551" cy="2640199"/>
        </p:xfrm>
        <a:graphic>
          <a:graphicData uri="http://schemas.openxmlformats.org/drawingml/2006/table">
            <a:tbl>
              <a:tblPr firstRow="1" bandRow="1">
                <a:tableStyleId>{21E4AEA4-8DFA-4A89-87EB-49C32662AFE0}</a:tableStyleId>
              </a:tblPr>
              <a:tblGrid>
                <a:gridCol w="719049">
                  <a:extLst>
                    <a:ext uri="{9D8B030D-6E8A-4147-A177-3AD203B41FA5}">
                      <a16:colId xmlns:a16="http://schemas.microsoft.com/office/drawing/2014/main" val="3453008208"/>
                    </a:ext>
                  </a:extLst>
                </a:gridCol>
                <a:gridCol w="1109708">
                  <a:extLst>
                    <a:ext uri="{9D8B030D-6E8A-4147-A177-3AD203B41FA5}">
                      <a16:colId xmlns:a16="http://schemas.microsoft.com/office/drawing/2014/main" val="535879223"/>
                    </a:ext>
                  </a:extLst>
                </a:gridCol>
                <a:gridCol w="1251794">
                  <a:extLst>
                    <a:ext uri="{9D8B030D-6E8A-4147-A177-3AD203B41FA5}">
                      <a16:colId xmlns:a16="http://schemas.microsoft.com/office/drawing/2014/main" val="20002"/>
                    </a:ext>
                  </a:extLst>
                </a:gridCol>
              </a:tblGrid>
              <a:tr h="211029">
                <a:tc gridSpan="3">
                  <a:txBody>
                    <a:bodyPr/>
                    <a:lstStyle/>
                    <a:p>
                      <a:pPr algn="ctr"/>
                      <a:r>
                        <a:rPr lang="en-GB" sz="800" dirty="0"/>
                        <a:t>Evaluating data collection methods</a:t>
                      </a:r>
                    </a:p>
                  </a:txBody>
                  <a:tcPr/>
                </a:tc>
                <a:tc hMerge="1">
                  <a:txBody>
                    <a:bodyPr/>
                    <a:lstStyle/>
                    <a:p>
                      <a:endParaRPr lang="en-GB"/>
                    </a:p>
                  </a:txBody>
                  <a:tcPr/>
                </a:tc>
                <a:tc hMerge="1">
                  <a:txBody>
                    <a:bodyPr/>
                    <a:lstStyle/>
                    <a:p>
                      <a:pPr algn="ctr"/>
                      <a:endParaRPr lang="en-GB" sz="800" dirty="0"/>
                    </a:p>
                  </a:txBody>
                  <a:tcPr/>
                </a:tc>
                <a:extLst>
                  <a:ext uri="{0D108BD9-81ED-4DB2-BD59-A6C34878D82A}">
                    <a16:rowId xmlns:a16="http://schemas.microsoft.com/office/drawing/2014/main" val="3643262443"/>
                  </a:ext>
                </a:extLst>
              </a:tr>
              <a:tr h="0">
                <a:tc>
                  <a:txBody>
                    <a:bodyPr/>
                    <a:lstStyle/>
                    <a:p>
                      <a:endParaRPr lang="en-GB" sz="800" b="1" dirty="0"/>
                    </a:p>
                  </a:txBody>
                  <a:tcPr anchor="ctr">
                    <a:solidFill>
                      <a:schemeClr val="accent2">
                        <a:lumMod val="60000"/>
                        <a:lumOff val="40000"/>
                      </a:schemeClr>
                    </a:solidFill>
                  </a:tcPr>
                </a:tc>
                <a:tc>
                  <a:txBody>
                    <a:bodyPr/>
                    <a:lstStyle/>
                    <a:p>
                      <a:pPr algn="ctr"/>
                      <a:r>
                        <a:rPr lang="en-GB" sz="800" b="1" dirty="0"/>
                        <a:t>Advantages</a:t>
                      </a:r>
                    </a:p>
                  </a:txBody>
                  <a:tcPr/>
                </a:tc>
                <a:tc>
                  <a:txBody>
                    <a:bodyPr/>
                    <a:lstStyle/>
                    <a:p>
                      <a:pPr algn="ctr"/>
                      <a:r>
                        <a:rPr lang="en-GB" sz="800" b="1" dirty="0"/>
                        <a:t>Disadvantages</a:t>
                      </a:r>
                    </a:p>
                  </a:txBody>
                  <a:tcPr/>
                </a:tc>
                <a:extLst>
                  <a:ext uri="{0D108BD9-81ED-4DB2-BD59-A6C34878D82A}">
                    <a16:rowId xmlns:a16="http://schemas.microsoft.com/office/drawing/2014/main" val="3899618233"/>
                  </a:ext>
                </a:extLst>
              </a:tr>
              <a:tr h="286397">
                <a:tc>
                  <a:txBody>
                    <a:bodyPr/>
                    <a:lstStyle/>
                    <a:p>
                      <a:r>
                        <a:rPr lang="en-GB" sz="800" b="1" dirty="0"/>
                        <a:t>River Data</a:t>
                      </a:r>
                    </a:p>
                  </a:txBody>
                  <a:tcPr anchor="ctr">
                    <a:solidFill>
                      <a:schemeClr val="accent2">
                        <a:lumMod val="60000"/>
                        <a:lumOff val="40000"/>
                      </a:schemeClr>
                    </a:solidFill>
                  </a:tcPr>
                </a:tc>
                <a:tc>
                  <a:txBody>
                    <a:bodyPr/>
                    <a:lstStyle/>
                    <a:p>
                      <a:pPr marL="0" indent="0">
                        <a:buFont typeface="Arial" panose="020B0604020202020204" pitchFamily="34" charset="0"/>
                        <a:buNone/>
                      </a:pPr>
                      <a:r>
                        <a:rPr lang="en-GB" sz="800" dirty="0"/>
                        <a:t>Data is easy to compare downstream</a:t>
                      </a:r>
                    </a:p>
                  </a:txBody>
                  <a:tcPr/>
                </a:tc>
                <a:tc>
                  <a:txBody>
                    <a:bodyPr/>
                    <a:lstStyle/>
                    <a:p>
                      <a:pPr marL="0" indent="0">
                        <a:buFont typeface="Arial" panose="020B0604020202020204" pitchFamily="34" charset="0"/>
                        <a:buNone/>
                      </a:pPr>
                      <a:r>
                        <a:rPr lang="en-GB" sz="800" dirty="0"/>
                        <a:t>Current can make collection inaccurate</a:t>
                      </a:r>
                    </a:p>
                  </a:txBody>
                  <a:tcPr/>
                </a:tc>
                <a:extLst>
                  <a:ext uri="{0D108BD9-81ED-4DB2-BD59-A6C34878D82A}">
                    <a16:rowId xmlns:a16="http://schemas.microsoft.com/office/drawing/2014/main" val="1108790844"/>
                  </a:ext>
                </a:extLst>
              </a:tr>
              <a:tr h="286397">
                <a:tc>
                  <a:txBody>
                    <a:bodyPr/>
                    <a:lstStyle/>
                    <a:p>
                      <a:r>
                        <a:rPr lang="en-GB" sz="800" b="1" dirty="0"/>
                        <a:t>Pebble data</a:t>
                      </a:r>
                    </a:p>
                  </a:txBody>
                  <a:tcPr anchor="ctr">
                    <a:solidFill>
                      <a:schemeClr val="accent2">
                        <a:lumMod val="60000"/>
                        <a:lumOff val="40000"/>
                      </a:schemeClr>
                    </a:solidFill>
                  </a:tcPr>
                </a:tc>
                <a:tc>
                  <a:txBody>
                    <a:bodyPr/>
                    <a:lstStyle/>
                    <a:p>
                      <a:pPr marL="0" indent="0">
                        <a:buFont typeface="Arial" panose="020B0604020202020204" pitchFamily="34" charset="0"/>
                        <a:buNone/>
                      </a:pPr>
                      <a:r>
                        <a:rPr lang="en-GB" sz="800" dirty="0"/>
                        <a:t>See impacts of erosion.</a:t>
                      </a:r>
                    </a:p>
                  </a:txBody>
                  <a:tcPr/>
                </a:tc>
                <a:tc>
                  <a:txBody>
                    <a:bodyPr/>
                    <a:lstStyle/>
                    <a:p>
                      <a:pPr marL="0" indent="0">
                        <a:buFont typeface="Arial" panose="020B0604020202020204" pitchFamily="34" charset="0"/>
                        <a:buNone/>
                      </a:pPr>
                      <a:r>
                        <a:rPr lang="en-GB" sz="800" dirty="0"/>
                        <a:t>Bias in selecting pebbles to measure</a:t>
                      </a:r>
                    </a:p>
                  </a:txBody>
                  <a:tcPr/>
                </a:tc>
                <a:extLst>
                  <a:ext uri="{0D108BD9-81ED-4DB2-BD59-A6C34878D82A}">
                    <a16:rowId xmlns:a16="http://schemas.microsoft.com/office/drawing/2014/main" val="3438137659"/>
                  </a:ext>
                </a:extLst>
              </a:tr>
              <a:tr h="384679">
                <a:tc>
                  <a:txBody>
                    <a:bodyPr/>
                    <a:lstStyle/>
                    <a:p>
                      <a:r>
                        <a:rPr lang="en-GB" sz="800" b="1" dirty="0"/>
                        <a:t>Questionnaire</a:t>
                      </a:r>
                    </a:p>
                  </a:txBody>
                  <a:tcPr anchor="ctr">
                    <a:solidFill>
                      <a:schemeClr val="accent2">
                        <a:lumMod val="60000"/>
                        <a:lumOff val="40000"/>
                      </a:schemeClr>
                    </a:solidFill>
                  </a:tcPr>
                </a:tc>
                <a:tc>
                  <a:txBody>
                    <a:bodyPr/>
                    <a:lstStyle/>
                    <a:p>
                      <a:pPr marL="0" indent="0" algn="l">
                        <a:buFont typeface="Arial" panose="020B0604020202020204" pitchFamily="34" charset="0"/>
                        <a:buNone/>
                      </a:pPr>
                      <a:r>
                        <a:rPr lang="en-GB" sz="800" dirty="0"/>
                        <a:t>Understand people’s opinions</a:t>
                      </a:r>
                    </a:p>
                  </a:txBody>
                  <a:tcPr/>
                </a:tc>
                <a:tc>
                  <a:txBody>
                    <a:bodyPr/>
                    <a:lstStyle/>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en-GB" sz="800" dirty="0"/>
                        <a:t>Timely to analyse</a:t>
                      </a: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en-GB" sz="800" dirty="0"/>
                        <a:t>People may lie</a:t>
                      </a:r>
                    </a:p>
                  </a:txBody>
                  <a:tcPr/>
                </a:tc>
                <a:extLst>
                  <a:ext uri="{0D108BD9-81ED-4DB2-BD59-A6C34878D82A}">
                    <a16:rowId xmlns:a16="http://schemas.microsoft.com/office/drawing/2014/main" val="627166113"/>
                  </a:ext>
                </a:extLst>
              </a:tr>
              <a:tr h="192340">
                <a:tc>
                  <a:txBody>
                    <a:bodyPr/>
                    <a:lstStyle/>
                    <a:p>
                      <a:r>
                        <a:rPr lang="en-GB" sz="800" b="1" dirty="0"/>
                        <a:t>Env Quality Survey</a:t>
                      </a:r>
                    </a:p>
                    <a:p>
                      <a:endParaRPr lang="en-GB" sz="800" b="1" dirty="0"/>
                    </a:p>
                  </a:txBody>
                  <a:tcPr anchor="ctr">
                    <a:solidFill>
                      <a:schemeClr val="accent2">
                        <a:lumMod val="60000"/>
                        <a:lumOff val="40000"/>
                      </a:schemeClr>
                    </a:solidFill>
                  </a:tcPr>
                </a:tc>
                <a:tc>
                  <a:txBody>
                    <a:bodyPr/>
                    <a:lstStyle/>
                    <a:p>
                      <a:pPr marL="0" indent="0" algn="l">
                        <a:buFont typeface="Arial" panose="020B0604020202020204" pitchFamily="34" charset="0"/>
                        <a:buNone/>
                      </a:pPr>
                      <a:r>
                        <a:rPr lang="en-GB" sz="800" dirty="0"/>
                        <a:t>Gain info on a wide variety  of factors.</a:t>
                      </a:r>
                    </a:p>
                    <a:p>
                      <a:pPr marL="0" indent="0" algn="l">
                        <a:buFont typeface="Arial" panose="020B0604020202020204" pitchFamily="34" charset="0"/>
                        <a:buNone/>
                      </a:pPr>
                      <a:r>
                        <a:rPr lang="en-GB" sz="800" dirty="0"/>
                        <a:t>Number is easy to compare scores.</a:t>
                      </a:r>
                    </a:p>
                  </a:txBody>
                  <a:tcPr/>
                </a:tc>
                <a:tc>
                  <a:txBody>
                    <a:bodyPr/>
                    <a:lstStyle/>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en-GB" sz="800" dirty="0"/>
                        <a:t>Subjective – based on your opinion so can be bias.</a:t>
                      </a:r>
                    </a:p>
                  </a:txBody>
                  <a:tcPr/>
                </a:tc>
                <a:extLst>
                  <a:ext uri="{0D108BD9-81ED-4DB2-BD59-A6C34878D82A}">
                    <a16:rowId xmlns:a16="http://schemas.microsoft.com/office/drawing/2014/main" val="1617338420"/>
                  </a:ext>
                </a:extLst>
              </a:tr>
              <a:tr h="192340">
                <a:tc>
                  <a:txBody>
                    <a:bodyPr/>
                    <a:lstStyle/>
                    <a:p>
                      <a:r>
                        <a:rPr lang="en-GB" sz="800" b="1" dirty="0"/>
                        <a:t>Counts (Traffic / pedestrian)</a:t>
                      </a:r>
                    </a:p>
                    <a:p>
                      <a:endParaRPr lang="en-GB" sz="800" b="1" dirty="0"/>
                    </a:p>
                  </a:txBody>
                  <a:tcPr anchor="ctr">
                    <a:solidFill>
                      <a:schemeClr val="accent2">
                        <a:lumMod val="60000"/>
                        <a:lumOff val="40000"/>
                      </a:schemeClr>
                    </a:solidFill>
                  </a:tcPr>
                </a:tc>
                <a:tc>
                  <a:txBody>
                    <a:bodyPr/>
                    <a:lstStyle/>
                    <a:p>
                      <a:pPr marL="0" indent="0" algn="l">
                        <a:buFont typeface="Arial" panose="020B0604020202020204" pitchFamily="34" charset="0"/>
                        <a:buNone/>
                      </a:pPr>
                      <a:r>
                        <a:rPr lang="en-GB" sz="800" dirty="0"/>
                        <a:t>Understand how busy / popular an area is.</a:t>
                      </a:r>
                    </a:p>
                  </a:txBody>
                  <a:tcPr/>
                </a:tc>
                <a:tc>
                  <a:txBody>
                    <a:bodyPr/>
                    <a:lstStyle/>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en-GB" sz="800" dirty="0"/>
                        <a:t>Can easily miscount by mistake if an area is really busy</a:t>
                      </a:r>
                    </a:p>
                  </a:txBody>
                  <a:tcPr/>
                </a:tc>
                <a:extLst>
                  <a:ext uri="{0D108BD9-81ED-4DB2-BD59-A6C34878D82A}">
                    <a16:rowId xmlns:a16="http://schemas.microsoft.com/office/drawing/2014/main" val="362793569"/>
                  </a:ext>
                </a:extLst>
              </a:tr>
            </a:tbl>
          </a:graphicData>
        </a:graphic>
      </p:graphicFrame>
      <p:graphicFrame>
        <p:nvGraphicFramePr>
          <p:cNvPr id="17" name="Table 16">
            <a:extLst>
              <a:ext uri="{FF2B5EF4-FFF2-40B4-BE49-F238E27FC236}">
                <a16:creationId xmlns:a16="http://schemas.microsoft.com/office/drawing/2014/main" id="{6A26C29E-891C-44BF-A984-56E01FA3E7DB}"/>
              </a:ext>
            </a:extLst>
          </p:cNvPr>
          <p:cNvGraphicFramePr>
            <a:graphicFrameLocks noGrp="1"/>
          </p:cNvGraphicFramePr>
          <p:nvPr>
            <p:extLst>
              <p:ext uri="{D42A27DB-BD31-4B8C-83A1-F6EECF244321}">
                <p14:modId xmlns:p14="http://schemas.microsoft.com/office/powerpoint/2010/main" val="2577803106"/>
              </p:ext>
            </p:extLst>
          </p:nvPr>
        </p:nvGraphicFramePr>
        <p:xfrm>
          <a:off x="6825303" y="4632960"/>
          <a:ext cx="3080551" cy="2225040"/>
        </p:xfrm>
        <a:graphic>
          <a:graphicData uri="http://schemas.openxmlformats.org/drawingml/2006/table">
            <a:tbl>
              <a:tblPr firstRow="1" bandRow="1">
                <a:tableStyleId>{21E4AEA4-8DFA-4A89-87EB-49C32662AFE0}</a:tableStyleId>
              </a:tblPr>
              <a:tblGrid>
                <a:gridCol w="1555714">
                  <a:extLst>
                    <a:ext uri="{9D8B030D-6E8A-4147-A177-3AD203B41FA5}">
                      <a16:colId xmlns:a16="http://schemas.microsoft.com/office/drawing/2014/main" val="3453008208"/>
                    </a:ext>
                  </a:extLst>
                </a:gridCol>
                <a:gridCol w="1524837">
                  <a:extLst>
                    <a:ext uri="{9D8B030D-6E8A-4147-A177-3AD203B41FA5}">
                      <a16:colId xmlns:a16="http://schemas.microsoft.com/office/drawing/2014/main" val="20002"/>
                    </a:ext>
                  </a:extLst>
                </a:gridCol>
              </a:tblGrid>
              <a:tr h="211029">
                <a:tc gridSpan="2">
                  <a:txBody>
                    <a:bodyPr/>
                    <a:lstStyle/>
                    <a:p>
                      <a:pPr algn="ctr"/>
                      <a:r>
                        <a:rPr lang="en-GB" sz="800" dirty="0"/>
                        <a:t>Improving data collection methods</a:t>
                      </a:r>
                    </a:p>
                  </a:txBody>
                  <a:tcPr/>
                </a:tc>
                <a:tc hMerge="1">
                  <a:txBody>
                    <a:bodyPr/>
                    <a:lstStyle/>
                    <a:p>
                      <a:pPr algn="ctr"/>
                      <a:endParaRPr lang="en-GB" sz="800" dirty="0"/>
                    </a:p>
                  </a:txBody>
                  <a:tcPr/>
                </a:tc>
                <a:extLst>
                  <a:ext uri="{0D108BD9-81ED-4DB2-BD59-A6C34878D82A}">
                    <a16:rowId xmlns:a16="http://schemas.microsoft.com/office/drawing/2014/main" val="3643262443"/>
                  </a:ext>
                </a:extLst>
              </a:tr>
              <a:tr h="0">
                <a:tc>
                  <a:txBody>
                    <a:bodyPr/>
                    <a:lstStyle/>
                    <a:p>
                      <a:pPr algn="ctr"/>
                      <a:r>
                        <a:rPr lang="en-GB" sz="800" b="1" dirty="0"/>
                        <a:t>Make it ACCURATE &amp; RELIABLE</a:t>
                      </a:r>
                    </a:p>
                    <a:p>
                      <a:pPr algn="ctr"/>
                      <a:r>
                        <a:rPr lang="en-GB" sz="800" b="0" dirty="0"/>
                        <a:t>(Enough data that we can trust what we find out)</a:t>
                      </a:r>
                    </a:p>
                  </a:txBody>
                  <a:tcPr anchor="ctr">
                    <a:solidFill>
                      <a:schemeClr val="accent2">
                        <a:lumMod val="60000"/>
                        <a:lumOff val="40000"/>
                      </a:schemeClr>
                    </a:solidFill>
                  </a:tcPr>
                </a:tc>
                <a:tc>
                  <a:txBody>
                    <a:bodyPr/>
                    <a:lstStyle/>
                    <a:p>
                      <a:pPr algn="ctr"/>
                      <a:r>
                        <a:rPr lang="en-GB" sz="800" b="1" dirty="0"/>
                        <a:t>Make it REPRESENTATIVE</a:t>
                      </a:r>
                    </a:p>
                    <a:p>
                      <a:pPr algn="ctr"/>
                      <a:r>
                        <a:rPr lang="en-GB" sz="800" b="0" dirty="0"/>
                        <a:t>(Enquiry covers the whole area and not just a small part)</a:t>
                      </a:r>
                    </a:p>
                  </a:txBody>
                  <a:tcPr/>
                </a:tc>
                <a:extLst>
                  <a:ext uri="{0D108BD9-81ED-4DB2-BD59-A6C34878D82A}">
                    <a16:rowId xmlns:a16="http://schemas.microsoft.com/office/drawing/2014/main" val="3899618233"/>
                  </a:ext>
                </a:extLst>
              </a:tr>
              <a:tr h="1211027">
                <a:tc>
                  <a:txBody>
                    <a:bodyPr/>
                    <a:lstStyle/>
                    <a:p>
                      <a:pPr marL="171450" indent="-171450">
                        <a:buFont typeface="Arial" panose="020B0604020202020204" pitchFamily="34" charset="0"/>
                        <a:buChar char="•"/>
                      </a:pPr>
                      <a:r>
                        <a:rPr lang="en-GB" sz="800" dirty="0"/>
                        <a:t>Collect more data and generate an average – reduce the risk of anomalies.</a:t>
                      </a:r>
                    </a:p>
                    <a:p>
                      <a:pPr marL="171450" indent="-171450">
                        <a:buFont typeface="Arial" panose="020B0604020202020204" pitchFamily="34" charset="0"/>
                        <a:buChar char="•"/>
                      </a:pPr>
                      <a:r>
                        <a:rPr lang="en-GB" sz="800" dirty="0"/>
                        <a:t>Ask a wider variety of questions on a questionnaire.</a:t>
                      </a:r>
                    </a:p>
                    <a:p>
                      <a:pPr marL="171450" indent="-171450">
                        <a:buFont typeface="Arial" panose="020B0604020202020204" pitchFamily="34" charset="0"/>
                        <a:buChar char="•"/>
                      </a:pPr>
                      <a:r>
                        <a:rPr lang="en-GB" sz="800" dirty="0"/>
                        <a:t>If something is opinion based, consulting with other people to reduce bias.</a:t>
                      </a:r>
                    </a:p>
                    <a:p>
                      <a:pPr marL="171450" indent="-171450">
                        <a:buFont typeface="Arial" panose="020B0604020202020204" pitchFamily="34" charset="0"/>
                        <a:buChar char="•"/>
                      </a:pPr>
                      <a:r>
                        <a:rPr lang="en-GB" sz="800" dirty="0"/>
                        <a:t>Collect data at different times of day / year / weather conditions.</a:t>
                      </a:r>
                    </a:p>
                  </a:txBody>
                  <a:tcPr anchor="ctr">
                    <a:solidFill>
                      <a:schemeClr val="accent2">
                        <a:lumMod val="60000"/>
                        <a:lumOff val="40000"/>
                      </a:schemeClr>
                    </a:solidFill>
                  </a:tcPr>
                </a:tc>
                <a:tc>
                  <a:txBody>
                    <a:bodyPr/>
                    <a:lstStyle/>
                    <a:p>
                      <a:pPr marL="171450" indent="-171450">
                        <a:buFont typeface="Arial" panose="020B0604020202020204" pitchFamily="34" charset="0"/>
                        <a:buChar char="•"/>
                      </a:pPr>
                      <a:r>
                        <a:rPr lang="en-GB" sz="800" dirty="0"/>
                        <a:t>Collect data at more sites to cover a larger area – reduces the risk of anomalies.</a:t>
                      </a:r>
                    </a:p>
                    <a:p>
                      <a:pPr marL="171450" indent="-171450">
                        <a:buFont typeface="Arial" panose="020B0604020202020204" pitchFamily="34" charset="0"/>
                        <a:buChar char="•"/>
                      </a:pPr>
                      <a:r>
                        <a:rPr lang="en-GB" sz="800" dirty="0"/>
                        <a:t>Ask a lots of different people for a questionnaire to cover all ages / genders / ethnicities etc.</a:t>
                      </a:r>
                    </a:p>
                    <a:p>
                      <a:pPr marL="171450" indent="-171450">
                        <a:buFont typeface="Arial" panose="020B0604020202020204" pitchFamily="34" charset="0"/>
                        <a:buChar char="•"/>
                      </a:pPr>
                      <a:r>
                        <a:rPr lang="en-GB" sz="800" dirty="0"/>
                        <a:t>Collect data at different times of day / year / weather conditions. </a:t>
                      </a:r>
                    </a:p>
                    <a:p>
                      <a:pPr marL="171450" indent="-171450">
                        <a:buFont typeface="Arial" panose="020B0604020202020204" pitchFamily="34" charset="0"/>
                        <a:buChar char="•"/>
                      </a:pPr>
                      <a:endParaRPr lang="en-GB" sz="800" dirty="0"/>
                    </a:p>
                  </a:txBody>
                  <a:tcPr/>
                </a:tc>
                <a:extLst>
                  <a:ext uri="{0D108BD9-81ED-4DB2-BD59-A6C34878D82A}">
                    <a16:rowId xmlns:a16="http://schemas.microsoft.com/office/drawing/2014/main" val="1108790844"/>
                  </a:ext>
                </a:extLst>
              </a:tr>
            </a:tbl>
          </a:graphicData>
        </a:graphic>
      </p:graphicFrame>
    </p:spTree>
    <p:extLst>
      <p:ext uri="{BB962C8B-B14F-4D97-AF65-F5344CB8AC3E}">
        <p14:creationId xmlns:p14="http://schemas.microsoft.com/office/powerpoint/2010/main" val="111806132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F18D0899-BE98-46A6-B29E-A261244561EF}"/>
              </a:ext>
            </a:extLst>
          </p:cNvPr>
          <p:cNvSpPr txBox="1"/>
          <p:nvPr/>
        </p:nvSpPr>
        <p:spPr>
          <a:xfrm>
            <a:off x="3184281" y="2989929"/>
            <a:ext cx="3079933" cy="369332"/>
          </a:xfrm>
          <a:prstGeom prst="rect">
            <a:avLst/>
          </a:prstGeom>
          <a:noFill/>
        </p:spPr>
        <p:txBody>
          <a:bodyPr wrap="square" rtlCol="0">
            <a:spAutoFit/>
          </a:bodyPr>
          <a:lstStyle/>
          <a:p>
            <a:pPr algn="ctr"/>
            <a:r>
              <a:rPr lang="en-GB" b="1" dirty="0">
                <a:solidFill>
                  <a:schemeClr val="accent2"/>
                </a:solidFill>
                <a:effectLst>
                  <a:outerShdw blurRad="38100" dist="38100" dir="2700000" algn="tl">
                    <a:srgbClr val="000000">
                      <a:alpha val="43137"/>
                    </a:srgbClr>
                  </a:outerShdw>
                </a:effectLst>
              </a:rPr>
              <a:t>Unfamiliar Fieldwork (Paper 3)</a:t>
            </a:r>
          </a:p>
        </p:txBody>
      </p:sp>
      <p:sp>
        <p:nvSpPr>
          <p:cNvPr id="3" name="TextBox 2">
            <a:extLst>
              <a:ext uri="{FF2B5EF4-FFF2-40B4-BE49-F238E27FC236}">
                <a16:creationId xmlns:a16="http://schemas.microsoft.com/office/drawing/2014/main" id="{2DABAAC3-5632-4514-9808-5D907E6CABBE}"/>
              </a:ext>
            </a:extLst>
          </p:cNvPr>
          <p:cNvSpPr txBox="1"/>
          <p:nvPr/>
        </p:nvSpPr>
        <p:spPr>
          <a:xfrm>
            <a:off x="3184281" y="2836040"/>
            <a:ext cx="4515343" cy="307777"/>
          </a:xfrm>
          <a:prstGeom prst="rect">
            <a:avLst/>
          </a:prstGeom>
          <a:noFill/>
        </p:spPr>
        <p:txBody>
          <a:bodyPr wrap="square" rtlCol="0">
            <a:spAutoFit/>
          </a:bodyPr>
          <a:lstStyle/>
          <a:p>
            <a:r>
              <a:rPr lang="en-GB" sz="1400" b="1" dirty="0">
                <a:solidFill>
                  <a:schemeClr val="accent2"/>
                </a:solidFill>
                <a:effectLst>
                  <a:outerShdw blurRad="38100" dist="38100" dir="2700000" algn="tl">
                    <a:srgbClr val="000000">
                      <a:alpha val="43137"/>
                    </a:srgbClr>
                  </a:outerShdw>
                </a:effectLst>
              </a:rPr>
              <a:t>Paper 3 Section B</a:t>
            </a:r>
          </a:p>
        </p:txBody>
      </p:sp>
      <p:pic>
        <p:nvPicPr>
          <p:cNvPr id="4" name="Picture 3">
            <a:extLst>
              <a:ext uri="{FF2B5EF4-FFF2-40B4-BE49-F238E27FC236}">
                <a16:creationId xmlns:a16="http://schemas.microsoft.com/office/drawing/2014/main" id="{BCDDF3C5-0B1E-4797-90D8-FE31B0F7BECE}"/>
              </a:ext>
            </a:extLst>
          </p:cNvPr>
          <p:cNvPicPr>
            <a:picLocks noChangeAspect="1"/>
          </p:cNvPicPr>
          <p:nvPr/>
        </p:nvPicPr>
        <p:blipFill>
          <a:blip r:embed="rId2" cstate="print">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6140372" y="2654480"/>
            <a:ext cx="637478" cy="637478"/>
          </a:xfrm>
          <a:prstGeom prst="rect">
            <a:avLst/>
          </a:prstGeom>
        </p:spPr>
      </p:pic>
      <p:graphicFrame>
        <p:nvGraphicFramePr>
          <p:cNvPr id="5" name="Table 4">
            <a:extLst>
              <a:ext uri="{FF2B5EF4-FFF2-40B4-BE49-F238E27FC236}">
                <a16:creationId xmlns:a16="http://schemas.microsoft.com/office/drawing/2014/main" id="{A3E8B388-FA77-42E5-A440-B9DDBBDF4E79}"/>
              </a:ext>
            </a:extLst>
          </p:cNvPr>
          <p:cNvGraphicFramePr>
            <a:graphicFrameLocks noGrp="1"/>
          </p:cNvGraphicFramePr>
          <p:nvPr>
            <p:extLst>
              <p:ext uri="{D42A27DB-BD31-4B8C-83A1-F6EECF244321}">
                <p14:modId xmlns:p14="http://schemas.microsoft.com/office/powerpoint/2010/main" val="4008097794"/>
              </p:ext>
            </p:extLst>
          </p:nvPr>
        </p:nvGraphicFramePr>
        <p:xfrm>
          <a:off x="0" y="0"/>
          <a:ext cx="3074165" cy="2507942"/>
        </p:xfrm>
        <a:graphic>
          <a:graphicData uri="http://schemas.openxmlformats.org/drawingml/2006/table">
            <a:tbl>
              <a:tblPr firstRow="1" bandRow="1">
                <a:tableStyleId>{21E4AEA4-8DFA-4A89-87EB-49C32662AFE0}</a:tableStyleId>
              </a:tblPr>
              <a:tblGrid>
                <a:gridCol w="904238">
                  <a:extLst>
                    <a:ext uri="{9D8B030D-6E8A-4147-A177-3AD203B41FA5}">
                      <a16:colId xmlns:a16="http://schemas.microsoft.com/office/drawing/2014/main" val="3453008208"/>
                    </a:ext>
                  </a:extLst>
                </a:gridCol>
                <a:gridCol w="2169927">
                  <a:extLst>
                    <a:ext uri="{9D8B030D-6E8A-4147-A177-3AD203B41FA5}">
                      <a16:colId xmlns:a16="http://schemas.microsoft.com/office/drawing/2014/main" val="535879223"/>
                    </a:ext>
                  </a:extLst>
                </a:gridCol>
              </a:tblGrid>
              <a:tr h="207409">
                <a:tc gridSpan="2">
                  <a:txBody>
                    <a:bodyPr/>
                    <a:lstStyle/>
                    <a:p>
                      <a:pPr algn="ctr"/>
                      <a:r>
                        <a:rPr lang="en-GB" sz="800" dirty="0"/>
                        <a:t>ANALYSING DATA</a:t>
                      </a:r>
                    </a:p>
                  </a:txBody>
                  <a:tcPr/>
                </a:tc>
                <a:tc hMerge="1">
                  <a:txBody>
                    <a:bodyPr/>
                    <a:lstStyle/>
                    <a:p>
                      <a:endParaRPr lang="en-GB"/>
                    </a:p>
                  </a:txBody>
                  <a:tcPr/>
                </a:tc>
                <a:extLst>
                  <a:ext uri="{0D108BD9-81ED-4DB2-BD59-A6C34878D82A}">
                    <a16:rowId xmlns:a16="http://schemas.microsoft.com/office/drawing/2014/main" val="3643262443"/>
                  </a:ext>
                </a:extLst>
              </a:tr>
              <a:tr h="291466">
                <a:tc>
                  <a:txBody>
                    <a:bodyPr/>
                    <a:lstStyle/>
                    <a:p>
                      <a:r>
                        <a:rPr lang="en-GB" sz="800" b="1" dirty="0"/>
                        <a:t>Mean </a:t>
                      </a:r>
                    </a:p>
                  </a:txBody>
                  <a:tcPr anchor="ctr">
                    <a:solidFill>
                      <a:schemeClr val="accent2">
                        <a:lumMod val="60000"/>
                        <a:lumOff val="40000"/>
                      </a:schemeClr>
                    </a:solidFill>
                  </a:tcPr>
                </a:tc>
                <a:tc>
                  <a:txBody>
                    <a:bodyPr/>
                    <a:lstStyle/>
                    <a:p>
                      <a:pPr algn="just"/>
                      <a:r>
                        <a:rPr lang="en-GB" sz="800" dirty="0"/>
                        <a:t>Add all data together and divide by the number of values.</a:t>
                      </a:r>
                    </a:p>
                  </a:txBody>
                  <a:tcPr/>
                </a:tc>
                <a:extLst>
                  <a:ext uri="{0D108BD9-81ED-4DB2-BD59-A6C34878D82A}">
                    <a16:rowId xmlns:a16="http://schemas.microsoft.com/office/drawing/2014/main" val="3899618233"/>
                  </a:ext>
                </a:extLst>
              </a:tr>
              <a:tr h="318136">
                <a:tc>
                  <a:txBody>
                    <a:bodyPr/>
                    <a:lstStyle/>
                    <a:p>
                      <a:pPr algn="l"/>
                      <a:r>
                        <a:rPr lang="en-GB" sz="800" b="1" dirty="0"/>
                        <a:t>Median</a:t>
                      </a:r>
                    </a:p>
                  </a:txBody>
                  <a:tcPr anchor="ctr">
                    <a:solidFill>
                      <a:schemeClr val="accent2">
                        <a:lumMod val="60000"/>
                        <a:lumOff val="40000"/>
                      </a:schemeClr>
                    </a:solidFill>
                  </a:tcPr>
                </a:tc>
                <a:tc>
                  <a:txBody>
                    <a:bodyPr/>
                    <a:lstStyle/>
                    <a:p>
                      <a:pPr algn="just"/>
                      <a:r>
                        <a:rPr lang="en-GB" sz="800" b="0" dirty="0"/>
                        <a:t>Put the data in numerical order and find the middle number.</a:t>
                      </a:r>
                    </a:p>
                  </a:txBody>
                  <a:tcPr/>
                </a:tc>
                <a:extLst>
                  <a:ext uri="{0D108BD9-81ED-4DB2-BD59-A6C34878D82A}">
                    <a16:rowId xmlns:a16="http://schemas.microsoft.com/office/drawing/2014/main" val="1108790844"/>
                  </a:ext>
                </a:extLst>
              </a:tr>
              <a:tr h="252422">
                <a:tc>
                  <a:txBody>
                    <a:bodyPr/>
                    <a:lstStyle/>
                    <a:p>
                      <a:r>
                        <a:rPr lang="en-GB" sz="800" b="1" dirty="0"/>
                        <a:t>Mode</a:t>
                      </a:r>
                    </a:p>
                  </a:txBody>
                  <a:tcPr anchor="ctr">
                    <a:solidFill>
                      <a:schemeClr val="accent2">
                        <a:lumMod val="60000"/>
                        <a:lumOff val="40000"/>
                      </a:schemeClr>
                    </a:solidFill>
                  </a:tcPr>
                </a:tc>
                <a:tc>
                  <a:txBody>
                    <a:bodyPr/>
                    <a:lstStyle/>
                    <a:p>
                      <a:pPr algn="just"/>
                      <a:r>
                        <a:rPr lang="en-GB" sz="800" dirty="0"/>
                        <a:t>Most common number.</a:t>
                      </a:r>
                    </a:p>
                  </a:txBody>
                  <a:tcPr/>
                </a:tc>
                <a:extLst>
                  <a:ext uri="{0D108BD9-81ED-4DB2-BD59-A6C34878D82A}">
                    <a16:rowId xmlns:a16="http://schemas.microsoft.com/office/drawing/2014/main" val="627166113"/>
                  </a:ext>
                </a:extLst>
              </a:tr>
              <a:tr h="167640">
                <a:tc>
                  <a:txBody>
                    <a:bodyPr/>
                    <a:lstStyle/>
                    <a:p>
                      <a:r>
                        <a:rPr lang="en-GB" sz="800" b="1" dirty="0"/>
                        <a:t>Range</a:t>
                      </a:r>
                    </a:p>
                  </a:txBody>
                  <a:tcPr anchor="ctr">
                    <a:solidFill>
                      <a:schemeClr val="accent2">
                        <a:lumMod val="60000"/>
                        <a:lumOff val="40000"/>
                      </a:schemeClr>
                    </a:solidFill>
                  </a:tcPr>
                </a:tc>
                <a:tc>
                  <a:txBody>
                    <a:bodyPr/>
                    <a:lstStyle/>
                    <a:p>
                      <a:pPr algn="just"/>
                      <a:r>
                        <a:rPr lang="en-GB" sz="800" dirty="0"/>
                        <a:t>Highest number minus the smallest number.</a:t>
                      </a:r>
                    </a:p>
                  </a:txBody>
                  <a:tcPr/>
                </a:tc>
                <a:extLst>
                  <a:ext uri="{0D108BD9-81ED-4DB2-BD59-A6C34878D82A}">
                    <a16:rowId xmlns:a16="http://schemas.microsoft.com/office/drawing/2014/main" val="1288015873"/>
                  </a:ext>
                </a:extLst>
              </a:tr>
              <a:tr h="427421">
                <a:tc>
                  <a:txBody>
                    <a:bodyPr/>
                    <a:lstStyle/>
                    <a:p>
                      <a:r>
                        <a:rPr lang="en-GB" sz="800" b="1" dirty="0"/>
                        <a:t>Interquartile Range</a:t>
                      </a:r>
                    </a:p>
                  </a:txBody>
                  <a:tcPr anchor="ctr">
                    <a:solidFill>
                      <a:schemeClr val="accent2">
                        <a:lumMod val="60000"/>
                        <a:lumOff val="40000"/>
                      </a:schemeClr>
                    </a:solidFill>
                  </a:tcPr>
                </a:tc>
                <a:tc>
                  <a:txBody>
                    <a:bodyPr/>
                    <a:lstStyle/>
                    <a:p>
                      <a:pPr algn="just"/>
                      <a:r>
                        <a:rPr lang="en-GB" sz="800" dirty="0"/>
                        <a:t>Upper quartile value minus the lower quartile value. </a:t>
                      </a:r>
                    </a:p>
                    <a:p>
                      <a:pPr algn="just"/>
                      <a:r>
                        <a:rPr lang="en-GB" sz="800" b="1" dirty="0"/>
                        <a:t>More accurate than the range as it removes the extreme values.</a:t>
                      </a:r>
                    </a:p>
                  </a:txBody>
                  <a:tcPr/>
                </a:tc>
                <a:extLst>
                  <a:ext uri="{0D108BD9-81ED-4DB2-BD59-A6C34878D82A}">
                    <a16:rowId xmlns:a16="http://schemas.microsoft.com/office/drawing/2014/main" val="1697632945"/>
                  </a:ext>
                </a:extLst>
              </a:tr>
              <a:tr h="209020">
                <a:tc gridSpan="2">
                  <a:txBody>
                    <a:bodyPr/>
                    <a:lstStyle/>
                    <a:p>
                      <a:r>
                        <a:rPr lang="en-GB" sz="800" b="1" dirty="0"/>
                        <a:t>WHY?</a:t>
                      </a:r>
                    </a:p>
                    <a:p>
                      <a:r>
                        <a:rPr lang="en-GB" sz="800" b="1" dirty="0"/>
                        <a:t>+ Averages can remove the risk of anomalies skewing the data.</a:t>
                      </a:r>
                    </a:p>
                    <a:p>
                      <a:r>
                        <a:rPr lang="en-GB" sz="800" b="1" dirty="0"/>
                        <a:t>+ Easily see a general trend / what is most common in the data. </a:t>
                      </a:r>
                    </a:p>
                    <a:p>
                      <a:r>
                        <a:rPr lang="en-GB" sz="800" b="1" dirty="0"/>
                        <a:t>+ Easily compare changes between areas.</a:t>
                      </a:r>
                    </a:p>
                  </a:txBody>
                  <a:tcPr anchor="ctr">
                    <a:solidFill>
                      <a:schemeClr val="accent2">
                        <a:lumMod val="60000"/>
                        <a:lumOff val="40000"/>
                      </a:schemeClr>
                    </a:solidFill>
                  </a:tcPr>
                </a:tc>
                <a:tc hMerge="1">
                  <a:txBody>
                    <a:bodyPr/>
                    <a:lstStyle/>
                    <a:p>
                      <a:pPr algn="just"/>
                      <a:endParaRPr lang="en-GB" sz="800" dirty="0"/>
                    </a:p>
                  </a:txBody>
                  <a:tcPr/>
                </a:tc>
                <a:extLst>
                  <a:ext uri="{0D108BD9-81ED-4DB2-BD59-A6C34878D82A}">
                    <a16:rowId xmlns:a16="http://schemas.microsoft.com/office/drawing/2014/main" val="359305163"/>
                  </a:ext>
                </a:extLst>
              </a:tr>
            </a:tbl>
          </a:graphicData>
        </a:graphic>
      </p:graphicFrame>
      <p:graphicFrame>
        <p:nvGraphicFramePr>
          <p:cNvPr id="7" name="Table 6">
            <a:extLst>
              <a:ext uri="{FF2B5EF4-FFF2-40B4-BE49-F238E27FC236}">
                <a16:creationId xmlns:a16="http://schemas.microsoft.com/office/drawing/2014/main" id="{20B65430-A56E-4E77-9DE0-E814FFEA8A23}"/>
              </a:ext>
            </a:extLst>
          </p:cNvPr>
          <p:cNvGraphicFramePr>
            <a:graphicFrameLocks noGrp="1"/>
          </p:cNvGraphicFramePr>
          <p:nvPr>
            <p:extLst>
              <p:ext uri="{D42A27DB-BD31-4B8C-83A1-F6EECF244321}">
                <p14:modId xmlns:p14="http://schemas.microsoft.com/office/powerpoint/2010/main" val="823581861"/>
              </p:ext>
            </p:extLst>
          </p:nvPr>
        </p:nvGraphicFramePr>
        <p:xfrm>
          <a:off x="3074163" y="0"/>
          <a:ext cx="2279072" cy="2851232"/>
        </p:xfrm>
        <a:graphic>
          <a:graphicData uri="http://schemas.openxmlformats.org/drawingml/2006/table">
            <a:tbl>
              <a:tblPr firstRow="1" bandRow="1">
                <a:tableStyleId>{21E4AEA4-8DFA-4A89-87EB-49C32662AFE0}</a:tableStyleId>
              </a:tblPr>
              <a:tblGrid>
                <a:gridCol w="1139536">
                  <a:extLst>
                    <a:ext uri="{9D8B030D-6E8A-4147-A177-3AD203B41FA5}">
                      <a16:colId xmlns:a16="http://schemas.microsoft.com/office/drawing/2014/main" val="934204828"/>
                    </a:ext>
                  </a:extLst>
                </a:gridCol>
                <a:gridCol w="1139536">
                  <a:extLst>
                    <a:ext uri="{9D8B030D-6E8A-4147-A177-3AD203B41FA5}">
                      <a16:colId xmlns:a16="http://schemas.microsoft.com/office/drawing/2014/main" val="900595531"/>
                    </a:ext>
                  </a:extLst>
                </a:gridCol>
              </a:tblGrid>
              <a:tr h="229952">
                <a:tc gridSpan="2">
                  <a:txBody>
                    <a:bodyPr/>
                    <a:lstStyle/>
                    <a:p>
                      <a:pPr algn="ctr"/>
                      <a:r>
                        <a:rPr lang="en-GB" sz="800" dirty="0"/>
                        <a:t>Bar Chart / Histograms</a:t>
                      </a:r>
                    </a:p>
                  </a:txBody>
                  <a:tcPr/>
                </a:tc>
                <a:tc hMerge="1">
                  <a:txBody>
                    <a:bodyPr/>
                    <a:lstStyle/>
                    <a:p>
                      <a:endParaRPr lang="en-GB" sz="800" dirty="0"/>
                    </a:p>
                  </a:txBody>
                  <a:tcPr/>
                </a:tc>
                <a:extLst>
                  <a:ext uri="{0D108BD9-81ED-4DB2-BD59-A6C34878D82A}">
                    <a16:rowId xmlns:a16="http://schemas.microsoft.com/office/drawing/2014/main" val="198636767"/>
                  </a:ext>
                </a:extLst>
              </a:tr>
              <a:tr h="212493">
                <a:tc gridSpan="2">
                  <a:txBody>
                    <a:bodyPr/>
                    <a:lstStyle/>
                    <a:p>
                      <a:r>
                        <a:rPr lang="en-GB" sz="800" dirty="0"/>
                        <a:t>Bar charts show continuous data whereas histograms show continuous data. </a:t>
                      </a:r>
                    </a:p>
                    <a:p>
                      <a:endParaRPr lang="en-GB" sz="800" dirty="0"/>
                    </a:p>
                    <a:p>
                      <a:r>
                        <a:rPr lang="en-GB" sz="800" dirty="0"/>
                        <a:t>                                                               &lt;- Bar chart</a:t>
                      </a:r>
                    </a:p>
                    <a:p>
                      <a:endParaRPr lang="en-GB" sz="800" dirty="0"/>
                    </a:p>
                    <a:p>
                      <a:endParaRPr lang="en-GB" sz="800" dirty="0"/>
                    </a:p>
                    <a:p>
                      <a:endParaRPr lang="en-GB" sz="800" dirty="0"/>
                    </a:p>
                    <a:p>
                      <a:endParaRPr lang="en-GB" sz="800" dirty="0"/>
                    </a:p>
                    <a:p>
                      <a:endParaRPr lang="en-GB" sz="800" dirty="0"/>
                    </a:p>
                    <a:p>
                      <a:endParaRPr lang="en-GB" sz="800" dirty="0"/>
                    </a:p>
                    <a:p>
                      <a:endParaRPr lang="en-GB" sz="800" dirty="0"/>
                    </a:p>
                    <a:p>
                      <a:r>
                        <a:rPr lang="en-GB" sz="800" dirty="0"/>
                        <a:t>Histogram -&gt;</a:t>
                      </a:r>
                    </a:p>
                    <a:p>
                      <a:endParaRPr lang="en-GB" sz="800" dirty="0"/>
                    </a:p>
                    <a:p>
                      <a:endParaRPr lang="en-GB" sz="800" dirty="0"/>
                    </a:p>
                    <a:p>
                      <a:endParaRPr lang="en-GB" sz="800" dirty="0"/>
                    </a:p>
                    <a:p>
                      <a:endParaRPr lang="en-GB" sz="800" dirty="0"/>
                    </a:p>
                    <a:p>
                      <a:endParaRPr lang="en-GB" sz="800" dirty="0"/>
                    </a:p>
                  </a:txBody>
                  <a:tcPr/>
                </a:tc>
                <a:tc hMerge="1">
                  <a:txBody>
                    <a:bodyPr/>
                    <a:lstStyle/>
                    <a:p>
                      <a:endParaRPr lang="en-GB" sz="800" dirty="0"/>
                    </a:p>
                  </a:txBody>
                  <a:tcPr/>
                </a:tc>
                <a:extLst>
                  <a:ext uri="{0D108BD9-81ED-4DB2-BD59-A6C34878D82A}">
                    <a16:rowId xmlns:a16="http://schemas.microsoft.com/office/drawing/2014/main" val="4050912405"/>
                  </a:ext>
                </a:extLst>
              </a:tr>
              <a:tr h="212493">
                <a:tc>
                  <a:txBody>
                    <a:bodyPr/>
                    <a:lstStyle/>
                    <a:p>
                      <a:r>
                        <a:rPr lang="en-GB" sz="800" b="1" dirty="0"/>
                        <a:t>Advantages:</a:t>
                      </a:r>
                    </a:p>
                    <a:p>
                      <a:r>
                        <a:rPr lang="en-GB" sz="800" dirty="0"/>
                        <a:t>Can see a clear comparison / trend.</a:t>
                      </a:r>
                    </a:p>
                  </a:txBody>
                  <a:tcPr/>
                </a:tc>
                <a:tc>
                  <a:txBody>
                    <a:bodyPr/>
                    <a:lstStyle/>
                    <a:p>
                      <a:r>
                        <a:rPr lang="en-GB" sz="800" b="1" dirty="0"/>
                        <a:t>Disadvantages:</a:t>
                      </a:r>
                    </a:p>
                    <a:p>
                      <a:r>
                        <a:rPr lang="en-GB" sz="800" dirty="0"/>
                        <a:t>Does show the causes of trends.</a:t>
                      </a:r>
                    </a:p>
                  </a:txBody>
                  <a:tcPr/>
                </a:tc>
                <a:extLst>
                  <a:ext uri="{0D108BD9-81ED-4DB2-BD59-A6C34878D82A}">
                    <a16:rowId xmlns:a16="http://schemas.microsoft.com/office/drawing/2014/main" val="548011875"/>
                  </a:ext>
                </a:extLst>
              </a:tr>
            </a:tbl>
          </a:graphicData>
        </a:graphic>
      </p:graphicFrame>
      <p:graphicFrame>
        <p:nvGraphicFramePr>
          <p:cNvPr id="16" name="Table 15">
            <a:extLst>
              <a:ext uri="{FF2B5EF4-FFF2-40B4-BE49-F238E27FC236}">
                <a16:creationId xmlns:a16="http://schemas.microsoft.com/office/drawing/2014/main" id="{0715E240-67EE-46C6-B94D-97A6E9FE3F4F}"/>
              </a:ext>
            </a:extLst>
          </p:cNvPr>
          <p:cNvGraphicFramePr>
            <a:graphicFrameLocks noGrp="1"/>
          </p:cNvGraphicFramePr>
          <p:nvPr>
            <p:extLst>
              <p:ext uri="{D42A27DB-BD31-4B8C-83A1-F6EECF244321}">
                <p14:modId xmlns:p14="http://schemas.microsoft.com/office/powerpoint/2010/main" val="3590429099"/>
              </p:ext>
            </p:extLst>
          </p:nvPr>
        </p:nvGraphicFramePr>
        <p:xfrm>
          <a:off x="5353235" y="0"/>
          <a:ext cx="2279072" cy="2851232"/>
        </p:xfrm>
        <a:graphic>
          <a:graphicData uri="http://schemas.openxmlformats.org/drawingml/2006/table">
            <a:tbl>
              <a:tblPr firstRow="1" bandRow="1">
                <a:tableStyleId>{21E4AEA4-8DFA-4A89-87EB-49C32662AFE0}</a:tableStyleId>
              </a:tblPr>
              <a:tblGrid>
                <a:gridCol w="1139536">
                  <a:extLst>
                    <a:ext uri="{9D8B030D-6E8A-4147-A177-3AD203B41FA5}">
                      <a16:colId xmlns:a16="http://schemas.microsoft.com/office/drawing/2014/main" val="934204828"/>
                    </a:ext>
                  </a:extLst>
                </a:gridCol>
                <a:gridCol w="1139536">
                  <a:extLst>
                    <a:ext uri="{9D8B030D-6E8A-4147-A177-3AD203B41FA5}">
                      <a16:colId xmlns:a16="http://schemas.microsoft.com/office/drawing/2014/main" val="900595531"/>
                    </a:ext>
                  </a:extLst>
                </a:gridCol>
              </a:tblGrid>
              <a:tr h="229952">
                <a:tc gridSpan="2">
                  <a:txBody>
                    <a:bodyPr/>
                    <a:lstStyle/>
                    <a:p>
                      <a:pPr algn="ctr"/>
                      <a:r>
                        <a:rPr lang="en-GB" sz="800" dirty="0"/>
                        <a:t>Line Graph</a:t>
                      </a:r>
                    </a:p>
                  </a:txBody>
                  <a:tcPr/>
                </a:tc>
                <a:tc hMerge="1">
                  <a:txBody>
                    <a:bodyPr/>
                    <a:lstStyle/>
                    <a:p>
                      <a:endParaRPr lang="en-GB" sz="800" dirty="0"/>
                    </a:p>
                  </a:txBody>
                  <a:tcPr/>
                </a:tc>
                <a:extLst>
                  <a:ext uri="{0D108BD9-81ED-4DB2-BD59-A6C34878D82A}">
                    <a16:rowId xmlns:a16="http://schemas.microsoft.com/office/drawing/2014/main" val="198636767"/>
                  </a:ext>
                </a:extLst>
              </a:tr>
              <a:tr h="212493">
                <a:tc gridSpan="2">
                  <a:txBody>
                    <a:bodyPr/>
                    <a:lstStyle/>
                    <a:p>
                      <a:r>
                        <a:rPr lang="en-GB" sz="800" dirty="0"/>
                        <a:t>Line graph shows continuous data to show changes over time. There is always a dependent (the variable that isn’t changed by other variables EG. time) and an independent variable (the variable that is changed by other variables (EG. The number of cars on the road).</a:t>
                      </a:r>
                    </a:p>
                    <a:p>
                      <a:endParaRPr lang="en-GB" sz="800" dirty="0"/>
                    </a:p>
                    <a:p>
                      <a:endParaRPr lang="en-GB" sz="800" dirty="0"/>
                    </a:p>
                    <a:p>
                      <a:endParaRPr lang="en-GB" sz="800" dirty="0"/>
                    </a:p>
                    <a:p>
                      <a:endParaRPr lang="en-GB" sz="800" dirty="0"/>
                    </a:p>
                    <a:p>
                      <a:endParaRPr lang="en-GB" sz="800" dirty="0"/>
                    </a:p>
                    <a:p>
                      <a:endParaRPr lang="en-GB" sz="800" dirty="0"/>
                    </a:p>
                    <a:p>
                      <a:endParaRPr lang="en-GB" sz="800" dirty="0"/>
                    </a:p>
                    <a:p>
                      <a:endParaRPr lang="en-GB" sz="800" dirty="0"/>
                    </a:p>
                    <a:p>
                      <a:endParaRPr lang="en-GB" sz="800" dirty="0"/>
                    </a:p>
                    <a:p>
                      <a:endParaRPr lang="en-GB" sz="800" dirty="0"/>
                    </a:p>
                    <a:p>
                      <a:r>
                        <a:rPr lang="en-GB" sz="800" dirty="0"/>
                        <a:t> </a:t>
                      </a:r>
                    </a:p>
                  </a:txBody>
                  <a:tcPr/>
                </a:tc>
                <a:tc hMerge="1">
                  <a:txBody>
                    <a:bodyPr/>
                    <a:lstStyle/>
                    <a:p>
                      <a:endParaRPr lang="en-GB" sz="800" dirty="0"/>
                    </a:p>
                  </a:txBody>
                  <a:tcPr/>
                </a:tc>
                <a:extLst>
                  <a:ext uri="{0D108BD9-81ED-4DB2-BD59-A6C34878D82A}">
                    <a16:rowId xmlns:a16="http://schemas.microsoft.com/office/drawing/2014/main" val="4050912405"/>
                  </a:ext>
                </a:extLst>
              </a:tr>
              <a:tr h="212493">
                <a:tc>
                  <a:txBody>
                    <a:bodyPr/>
                    <a:lstStyle/>
                    <a:p>
                      <a:r>
                        <a:rPr lang="en-GB" sz="800" b="1" dirty="0"/>
                        <a:t>Advantages:</a:t>
                      </a:r>
                    </a:p>
                    <a:p>
                      <a:r>
                        <a:rPr lang="en-GB" sz="800" dirty="0"/>
                        <a:t>Can show multiple sets of data.</a:t>
                      </a:r>
                    </a:p>
                  </a:txBody>
                  <a:tcPr/>
                </a:tc>
                <a:tc>
                  <a:txBody>
                    <a:bodyPr/>
                    <a:lstStyle/>
                    <a:p>
                      <a:r>
                        <a:rPr lang="en-GB" sz="800" b="1" dirty="0"/>
                        <a:t>Disadvantages:</a:t>
                      </a:r>
                    </a:p>
                    <a:p>
                      <a:r>
                        <a:rPr lang="en-GB" sz="800" dirty="0"/>
                        <a:t>If too much data is plotted – hard to read.</a:t>
                      </a:r>
                    </a:p>
                  </a:txBody>
                  <a:tcPr/>
                </a:tc>
                <a:extLst>
                  <a:ext uri="{0D108BD9-81ED-4DB2-BD59-A6C34878D82A}">
                    <a16:rowId xmlns:a16="http://schemas.microsoft.com/office/drawing/2014/main" val="548011875"/>
                  </a:ext>
                </a:extLst>
              </a:tr>
            </a:tbl>
          </a:graphicData>
        </a:graphic>
      </p:graphicFrame>
      <p:graphicFrame>
        <p:nvGraphicFramePr>
          <p:cNvPr id="17" name="Table 16">
            <a:extLst>
              <a:ext uri="{FF2B5EF4-FFF2-40B4-BE49-F238E27FC236}">
                <a16:creationId xmlns:a16="http://schemas.microsoft.com/office/drawing/2014/main" id="{4F98D6EE-E9C8-40F4-B342-8CBF77E98874}"/>
              </a:ext>
            </a:extLst>
          </p:cNvPr>
          <p:cNvGraphicFramePr>
            <a:graphicFrameLocks noGrp="1"/>
          </p:cNvGraphicFramePr>
          <p:nvPr>
            <p:extLst>
              <p:ext uri="{D42A27DB-BD31-4B8C-83A1-F6EECF244321}">
                <p14:modId xmlns:p14="http://schemas.microsoft.com/office/powerpoint/2010/main" val="1164557284"/>
              </p:ext>
            </p:extLst>
          </p:nvPr>
        </p:nvGraphicFramePr>
        <p:xfrm>
          <a:off x="7632305" y="0"/>
          <a:ext cx="2279072" cy="2241632"/>
        </p:xfrm>
        <a:graphic>
          <a:graphicData uri="http://schemas.openxmlformats.org/drawingml/2006/table">
            <a:tbl>
              <a:tblPr firstRow="1" bandRow="1">
                <a:tableStyleId>{21E4AEA4-8DFA-4A89-87EB-49C32662AFE0}</a:tableStyleId>
              </a:tblPr>
              <a:tblGrid>
                <a:gridCol w="1139536">
                  <a:extLst>
                    <a:ext uri="{9D8B030D-6E8A-4147-A177-3AD203B41FA5}">
                      <a16:colId xmlns:a16="http://schemas.microsoft.com/office/drawing/2014/main" val="934204828"/>
                    </a:ext>
                  </a:extLst>
                </a:gridCol>
                <a:gridCol w="1139536">
                  <a:extLst>
                    <a:ext uri="{9D8B030D-6E8A-4147-A177-3AD203B41FA5}">
                      <a16:colId xmlns:a16="http://schemas.microsoft.com/office/drawing/2014/main" val="900595531"/>
                    </a:ext>
                  </a:extLst>
                </a:gridCol>
              </a:tblGrid>
              <a:tr h="229952">
                <a:tc gridSpan="2">
                  <a:txBody>
                    <a:bodyPr/>
                    <a:lstStyle/>
                    <a:p>
                      <a:pPr algn="ctr"/>
                      <a:r>
                        <a:rPr lang="en-GB" sz="800" dirty="0"/>
                        <a:t>Pictogram</a:t>
                      </a:r>
                    </a:p>
                  </a:txBody>
                  <a:tcPr/>
                </a:tc>
                <a:tc hMerge="1">
                  <a:txBody>
                    <a:bodyPr/>
                    <a:lstStyle/>
                    <a:p>
                      <a:endParaRPr lang="en-GB" sz="800" dirty="0"/>
                    </a:p>
                  </a:txBody>
                  <a:tcPr/>
                </a:tc>
                <a:extLst>
                  <a:ext uri="{0D108BD9-81ED-4DB2-BD59-A6C34878D82A}">
                    <a16:rowId xmlns:a16="http://schemas.microsoft.com/office/drawing/2014/main" val="198636767"/>
                  </a:ext>
                </a:extLst>
              </a:tr>
              <a:tr h="212493">
                <a:tc gridSpan="2">
                  <a:txBody>
                    <a:bodyPr/>
                    <a:lstStyle/>
                    <a:p>
                      <a:r>
                        <a:rPr lang="en-GB" sz="800" dirty="0"/>
                        <a:t>A way of presenting data using symbols.</a:t>
                      </a:r>
                    </a:p>
                    <a:p>
                      <a:endParaRPr lang="en-GB" sz="800" dirty="0"/>
                    </a:p>
                    <a:p>
                      <a:endParaRPr lang="en-GB" sz="800" dirty="0"/>
                    </a:p>
                    <a:p>
                      <a:endParaRPr lang="en-GB" sz="800" dirty="0"/>
                    </a:p>
                    <a:p>
                      <a:endParaRPr lang="en-GB" sz="800" dirty="0"/>
                    </a:p>
                    <a:p>
                      <a:endParaRPr lang="en-GB" sz="800" dirty="0"/>
                    </a:p>
                    <a:p>
                      <a:endParaRPr lang="en-GB" sz="800" dirty="0"/>
                    </a:p>
                    <a:p>
                      <a:endParaRPr lang="en-GB" sz="800" dirty="0"/>
                    </a:p>
                    <a:p>
                      <a:endParaRPr lang="en-GB" sz="800" dirty="0"/>
                    </a:p>
                    <a:p>
                      <a:endParaRPr lang="en-GB" sz="800" dirty="0"/>
                    </a:p>
                    <a:p>
                      <a:endParaRPr lang="en-GB" sz="800" dirty="0"/>
                    </a:p>
                    <a:p>
                      <a:endParaRPr lang="en-GB" sz="800" dirty="0"/>
                    </a:p>
                  </a:txBody>
                  <a:tcPr/>
                </a:tc>
                <a:tc hMerge="1">
                  <a:txBody>
                    <a:bodyPr/>
                    <a:lstStyle/>
                    <a:p>
                      <a:endParaRPr lang="en-GB" sz="800" dirty="0"/>
                    </a:p>
                  </a:txBody>
                  <a:tcPr/>
                </a:tc>
                <a:extLst>
                  <a:ext uri="{0D108BD9-81ED-4DB2-BD59-A6C34878D82A}">
                    <a16:rowId xmlns:a16="http://schemas.microsoft.com/office/drawing/2014/main" val="4050912405"/>
                  </a:ext>
                </a:extLst>
              </a:tr>
              <a:tr h="212493">
                <a:tc>
                  <a:txBody>
                    <a:bodyPr/>
                    <a:lstStyle/>
                    <a:p>
                      <a:r>
                        <a:rPr lang="en-GB" sz="800" b="1" dirty="0"/>
                        <a:t>Advantages:</a:t>
                      </a:r>
                    </a:p>
                    <a:p>
                      <a:r>
                        <a:rPr lang="en-GB" sz="800" dirty="0"/>
                        <a:t>Easy to interpret / see trends.</a:t>
                      </a:r>
                    </a:p>
                  </a:txBody>
                  <a:tcPr/>
                </a:tc>
                <a:tc>
                  <a:txBody>
                    <a:bodyPr/>
                    <a:lstStyle/>
                    <a:p>
                      <a:r>
                        <a:rPr lang="en-GB" sz="800" b="1" dirty="0"/>
                        <a:t>Disadvantages:</a:t>
                      </a:r>
                    </a:p>
                    <a:p>
                      <a:r>
                        <a:rPr lang="en-GB" sz="800" dirty="0"/>
                        <a:t>Not suitable for continuous data.</a:t>
                      </a:r>
                    </a:p>
                  </a:txBody>
                  <a:tcPr/>
                </a:tc>
                <a:extLst>
                  <a:ext uri="{0D108BD9-81ED-4DB2-BD59-A6C34878D82A}">
                    <a16:rowId xmlns:a16="http://schemas.microsoft.com/office/drawing/2014/main" val="548011875"/>
                  </a:ext>
                </a:extLst>
              </a:tr>
            </a:tbl>
          </a:graphicData>
        </a:graphic>
      </p:graphicFrame>
      <p:pic>
        <p:nvPicPr>
          <p:cNvPr id="18" name="Picture 17" descr="Bar Chart Example">
            <a:extLst>
              <a:ext uri="{FF2B5EF4-FFF2-40B4-BE49-F238E27FC236}">
                <a16:creationId xmlns:a16="http://schemas.microsoft.com/office/drawing/2014/main" id="{330B8D1B-A53D-4EC4-B3C1-1578F482686C}"/>
              </a:ext>
            </a:extLst>
          </p:cNvPr>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074163" y="492524"/>
            <a:ext cx="1444571" cy="872132"/>
          </a:xfrm>
          <a:prstGeom prst="rect">
            <a:avLst/>
          </a:prstGeom>
          <a:noFill/>
          <a:ln>
            <a:noFill/>
          </a:ln>
        </p:spPr>
      </p:pic>
      <p:pic>
        <p:nvPicPr>
          <p:cNvPr id="19" name="Picture 18" descr="Histogram for a pedestrian count">
            <a:extLst>
              <a:ext uri="{FF2B5EF4-FFF2-40B4-BE49-F238E27FC236}">
                <a16:creationId xmlns:a16="http://schemas.microsoft.com/office/drawing/2014/main" id="{20419596-86C3-4DD1-A0EE-D6F2AB56706C}"/>
              </a:ext>
            </a:extLst>
          </p:cNvPr>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3839633" y="1318044"/>
            <a:ext cx="1513602" cy="1078271"/>
          </a:xfrm>
          <a:prstGeom prst="rect">
            <a:avLst/>
          </a:prstGeom>
          <a:noFill/>
          <a:ln>
            <a:noFill/>
          </a:ln>
        </p:spPr>
      </p:pic>
      <p:pic>
        <p:nvPicPr>
          <p:cNvPr id="20" name="Picture 19" descr="Traffic count line graph">
            <a:extLst>
              <a:ext uri="{FF2B5EF4-FFF2-40B4-BE49-F238E27FC236}">
                <a16:creationId xmlns:a16="http://schemas.microsoft.com/office/drawing/2014/main" id="{E3D91FED-11C3-4480-B933-BE6125B34F9F}"/>
              </a:ext>
            </a:extLst>
          </p:cNvPr>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5625201" y="1070848"/>
            <a:ext cx="1735137" cy="1222617"/>
          </a:xfrm>
          <a:prstGeom prst="rect">
            <a:avLst/>
          </a:prstGeom>
          <a:noFill/>
          <a:ln>
            <a:noFill/>
          </a:ln>
        </p:spPr>
      </p:pic>
      <p:graphicFrame>
        <p:nvGraphicFramePr>
          <p:cNvPr id="21" name="Table 20">
            <a:extLst>
              <a:ext uri="{FF2B5EF4-FFF2-40B4-BE49-F238E27FC236}">
                <a16:creationId xmlns:a16="http://schemas.microsoft.com/office/drawing/2014/main" id="{87628E2D-4C08-4ED0-85DD-33EE58C1ACB4}"/>
              </a:ext>
            </a:extLst>
          </p:cNvPr>
          <p:cNvGraphicFramePr>
            <a:graphicFrameLocks noGrp="1"/>
          </p:cNvGraphicFramePr>
          <p:nvPr>
            <p:extLst>
              <p:ext uri="{D42A27DB-BD31-4B8C-83A1-F6EECF244321}">
                <p14:modId xmlns:p14="http://schemas.microsoft.com/office/powerpoint/2010/main" val="1162901041"/>
              </p:ext>
            </p:extLst>
          </p:nvPr>
        </p:nvGraphicFramePr>
        <p:xfrm>
          <a:off x="7632305" y="2252817"/>
          <a:ext cx="2279072" cy="2363552"/>
        </p:xfrm>
        <a:graphic>
          <a:graphicData uri="http://schemas.openxmlformats.org/drawingml/2006/table">
            <a:tbl>
              <a:tblPr firstRow="1" bandRow="1">
                <a:tableStyleId>{21E4AEA4-8DFA-4A89-87EB-49C32662AFE0}</a:tableStyleId>
              </a:tblPr>
              <a:tblGrid>
                <a:gridCol w="1139536">
                  <a:extLst>
                    <a:ext uri="{9D8B030D-6E8A-4147-A177-3AD203B41FA5}">
                      <a16:colId xmlns:a16="http://schemas.microsoft.com/office/drawing/2014/main" val="934204828"/>
                    </a:ext>
                  </a:extLst>
                </a:gridCol>
                <a:gridCol w="1139536">
                  <a:extLst>
                    <a:ext uri="{9D8B030D-6E8A-4147-A177-3AD203B41FA5}">
                      <a16:colId xmlns:a16="http://schemas.microsoft.com/office/drawing/2014/main" val="900595531"/>
                    </a:ext>
                  </a:extLst>
                </a:gridCol>
              </a:tblGrid>
              <a:tr h="229952">
                <a:tc gridSpan="2">
                  <a:txBody>
                    <a:bodyPr/>
                    <a:lstStyle/>
                    <a:p>
                      <a:pPr algn="ctr"/>
                      <a:r>
                        <a:rPr lang="en-GB" sz="800" dirty="0"/>
                        <a:t>Pie Chart</a:t>
                      </a:r>
                    </a:p>
                  </a:txBody>
                  <a:tcPr/>
                </a:tc>
                <a:tc hMerge="1">
                  <a:txBody>
                    <a:bodyPr/>
                    <a:lstStyle/>
                    <a:p>
                      <a:endParaRPr lang="en-GB" sz="800" dirty="0"/>
                    </a:p>
                  </a:txBody>
                  <a:tcPr/>
                </a:tc>
                <a:extLst>
                  <a:ext uri="{0D108BD9-81ED-4DB2-BD59-A6C34878D82A}">
                    <a16:rowId xmlns:a16="http://schemas.microsoft.com/office/drawing/2014/main" val="198636767"/>
                  </a:ext>
                </a:extLst>
              </a:tr>
              <a:tr h="212493">
                <a:tc gridSpan="2">
                  <a:txBody>
                    <a:bodyPr/>
                    <a:lstStyle/>
                    <a:p>
                      <a:r>
                        <a:rPr lang="en-GB" sz="800" dirty="0"/>
                        <a:t>Divided circle useful for presenting a quantity that can be divided in to parts. </a:t>
                      </a:r>
                    </a:p>
                    <a:p>
                      <a:endParaRPr lang="en-GB" sz="800" dirty="0"/>
                    </a:p>
                    <a:p>
                      <a:endParaRPr lang="en-GB" sz="800" dirty="0"/>
                    </a:p>
                    <a:p>
                      <a:endParaRPr lang="en-GB" sz="800" dirty="0"/>
                    </a:p>
                    <a:p>
                      <a:endParaRPr lang="en-GB" sz="800" dirty="0"/>
                    </a:p>
                    <a:p>
                      <a:endParaRPr lang="en-GB" sz="800" dirty="0"/>
                    </a:p>
                    <a:p>
                      <a:endParaRPr lang="en-GB" sz="800" dirty="0"/>
                    </a:p>
                    <a:p>
                      <a:endParaRPr lang="en-GB" sz="800" dirty="0"/>
                    </a:p>
                    <a:p>
                      <a:endParaRPr lang="en-GB" sz="800" dirty="0"/>
                    </a:p>
                    <a:p>
                      <a:endParaRPr lang="en-GB" sz="800" dirty="0"/>
                    </a:p>
                    <a:p>
                      <a:endParaRPr lang="en-GB" sz="800" dirty="0"/>
                    </a:p>
                    <a:p>
                      <a:endParaRPr lang="en-GB" sz="800" dirty="0"/>
                    </a:p>
                  </a:txBody>
                  <a:tcPr/>
                </a:tc>
                <a:tc hMerge="1">
                  <a:txBody>
                    <a:bodyPr/>
                    <a:lstStyle/>
                    <a:p>
                      <a:endParaRPr lang="en-GB" sz="800" dirty="0"/>
                    </a:p>
                  </a:txBody>
                  <a:tcPr/>
                </a:tc>
                <a:extLst>
                  <a:ext uri="{0D108BD9-81ED-4DB2-BD59-A6C34878D82A}">
                    <a16:rowId xmlns:a16="http://schemas.microsoft.com/office/drawing/2014/main" val="4050912405"/>
                  </a:ext>
                </a:extLst>
              </a:tr>
              <a:tr h="212493">
                <a:tc>
                  <a:txBody>
                    <a:bodyPr/>
                    <a:lstStyle/>
                    <a:p>
                      <a:r>
                        <a:rPr lang="en-GB" sz="800" b="1" dirty="0"/>
                        <a:t>Advantages:</a:t>
                      </a:r>
                    </a:p>
                    <a:p>
                      <a:r>
                        <a:rPr lang="en-GB" sz="800" dirty="0"/>
                        <a:t>Good to display parts of a whole.</a:t>
                      </a:r>
                    </a:p>
                  </a:txBody>
                  <a:tcPr/>
                </a:tc>
                <a:tc>
                  <a:txBody>
                    <a:bodyPr/>
                    <a:lstStyle/>
                    <a:p>
                      <a:r>
                        <a:rPr lang="en-GB" sz="800" b="1" dirty="0"/>
                        <a:t>Disadvantages:</a:t>
                      </a:r>
                    </a:p>
                    <a:p>
                      <a:r>
                        <a:rPr lang="en-GB" sz="800" dirty="0"/>
                        <a:t>Can not be used to show trends.</a:t>
                      </a:r>
                    </a:p>
                  </a:txBody>
                  <a:tcPr/>
                </a:tc>
                <a:extLst>
                  <a:ext uri="{0D108BD9-81ED-4DB2-BD59-A6C34878D82A}">
                    <a16:rowId xmlns:a16="http://schemas.microsoft.com/office/drawing/2014/main" val="548011875"/>
                  </a:ext>
                </a:extLst>
              </a:tr>
            </a:tbl>
          </a:graphicData>
        </a:graphic>
      </p:graphicFrame>
      <p:pic>
        <p:nvPicPr>
          <p:cNvPr id="22" name="Picture 21" descr="A screenshot of a cell phone&#10;&#10;Description automatically generated">
            <a:extLst>
              <a:ext uri="{FF2B5EF4-FFF2-40B4-BE49-F238E27FC236}">
                <a16:creationId xmlns:a16="http://schemas.microsoft.com/office/drawing/2014/main" id="{E0E8578A-CAD3-4E26-A807-9B5E68D1877E}"/>
              </a:ext>
            </a:extLst>
          </p:cNvPr>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8214974" y="402275"/>
            <a:ext cx="1097702" cy="1337748"/>
          </a:xfrm>
          <a:prstGeom prst="rect">
            <a:avLst/>
          </a:prstGeom>
          <a:noFill/>
          <a:ln>
            <a:noFill/>
          </a:ln>
        </p:spPr>
      </p:pic>
      <p:graphicFrame>
        <p:nvGraphicFramePr>
          <p:cNvPr id="24" name="Table 23">
            <a:extLst>
              <a:ext uri="{FF2B5EF4-FFF2-40B4-BE49-F238E27FC236}">
                <a16:creationId xmlns:a16="http://schemas.microsoft.com/office/drawing/2014/main" id="{1E8C32E7-49E1-40D8-A687-81E9A23312ED}"/>
              </a:ext>
            </a:extLst>
          </p:cNvPr>
          <p:cNvGraphicFramePr>
            <a:graphicFrameLocks noGrp="1"/>
          </p:cNvGraphicFramePr>
          <p:nvPr>
            <p:extLst>
              <p:ext uri="{D42A27DB-BD31-4B8C-83A1-F6EECF244321}">
                <p14:modId xmlns:p14="http://schemas.microsoft.com/office/powerpoint/2010/main" val="3208358420"/>
              </p:ext>
            </p:extLst>
          </p:nvPr>
        </p:nvGraphicFramePr>
        <p:xfrm>
          <a:off x="7623980" y="4602540"/>
          <a:ext cx="2279072" cy="2241632"/>
        </p:xfrm>
        <a:graphic>
          <a:graphicData uri="http://schemas.openxmlformats.org/drawingml/2006/table">
            <a:tbl>
              <a:tblPr firstRow="1" bandRow="1">
                <a:tableStyleId>{21E4AEA4-8DFA-4A89-87EB-49C32662AFE0}</a:tableStyleId>
              </a:tblPr>
              <a:tblGrid>
                <a:gridCol w="1139536">
                  <a:extLst>
                    <a:ext uri="{9D8B030D-6E8A-4147-A177-3AD203B41FA5}">
                      <a16:colId xmlns:a16="http://schemas.microsoft.com/office/drawing/2014/main" val="934204828"/>
                    </a:ext>
                  </a:extLst>
                </a:gridCol>
                <a:gridCol w="1139536">
                  <a:extLst>
                    <a:ext uri="{9D8B030D-6E8A-4147-A177-3AD203B41FA5}">
                      <a16:colId xmlns:a16="http://schemas.microsoft.com/office/drawing/2014/main" val="900595531"/>
                    </a:ext>
                  </a:extLst>
                </a:gridCol>
              </a:tblGrid>
              <a:tr h="229952">
                <a:tc gridSpan="2">
                  <a:txBody>
                    <a:bodyPr/>
                    <a:lstStyle/>
                    <a:p>
                      <a:pPr algn="ctr"/>
                      <a:r>
                        <a:rPr lang="en-GB" sz="800" dirty="0"/>
                        <a:t>Divided Bar Chart</a:t>
                      </a:r>
                    </a:p>
                  </a:txBody>
                  <a:tcPr/>
                </a:tc>
                <a:tc hMerge="1">
                  <a:txBody>
                    <a:bodyPr/>
                    <a:lstStyle/>
                    <a:p>
                      <a:endParaRPr lang="en-GB" sz="800" dirty="0"/>
                    </a:p>
                  </a:txBody>
                  <a:tcPr/>
                </a:tc>
                <a:extLst>
                  <a:ext uri="{0D108BD9-81ED-4DB2-BD59-A6C34878D82A}">
                    <a16:rowId xmlns:a16="http://schemas.microsoft.com/office/drawing/2014/main" val="198636767"/>
                  </a:ext>
                </a:extLst>
              </a:tr>
              <a:tr h="212493">
                <a:tc gridSpan="2">
                  <a:txBody>
                    <a:bodyPr/>
                    <a:lstStyle/>
                    <a:p>
                      <a:r>
                        <a:rPr lang="en-GB" sz="800" dirty="0"/>
                        <a:t>Columns of bar charts are sub-divided based on the information being displayed.</a:t>
                      </a:r>
                    </a:p>
                    <a:p>
                      <a:endParaRPr lang="en-GB" sz="800" dirty="0"/>
                    </a:p>
                    <a:p>
                      <a:endParaRPr lang="en-GB" sz="800" dirty="0"/>
                    </a:p>
                    <a:p>
                      <a:endParaRPr lang="en-GB" sz="800" dirty="0"/>
                    </a:p>
                    <a:p>
                      <a:endParaRPr lang="en-GB" sz="800" dirty="0"/>
                    </a:p>
                    <a:p>
                      <a:endParaRPr lang="en-GB" sz="800" dirty="0"/>
                    </a:p>
                    <a:p>
                      <a:endParaRPr lang="en-GB" sz="800" dirty="0"/>
                    </a:p>
                    <a:p>
                      <a:endParaRPr lang="en-GB" sz="800" dirty="0"/>
                    </a:p>
                    <a:p>
                      <a:endParaRPr lang="en-GB" sz="800" dirty="0"/>
                    </a:p>
                    <a:p>
                      <a:endParaRPr lang="en-GB" sz="800" dirty="0"/>
                    </a:p>
                    <a:p>
                      <a:endParaRPr lang="en-GB" sz="800" dirty="0"/>
                    </a:p>
                  </a:txBody>
                  <a:tcPr/>
                </a:tc>
                <a:tc hMerge="1">
                  <a:txBody>
                    <a:bodyPr/>
                    <a:lstStyle/>
                    <a:p>
                      <a:endParaRPr lang="en-GB" sz="800" dirty="0"/>
                    </a:p>
                  </a:txBody>
                  <a:tcPr/>
                </a:tc>
                <a:extLst>
                  <a:ext uri="{0D108BD9-81ED-4DB2-BD59-A6C34878D82A}">
                    <a16:rowId xmlns:a16="http://schemas.microsoft.com/office/drawing/2014/main" val="4050912405"/>
                  </a:ext>
                </a:extLst>
              </a:tr>
              <a:tr h="212493">
                <a:tc>
                  <a:txBody>
                    <a:bodyPr/>
                    <a:lstStyle/>
                    <a:p>
                      <a:r>
                        <a:rPr lang="en-GB" sz="800" b="1" dirty="0"/>
                        <a:t>Advantages:</a:t>
                      </a:r>
                    </a:p>
                    <a:p>
                      <a:r>
                        <a:rPr lang="en-GB" sz="800" b="0" dirty="0"/>
                        <a:t>Easy to see trends in large sets of data.</a:t>
                      </a:r>
                    </a:p>
                  </a:txBody>
                  <a:tcPr/>
                </a:tc>
                <a:tc>
                  <a:txBody>
                    <a:bodyPr/>
                    <a:lstStyle/>
                    <a:p>
                      <a:r>
                        <a:rPr lang="en-GB" sz="800" b="1" dirty="0"/>
                        <a:t>Disadvantages:</a:t>
                      </a:r>
                    </a:p>
                    <a:p>
                      <a:r>
                        <a:rPr lang="en-GB" sz="800" b="0" dirty="0"/>
                        <a:t>Requires additional explanation.</a:t>
                      </a:r>
                    </a:p>
                  </a:txBody>
                  <a:tcPr/>
                </a:tc>
                <a:extLst>
                  <a:ext uri="{0D108BD9-81ED-4DB2-BD59-A6C34878D82A}">
                    <a16:rowId xmlns:a16="http://schemas.microsoft.com/office/drawing/2014/main" val="548011875"/>
                  </a:ext>
                </a:extLst>
              </a:tr>
            </a:tbl>
          </a:graphicData>
        </a:graphic>
      </p:graphicFrame>
      <p:graphicFrame>
        <p:nvGraphicFramePr>
          <p:cNvPr id="25" name="Table 24">
            <a:extLst>
              <a:ext uri="{FF2B5EF4-FFF2-40B4-BE49-F238E27FC236}">
                <a16:creationId xmlns:a16="http://schemas.microsoft.com/office/drawing/2014/main" id="{268B3366-764C-4264-992F-77BE1B8DDFAE}"/>
              </a:ext>
            </a:extLst>
          </p:cNvPr>
          <p:cNvGraphicFramePr>
            <a:graphicFrameLocks noGrp="1"/>
          </p:cNvGraphicFramePr>
          <p:nvPr>
            <p:extLst>
              <p:ext uri="{D42A27DB-BD31-4B8C-83A1-F6EECF244321}">
                <p14:modId xmlns:p14="http://schemas.microsoft.com/office/powerpoint/2010/main" val="3654984407"/>
              </p:ext>
            </p:extLst>
          </p:nvPr>
        </p:nvGraphicFramePr>
        <p:xfrm>
          <a:off x="5350544" y="3336562"/>
          <a:ext cx="2279072" cy="2119712"/>
        </p:xfrm>
        <a:graphic>
          <a:graphicData uri="http://schemas.openxmlformats.org/drawingml/2006/table">
            <a:tbl>
              <a:tblPr firstRow="1" bandRow="1">
                <a:tableStyleId>{21E4AEA4-8DFA-4A89-87EB-49C32662AFE0}</a:tableStyleId>
              </a:tblPr>
              <a:tblGrid>
                <a:gridCol w="1139536">
                  <a:extLst>
                    <a:ext uri="{9D8B030D-6E8A-4147-A177-3AD203B41FA5}">
                      <a16:colId xmlns:a16="http://schemas.microsoft.com/office/drawing/2014/main" val="934204828"/>
                    </a:ext>
                  </a:extLst>
                </a:gridCol>
                <a:gridCol w="1139536">
                  <a:extLst>
                    <a:ext uri="{9D8B030D-6E8A-4147-A177-3AD203B41FA5}">
                      <a16:colId xmlns:a16="http://schemas.microsoft.com/office/drawing/2014/main" val="900595531"/>
                    </a:ext>
                  </a:extLst>
                </a:gridCol>
              </a:tblGrid>
              <a:tr h="229952">
                <a:tc gridSpan="2">
                  <a:txBody>
                    <a:bodyPr/>
                    <a:lstStyle/>
                    <a:p>
                      <a:pPr algn="ctr"/>
                      <a:r>
                        <a:rPr lang="en-GB" sz="800" dirty="0"/>
                        <a:t>Scatter Graphs</a:t>
                      </a:r>
                    </a:p>
                  </a:txBody>
                  <a:tcPr/>
                </a:tc>
                <a:tc hMerge="1">
                  <a:txBody>
                    <a:bodyPr/>
                    <a:lstStyle/>
                    <a:p>
                      <a:endParaRPr lang="en-GB" sz="800" dirty="0"/>
                    </a:p>
                  </a:txBody>
                  <a:tcPr/>
                </a:tc>
                <a:extLst>
                  <a:ext uri="{0D108BD9-81ED-4DB2-BD59-A6C34878D82A}">
                    <a16:rowId xmlns:a16="http://schemas.microsoft.com/office/drawing/2014/main" val="198636767"/>
                  </a:ext>
                </a:extLst>
              </a:tr>
              <a:tr h="212493">
                <a:tc gridSpan="2">
                  <a:txBody>
                    <a:bodyPr/>
                    <a:lstStyle/>
                    <a:p>
                      <a:r>
                        <a:rPr lang="en-GB" sz="800" dirty="0"/>
                        <a:t>Investigated a link between 2 sets of data. </a:t>
                      </a:r>
                    </a:p>
                    <a:p>
                      <a:endParaRPr lang="en-GB" sz="800" dirty="0"/>
                    </a:p>
                    <a:p>
                      <a:endParaRPr lang="en-GB" sz="800" dirty="0"/>
                    </a:p>
                    <a:p>
                      <a:endParaRPr lang="en-GB" sz="800" dirty="0"/>
                    </a:p>
                    <a:p>
                      <a:endParaRPr lang="en-GB" sz="800" dirty="0"/>
                    </a:p>
                    <a:p>
                      <a:endParaRPr lang="en-GB" sz="800" dirty="0"/>
                    </a:p>
                    <a:p>
                      <a:endParaRPr lang="en-GB" sz="800" dirty="0"/>
                    </a:p>
                    <a:p>
                      <a:endParaRPr lang="en-GB" sz="800" dirty="0"/>
                    </a:p>
                    <a:p>
                      <a:endParaRPr lang="en-GB" sz="800" dirty="0"/>
                    </a:p>
                    <a:p>
                      <a:endParaRPr lang="en-GB" sz="800" dirty="0"/>
                    </a:p>
                  </a:txBody>
                  <a:tcPr/>
                </a:tc>
                <a:tc hMerge="1">
                  <a:txBody>
                    <a:bodyPr/>
                    <a:lstStyle/>
                    <a:p>
                      <a:endParaRPr lang="en-GB" sz="800" dirty="0"/>
                    </a:p>
                  </a:txBody>
                  <a:tcPr/>
                </a:tc>
                <a:extLst>
                  <a:ext uri="{0D108BD9-81ED-4DB2-BD59-A6C34878D82A}">
                    <a16:rowId xmlns:a16="http://schemas.microsoft.com/office/drawing/2014/main" val="4050912405"/>
                  </a:ext>
                </a:extLst>
              </a:tr>
              <a:tr h="212493">
                <a:tc>
                  <a:txBody>
                    <a:bodyPr/>
                    <a:lstStyle/>
                    <a:p>
                      <a:r>
                        <a:rPr lang="en-GB" sz="800" b="1" dirty="0"/>
                        <a:t>Advantages:</a:t>
                      </a:r>
                    </a:p>
                    <a:p>
                      <a:r>
                        <a:rPr lang="en-GB" sz="800" b="0" dirty="0"/>
                        <a:t>Can draw a LOBF to see if there is correlation.</a:t>
                      </a:r>
                    </a:p>
                  </a:txBody>
                  <a:tcPr/>
                </a:tc>
                <a:tc>
                  <a:txBody>
                    <a:bodyPr/>
                    <a:lstStyle/>
                    <a:p>
                      <a:r>
                        <a:rPr lang="en-GB" sz="800" b="1" dirty="0"/>
                        <a:t>Disadvantages:</a:t>
                      </a:r>
                    </a:p>
                    <a:p>
                      <a:r>
                        <a:rPr lang="en-GB" sz="800" b="0" dirty="0"/>
                        <a:t>Analysis of the correlation can be subjective.</a:t>
                      </a:r>
                    </a:p>
                  </a:txBody>
                  <a:tcPr/>
                </a:tc>
                <a:extLst>
                  <a:ext uri="{0D108BD9-81ED-4DB2-BD59-A6C34878D82A}">
                    <a16:rowId xmlns:a16="http://schemas.microsoft.com/office/drawing/2014/main" val="548011875"/>
                  </a:ext>
                </a:extLst>
              </a:tr>
            </a:tbl>
          </a:graphicData>
        </a:graphic>
      </p:graphicFrame>
      <p:graphicFrame>
        <p:nvGraphicFramePr>
          <p:cNvPr id="26" name="Table 25">
            <a:extLst>
              <a:ext uri="{FF2B5EF4-FFF2-40B4-BE49-F238E27FC236}">
                <a16:creationId xmlns:a16="http://schemas.microsoft.com/office/drawing/2014/main" id="{64C87F2A-DCA5-4215-B75C-9213E64097EF}"/>
              </a:ext>
            </a:extLst>
          </p:cNvPr>
          <p:cNvGraphicFramePr>
            <a:graphicFrameLocks noGrp="1"/>
          </p:cNvGraphicFramePr>
          <p:nvPr>
            <p:extLst>
              <p:ext uri="{D42A27DB-BD31-4B8C-83A1-F6EECF244321}">
                <p14:modId xmlns:p14="http://schemas.microsoft.com/office/powerpoint/2010/main" val="3494272785"/>
              </p:ext>
            </p:extLst>
          </p:nvPr>
        </p:nvGraphicFramePr>
        <p:xfrm>
          <a:off x="-5379" y="2507942"/>
          <a:ext cx="3074164" cy="1632032"/>
        </p:xfrm>
        <a:graphic>
          <a:graphicData uri="http://schemas.openxmlformats.org/drawingml/2006/table">
            <a:tbl>
              <a:tblPr firstRow="1" bandRow="1">
                <a:tableStyleId>{21E4AEA4-8DFA-4A89-87EB-49C32662AFE0}</a:tableStyleId>
              </a:tblPr>
              <a:tblGrid>
                <a:gridCol w="1354785">
                  <a:extLst>
                    <a:ext uri="{9D8B030D-6E8A-4147-A177-3AD203B41FA5}">
                      <a16:colId xmlns:a16="http://schemas.microsoft.com/office/drawing/2014/main" val="934204828"/>
                    </a:ext>
                  </a:extLst>
                </a:gridCol>
                <a:gridCol w="1719379">
                  <a:extLst>
                    <a:ext uri="{9D8B030D-6E8A-4147-A177-3AD203B41FA5}">
                      <a16:colId xmlns:a16="http://schemas.microsoft.com/office/drawing/2014/main" val="900595531"/>
                    </a:ext>
                  </a:extLst>
                </a:gridCol>
              </a:tblGrid>
              <a:tr h="229952">
                <a:tc gridSpan="2">
                  <a:txBody>
                    <a:bodyPr/>
                    <a:lstStyle/>
                    <a:p>
                      <a:pPr algn="ctr"/>
                      <a:r>
                        <a:rPr lang="en-GB" sz="800" dirty="0"/>
                        <a:t>Choropleth Map</a:t>
                      </a:r>
                    </a:p>
                  </a:txBody>
                  <a:tcPr/>
                </a:tc>
                <a:tc hMerge="1">
                  <a:txBody>
                    <a:bodyPr/>
                    <a:lstStyle/>
                    <a:p>
                      <a:endParaRPr lang="en-GB" sz="800" dirty="0"/>
                    </a:p>
                  </a:txBody>
                  <a:tcPr/>
                </a:tc>
                <a:extLst>
                  <a:ext uri="{0D108BD9-81ED-4DB2-BD59-A6C34878D82A}">
                    <a16:rowId xmlns:a16="http://schemas.microsoft.com/office/drawing/2014/main" val="198636767"/>
                  </a:ext>
                </a:extLst>
              </a:tr>
              <a:tr h="212493">
                <a:tc gridSpan="2">
                  <a:txBody>
                    <a:bodyPr/>
                    <a:lstStyle/>
                    <a:p>
                      <a:r>
                        <a:rPr lang="en-GB" sz="800" dirty="0"/>
                        <a:t>Uses different shades of colour / symbols to display different amounts.</a:t>
                      </a:r>
                    </a:p>
                    <a:p>
                      <a:endParaRPr lang="en-GB" sz="800" dirty="0"/>
                    </a:p>
                    <a:p>
                      <a:endParaRPr lang="en-GB" sz="800" dirty="0"/>
                    </a:p>
                    <a:p>
                      <a:endParaRPr lang="en-GB" sz="800" dirty="0"/>
                    </a:p>
                    <a:p>
                      <a:endParaRPr lang="en-GB" sz="800" dirty="0"/>
                    </a:p>
                    <a:p>
                      <a:endParaRPr lang="en-GB" sz="800" dirty="0"/>
                    </a:p>
                  </a:txBody>
                  <a:tcPr/>
                </a:tc>
                <a:tc hMerge="1">
                  <a:txBody>
                    <a:bodyPr/>
                    <a:lstStyle/>
                    <a:p>
                      <a:endParaRPr lang="en-GB" sz="800" dirty="0"/>
                    </a:p>
                  </a:txBody>
                  <a:tcPr/>
                </a:tc>
                <a:extLst>
                  <a:ext uri="{0D108BD9-81ED-4DB2-BD59-A6C34878D82A}">
                    <a16:rowId xmlns:a16="http://schemas.microsoft.com/office/drawing/2014/main" val="4050912405"/>
                  </a:ext>
                </a:extLst>
              </a:tr>
              <a:tr h="212493">
                <a:tc>
                  <a:txBody>
                    <a:bodyPr/>
                    <a:lstStyle/>
                    <a:p>
                      <a:r>
                        <a:rPr lang="en-GB" sz="800" b="1" dirty="0"/>
                        <a:t>Advantages:</a:t>
                      </a:r>
                    </a:p>
                    <a:p>
                      <a:r>
                        <a:rPr lang="en-GB" sz="800" b="0" dirty="0"/>
                        <a:t>Easy to spot general trends.</a:t>
                      </a:r>
                    </a:p>
                    <a:p>
                      <a:endParaRPr lang="en-GB" sz="800" b="1" dirty="0"/>
                    </a:p>
                  </a:txBody>
                  <a:tcPr/>
                </a:tc>
                <a:tc>
                  <a:txBody>
                    <a:bodyPr/>
                    <a:lstStyle/>
                    <a:p>
                      <a:r>
                        <a:rPr lang="en-GB" sz="800" b="1" dirty="0"/>
                        <a:t>Disadvantages:</a:t>
                      </a:r>
                    </a:p>
                    <a:p>
                      <a:r>
                        <a:rPr lang="en-GB" sz="800" b="0" dirty="0"/>
                        <a:t>Not useful for showing total values</a:t>
                      </a:r>
                    </a:p>
                  </a:txBody>
                  <a:tcPr/>
                </a:tc>
                <a:extLst>
                  <a:ext uri="{0D108BD9-81ED-4DB2-BD59-A6C34878D82A}">
                    <a16:rowId xmlns:a16="http://schemas.microsoft.com/office/drawing/2014/main" val="548011875"/>
                  </a:ext>
                </a:extLst>
              </a:tr>
            </a:tbl>
          </a:graphicData>
        </a:graphic>
      </p:graphicFrame>
      <p:graphicFrame>
        <p:nvGraphicFramePr>
          <p:cNvPr id="27" name="Table 26">
            <a:extLst>
              <a:ext uri="{FF2B5EF4-FFF2-40B4-BE49-F238E27FC236}">
                <a16:creationId xmlns:a16="http://schemas.microsoft.com/office/drawing/2014/main" id="{D30434DF-D641-4609-A622-C47E09CE1A6C}"/>
              </a:ext>
            </a:extLst>
          </p:cNvPr>
          <p:cNvGraphicFramePr>
            <a:graphicFrameLocks noGrp="1"/>
          </p:cNvGraphicFramePr>
          <p:nvPr>
            <p:extLst>
              <p:ext uri="{D42A27DB-BD31-4B8C-83A1-F6EECF244321}">
                <p14:modId xmlns:p14="http://schemas.microsoft.com/office/powerpoint/2010/main" val="3081036339"/>
              </p:ext>
            </p:extLst>
          </p:nvPr>
        </p:nvGraphicFramePr>
        <p:xfrm>
          <a:off x="0" y="3997498"/>
          <a:ext cx="3074164" cy="1632032"/>
        </p:xfrm>
        <a:graphic>
          <a:graphicData uri="http://schemas.openxmlformats.org/drawingml/2006/table">
            <a:tbl>
              <a:tblPr firstRow="1" bandRow="1">
                <a:tableStyleId>{21E4AEA4-8DFA-4A89-87EB-49C32662AFE0}</a:tableStyleId>
              </a:tblPr>
              <a:tblGrid>
                <a:gridCol w="1537082">
                  <a:extLst>
                    <a:ext uri="{9D8B030D-6E8A-4147-A177-3AD203B41FA5}">
                      <a16:colId xmlns:a16="http://schemas.microsoft.com/office/drawing/2014/main" val="934204828"/>
                    </a:ext>
                  </a:extLst>
                </a:gridCol>
                <a:gridCol w="1537082">
                  <a:extLst>
                    <a:ext uri="{9D8B030D-6E8A-4147-A177-3AD203B41FA5}">
                      <a16:colId xmlns:a16="http://schemas.microsoft.com/office/drawing/2014/main" val="900595531"/>
                    </a:ext>
                  </a:extLst>
                </a:gridCol>
              </a:tblGrid>
              <a:tr h="229952">
                <a:tc gridSpan="2">
                  <a:txBody>
                    <a:bodyPr/>
                    <a:lstStyle/>
                    <a:p>
                      <a:pPr algn="ctr"/>
                      <a:r>
                        <a:rPr lang="en-GB" sz="800" dirty="0"/>
                        <a:t>Isoline map</a:t>
                      </a:r>
                    </a:p>
                  </a:txBody>
                  <a:tcPr/>
                </a:tc>
                <a:tc hMerge="1">
                  <a:txBody>
                    <a:bodyPr/>
                    <a:lstStyle/>
                    <a:p>
                      <a:endParaRPr lang="en-GB" sz="800" dirty="0"/>
                    </a:p>
                  </a:txBody>
                  <a:tcPr/>
                </a:tc>
                <a:extLst>
                  <a:ext uri="{0D108BD9-81ED-4DB2-BD59-A6C34878D82A}">
                    <a16:rowId xmlns:a16="http://schemas.microsoft.com/office/drawing/2014/main" val="198636767"/>
                  </a:ext>
                </a:extLst>
              </a:tr>
              <a:tr h="212493">
                <a:tc gridSpan="2">
                  <a:txBody>
                    <a:bodyPr/>
                    <a:lstStyle/>
                    <a:p>
                      <a:r>
                        <a:rPr lang="en-GB" sz="800" dirty="0"/>
                        <a:t>Lines that join up values of the same value. (EG. Contour lines)</a:t>
                      </a:r>
                    </a:p>
                    <a:p>
                      <a:endParaRPr lang="en-GB" sz="800" dirty="0"/>
                    </a:p>
                    <a:p>
                      <a:endParaRPr lang="en-GB" sz="800" dirty="0"/>
                    </a:p>
                    <a:p>
                      <a:endParaRPr lang="en-GB" sz="800" dirty="0"/>
                    </a:p>
                    <a:p>
                      <a:endParaRPr lang="en-GB" sz="800" dirty="0"/>
                    </a:p>
                    <a:p>
                      <a:endParaRPr lang="en-GB" sz="800" dirty="0"/>
                    </a:p>
                  </a:txBody>
                  <a:tcPr/>
                </a:tc>
                <a:tc hMerge="1">
                  <a:txBody>
                    <a:bodyPr/>
                    <a:lstStyle/>
                    <a:p>
                      <a:endParaRPr lang="en-GB" sz="800" dirty="0"/>
                    </a:p>
                  </a:txBody>
                  <a:tcPr/>
                </a:tc>
                <a:extLst>
                  <a:ext uri="{0D108BD9-81ED-4DB2-BD59-A6C34878D82A}">
                    <a16:rowId xmlns:a16="http://schemas.microsoft.com/office/drawing/2014/main" val="4050912405"/>
                  </a:ext>
                </a:extLst>
              </a:tr>
              <a:tr h="212493">
                <a:tc>
                  <a:txBody>
                    <a:bodyPr/>
                    <a:lstStyle/>
                    <a:p>
                      <a:r>
                        <a:rPr lang="en-GB" sz="800" b="1" dirty="0"/>
                        <a:t>Advantages:</a:t>
                      </a:r>
                    </a:p>
                    <a:p>
                      <a:r>
                        <a:rPr lang="en-GB" sz="800" b="0" dirty="0"/>
                        <a:t>Can easily compare areas of equal value. </a:t>
                      </a:r>
                    </a:p>
                    <a:p>
                      <a:endParaRPr lang="en-GB" sz="800" b="1" dirty="0"/>
                    </a:p>
                  </a:txBody>
                  <a:tcPr/>
                </a:tc>
                <a:tc>
                  <a:txBody>
                    <a:bodyPr/>
                    <a:lstStyle/>
                    <a:p>
                      <a:r>
                        <a:rPr lang="en-GB" sz="800" b="1" dirty="0"/>
                        <a:t>Disadvantages:</a:t>
                      </a:r>
                    </a:p>
                    <a:p>
                      <a:r>
                        <a:rPr lang="en-GB" sz="800" b="0" dirty="0"/>
                        <a:t>Can be difficult to read if lines are close together.</a:t>
                      </a:r>
                    </a:p>
                  </a:txBody>
                  <a:tcPr/>
                </a:tc>
                <a:extLst>
                  <a:ext uri="{0D108BD9-81ED-4DB2-BD59-A6C34878D82A}">
                    <a16:rowId xmlns:a16="http://schemas.microsoft.com/office/drawing/2014/main" val="548011875"/>
                  </a:ext>
                </a:extLst>
              </a:tr>
            </a:tbl>
          </a:graphicData>
        </a:graphic>
      </p:graphicFrame>
      <p:graphicFrame>
        <p:nvGraphicFramePr>
          <p:cNvPr id="28" name="Table 27">
            <a:extLst>
              <a:ext uri="{FF2B5EF4-FFF2-40B4-BE49-F238E27FC236}">
                <a16:creationId xmlns:a16="http://schemas.microsoft.com/office/drawing/2014/main" id="{2E10ECCE-EF63-4759-A4BE-EA8B2E74910A}"/>
              </a:ext>
            </a:extLst>
          </p:cNvPr>
          <p:cNvGraphicFramePr>
            <a:graphicFrameLocks noGrp="1"/>
          </p:cNvGraphicFramePr>
          <p:nvPr>
            <p:extLst>
              <p:ext uri="{D42A27DB-BD31-4B8C-83A1-F6EECF244321}">
                <p14:modId xmlns:p14="http://schemas.microsoft.com/office/powerpoint/2010/main" val="1079420960"/>
              </p:ext>
            </p:extLst>
          </p:nvPr>
        </p:nvGraphicFramePr>
        <p:xfrm>
          <a:off x="3796447" y="5472894"/>
          <a:ext cx="3819722" cy="1388192"/>
        </p:xfrm>
        <a:graphic>
          <a:graphicData uri="http://schemas.openxmlformats.org/drawingml/2006/table">
            <a:tbl>
              <a:tblPr firstRow="1" bandRow="1">
                <a:tableStyleId>{21E4AEA4-8DFA-4A89-87EB-49C32662AFE0}</a:tableStyleId>
              </a:tblPr>
              <a:tblGrid>
                <a:gridCol w="1909861">
                  <a:extLst>
                    <a:ext uri="{9D8B030D-6E8A-4147-A177-3AD203B41FA5}">
                      <a16:colId xmlns:a16="http://schemas.microsoft.com/office/drawing/2014/main" val="934204828"/>
                    </a:ext>
                  </a:extLst>
                </a:gridCol>
                <a:gridCol w="1909861">
                  <a:extLst>
                    <a:ext uri="{9D8B030D-6E8A-4147-A177-3AD203B41FA5}">
                      <a16:colId xmlns:a16="http://schemas.microsoft.com/office/drawing/2014/main" val="900595531"/>
                    </a:ext>
                  </a:extLst>
                </a:gridCol>
              </a:tblGrid>
              <a:tr h="229952">
                <a:tc gridSpan="2">
                  <a:txBody>
                    <a:bodyPr/>
                    <a:lstStyle/>
                    <a:p>
                      <a:pPr algn="ctr"/>
                      <a:r>
                        <a:rPr lang="en-GB" sz="800" dirty="0"/>
                        <a:t>Flow Line / Desire Line Maps</a:t>
                      </a:r>
                    </a:p>
                  </a:txBody>
                  <a:tcPr/>
                </a:tc>
                <a:tc hMerge="1">
                  <a:txBody>
                    <a:bodyPr/>
                    <a:lstStyle/>
                    <a:p>
                      <a:endParaRPr lang="en-GB" sz="800" dirty="0"/>
                    </a:p>
                  </a:txBody>
                  <a:tcPr/>
                </a:tc>
                <a:extLst>
                  <a:ext uri="{0D108BD9-81ED-4DB2-BD59-A6C34878D82A}">
                    <a16:rowId xmlns:a16="http://schemas.microsoft.com/office/drawing/2014/main" val="198636767"/>
                  </a:ext>
                </a:extLst>
              </a:tr>
              <a:tr h="212493">
                <a:tc gridSpan="2">
                  <a:txBody>
                    <a:bodyPr/>
                    <a:lstStyle/>
                    <a:p>
                      <a:r>
                        <a:rPr lang="en-GB" sz="800" dirty="0"/>
                        <a:t>Flow lines show movement of something from one place to another. Desire lines shows a line to show how places are connected.</a:t>
                      </a:r>
                    </a:p>
                    <a:p>
                      <a:endParaRPr lang="en-GB" sz="800" dirty="0"/>
                    </a:p>
                    <a:p>
                      <a:endParaRPr lang="en-GB" sz="800" dirty="0"/>
                    </a:p>
                    <a:p>
                      <a:endParaRPr lang="en-GB" sz="800" dirty="0"/>
                    </a:p>
                    <a:p>
                      <a:endParaRPr lang="en-GB" sz="800" dirty="0"/>
                    </a:p>
                  </a:txBody>
                  <a:tcPr/>
                </a:tc>
                <a:tc hMerge="1">
                  <a:txBody>
                    <a:bodyPr/>
                    <a:lstStyle/>
                    <a:p>
                      <a:endParaRPr lang="en-GB" sz="800" dirty="0"/>
                    </a:p>
                  </a:txBody>
                  <a:tcPr/>
                </a:tc>
                <a:extLst>
                  <a:ext uri="{0D108BD9-81ED-4DB2-BD59-A6C34878D82A}">
                    <a16:rowId xmlns:a16="http://schemas.microsoft.com/office/drawing/2014/main" val="4050912405"/>
                  </a:ext>
                </a:extLst>
              </a:tr>
              <a:tr h="212493">
                <a:tc>
                  <a:txBody>
                    <a:bodyPr/>
                    <a:lstStyle/>
                    <a:p>
                      <a:r>
                        <a:rPr lang="en-GB" sz="800" b="1" dirty="0"/>
                        <a:t>Advantages:</a:t>
                      </a:r>
                    </a:p>
                    <a:p>
                      <a:r>
                        <a:rPr lang="en-GB" sz="800" b="0" dirty="0"/>
                        <a:t>Shows connections between places.</a:t>
                      </a:r>
                    </a:p>
                  </a:txBody>
                  <a:tcPr/>
                </a:tc>
                <a:tc>
                  <a:txBody>
                    <a:bodyPr/>
                    <a:lstStyle/>
                    <a:p>
                      <a:r>
                        <a:rPr lang="en-GB" sz="800" b="1" dirty="0"/>
                        <a:t>Disadvantages:</a:t>
                      </a:r>
                    </a:p>
                    <a:p>
                      <a:r>
                        <a:rPr lang="en-GB" sz="800" b="0" dirty="0"/>
                        <a:t>Overlapping makes it hard to read.</a:t>
                      </a:r>
                    </a:p>
                  </a:txBody>
                  <a:tcPr/>
                </a:tc>
                <a:extLst>
                  <a:ext uri="{0D108BD9-81ED-4DB2-BD59-A6C34878D82A}">
                    <a16:rowId xmlns:a16="http://schemas.microsoft.com/office/drawing/2014/main" val="548011875"/>
                  </a:ext>
                </a:extLst>
              </a:tr>
            </a:tbl>
          </a:graphicData>
        </a:graphic>
      </p:graphicFrame>
      <p:graphicFrame>
        <p:nvGraphicFramePr>
          <p:cNvPr id="29" name="Table 28">
            <a:extLst>
              <a:ext uri="{FF2B5EF4-FFF2-40B4-BE49-F238E27FC236}">
                <a16:creationId xmlns:a16="http://schemas.microsoft.com/office/drawing/2014/main" id="{34F5824F-1C03-4998-98C5-D72854DAD580}"/>
              </a:ext>
            </a:extLst>
          </p:cNvPr>
          <p:cNvGraphicFramePr>
            <a:graphicFrameLocks noGrp="1"/>
          </p:cNvGraphicFramePr>
          <p:nvPr>
            <p:extLst>
              <p:ext uri="{D42A27DB-BD31-4B8C-83A1-F6EECF244321}">
                <p14:modId xmlns:p14="http://schemas.microsoft.com/office/powerpoint/2010/main" val="3574426946"/>
              </p:ext>
            </p:extLst>
          </p:nvPr>
        </p:nvGraphicFramePr>
        <p:xfrm>
          <a:off x="3088040" y="3325377"/>
          <a:ext cx="2279072" cy="2119712"/>
        </p:xfrm>
        <a:graphic>
          <a:graphicData uri="http://schemas.openxmlformats.org/drawingml/2006/table">
            <a:tbl>
              <a:tblPr firstRow="1" bandRow="1">
                <a:tableStyleId>{21E4AEA4-8DFA-4A89-87EB-49C32662AFE0}</a:tableStyleId>
              </a:tblPr>
              <a:tblGrid>
                <a:gridCol w="1139536">
                  <a:extLst>
                    <a:ext uri="{9D8B030D-6E8A-4147-A177-3AD203B41FA5}">
                      <a16:colId xmlns:a16="http://schemas.microsoft.com/office/drawing/2014/main" val="934204828"/>
                    </a:ext>
                  </a:extLst>
                </a:gridCol>
                <a:gridCol w="1139536">
                  <a:extLst>
                    <a:ext uri="{9D8B030D-6E8A-4147-A177-3AD203B41FA5}">
                      <a16:colId xmlns:a16="http://schemas.microsoft.com/office/drawing/2014/main" val="900595531"/>
                    </a:ext>
                  </a:extLst>
                </a:gridCol>
              </a:tblGrid>
              <a:tr h="229952">
                <a:tc gridSpan="2">
                  <a:txBody>
                    <a:bodyPr/>
                    <a:lstStyle/>
                    <a:p>
                      <a:pPr algn="ctr"/>
                      <a:r>
                        <a:rPr lang="en-GB" sz="800" dirty="0"/>
                        <a:t>Dispersion Graphs</a:t>
                      </a:r>
                    </a:p>
                  </a:txBody>
                  <a:tcPr/>
                </a:tc>
                <a:tc hMerge="1">
                  <a:txBody>
                    <a:bodyPr/>
                    <a:lstStyle/>
                    <a:p>
                      <a:endParaRPr lang="en-GB" sz="800" dirty="0"/>
                    </a:p>
                  </a:txBody>
                  <a:tcPr/>
                </a:tc>
                <a:extLst>
                  <a:ext uri="{0D108BD9-81ED-4DB2-BD59-A6C34878D82A}">
                    <a16:rowId xmlns:a16="http://schemas.microsoft.com/office/drawing/2014/main" val="198636767"/>
                  </a:ext>
                </a:extLst>
              </a:tr>
              <a:tr h="212493">
                <a:tc gridSpan="2">
                  <a:txBody>
                    <a:bodyPr/>
                    <a:lstStyle/>
                    <a:p>
                      <a:r>
                        <a:rPr lang="en-GB" sz="800" dirty="0"/>
                        <a:t>Takes a set of data and allows you to see if the data is grouped together or very different. </a:t>
                      </a:r>
                    </a:p>
                    <a:p>
                      <a:endParaRPr lang="en-GB" sz="800" dirty="0"/>
                    </a:p>
                    <a:p>
                      <a:endParaRPr lang="en-GB" sz="800" dirty="0"/>
                    </a:p>
                    <a:p>
                      <a:endParaRPr lang="en-GB" sz="800" dirty="0"/>
                    </a:p>
                    <a:p>
                      <a:endParaRPr lang="en-GB" sz="800" dirty="0"/>
                    </a:p>
                    <a:p>
                      <a:endParaRPr lang="en-GB" sz="800" dirty="0"/>
                    </a:p>
                    <a:p>
                      <a:endParaRPr lang="en-GB" sz="800" dirty="0"/>
                    </a:p>
                    <a:p>
                      <a:endParaRPr lang="en-GB" sz="800" dirty="0"/>
                    </a:p>
                    <a:p>
                      <a:endParaRPr lang="en-GB" sz="800" dirty="0"/>
                    </a:p>
                    <a:p>
                      <a:endParaRPr lang="en-GB" sz="800" dirty="0"/>
                    </a:p>
                  </a:txBody>
                  <a:tcPr/>
                </a:tc>
                <a:tc hMerge="1">
                  <a:txBody>
                    <a:bodyPr/>
                    <a:lstStyle/>
                    <a:p>
                      <a:endParaRPr lang="en-GB" sz="800" dirty="0"/>
                    </a:p>
                  </a:txBody>
                  <a:tcPr/>
                </a:tc>
                <a:extLst>
                  <a:ext uri="{0D108BD9-81ED-4DB2-BD59-A6C34878D82A}">
                    <a16:rowId xmlns:a16="http://schemas.microsoft.com/office/drawing/2014/main" val="4050912405"/>
                  </a:ext>
                </a:extLst>
              </a:tr>
              <a:tr h="212493">
                <a:tc>
                  <a:txBody>
                    <a:bodyPr/>
                    <a:lstStyle/>
                    <a:p>
                      <a:r>
                        <a:rPr lang="en-GB" sz="800" b="1" dirty="0"/>
                        <a:t>Advantages:</a:t>
                      </a:r>
                    </a:p>
                    <a:p>
                      <a:r>
                        <a:rPr lang="en-GB" sz="800" b="0" dirty="0"/>
                        <a:t>Can easily spot anomalies in data.</a:t>
                      </a:r>
                    </a:p>
                  </a:txBody>
                  <a:tcPr/>
                </a:tc>
                <a:tc>
                  <a:txBody>
                    <a:bodyPr/>
                    <a:lstStyle/>
                    <a:p>
                      <a:r>
                        <a:rPr lang="en-GB" sz="800" b="1" dirty="0"/>
                        <a:t>Disadvantages:</a:t>
                      </a:r>
                    </a:p>
                    <a:p>
                      <a:r>
                        <a:rPr lang="en-GB" sz="800" b="0" dirty="0"/>
                        <a:t>Can be time consuming to analyse.</a:t>
                      </a:r>
                    </a:p>
                  </a:txBody>
                  <a:tcPr/>
                </a:tc>
                <a:extLst>
                  <a:ext uri="{0D108BD9-81ED-4DB2-BD59-A6C34878D82A}">
                    <a16:rowId xmlns:a16="http://schemas.microsoft.com/office/drawing/2014/main" val="548011875"/>
                  </a:ext>
                </a:extLst>
              </a:tr>
            </a:tbl>
          </a:graphicData>
        </a:graphic>
      </p:graphicFrame>
      <p:graphicFrame>
        <p:nvGraphicFramePr>
          <p:cNvPr id="30" name="Table 29">
            <a:extLst>
              <a:ext uri="{FF2B5EF4-FFF2-40B4-BE49-F238E27FC236}">
                <a16:creationId xmlns:a16="http://schemas.microsoft.com/office/drawing/2014/main" id="{5A833158-A767-4DED-83A1-617313D4319E}"/>
              </a:ext>
            </a:extLst>
          </p:cNvPr>
          <p:cNvGraphicFramePr>
            <a:graphicFrameLocks noGrp="1"/>
          </p:cNvGraphicFramePr>
          <p:nvPr>
            <p:extLst>
              <p:ext uri="{D42A27DB-BD31-4B8C-83A1-F6EECF244321}">
                <p14:modId xmlns:p14="http://schemas.microsoft.com/office/powerpoint/2010/main" val="307099154"/>
              </p:ext>
            </p:extLst>
          </p:nvPr>
        </p:nvGraphicFramePr>
        <p:xfrm>
          <a:off x="-19088" y="5481517"/>
          <a:ext cx="3807210" cy="1388192"/>
        </p:xfrm>
        <a:graphic>
          <a:graphicData uri="http://schemas.openxmlformats.org/drawingml/2006/table">
            <a:tbl>
              <a:tblPr firstRow="1" bandRow="1">
                <a:tableStyleId>{21E4AEA4-8DFA-4A89-87EB-49C32662AFE0}</a:tableStyleId>
              </a:tblPr>
              <a:tblGrid>
                <a:gridCol w="1903605">
                  <a:extLst>
                    <a:ext uri="{9D8B030D-6E8A-4147-A177-3AD203B41FA5}">
                      <a16:colId xmlns:a16="http://schemas.microsoft.com/office/drawing/2014/main" val="934204828"/>
                    </a:ext>
                  </a:extLst>
                </a:gridCol>
                <a:gridCol w="1903605">
                  <a:extLst>
                    <a:ext uri="{9D8B030D-6E8A-4147-A177-3AD203B41FA5}">
                      <a16:colId xmlns:a16="http://schemas.microsoft.com/office/drawing/2014/main" val="900595531"/>
                    </a:ext>
                  </a:extLst>
                </a:gridCol>
              </a:tblGrid>
              <a:tr h="229952">
                <a:tc gridSpan="2">
                  <a:txBody>
                    <a:bodyPr/>
                    <a:lstStyle/>
                    <a:p>
                      <a:pPr algn="ctr"/>
                      <a:r>
                        <a:rPr lang="en-GB" sz="800" dirty="0"/>
                        <a:t>Dot Maps / Proportional Symbol Maps</a:t>
                      </a:r>
                    </a:p>
                  </a:txBody>
                  <a:tcPr/>
                </a:tc>
                <a:tc hMerge="1">
                  <a:txBody>
                    <a:bodyPr/>
                    <a:lstStyle/>
                    <a:p>
                      <a:endParaRPr lang="en-GB" sz="800" dirty="0"/>
                    </a:p>
                  </a:txBody>
                  <a:tcPr/>
                </a:tc>
                <a:extLst>
                  <a:ext uri="{0D108BD9-81ED-4DB2-BD59-A6C34878D82A}">
                    <a16:rowId xmlns:a16="http://schemas.microsoft.com/office/drawing/2014/main" val="198636767"/>
                  </a:ext>
                </a:extLst>
              </a:tr>
              <a:tr h="212493">
                <a:tc gridSpan="2">
                  <a:txBody>
                    <a:bodyPr/>
                    <a:lstStyle/>
                    <a:p>
                      <a:r>
                        <a:rPr lang="en-GB" sz="800" dirty="0"/>
                        <a:t>Dot maps show 1 dot per value. Proportional symbols are circles / symbols drawn at different sizes to represent different values. </a:t>
                      </a:r>
                    </a:p>
                    <a:p>
                      <a:endParaRPr lang="en-GB" sz="800" dirty="0"/>
                    </a:p>
                    <a:p>
                      <a:endParaRPr lang="en-GB" sz="800" dirty="0"/>
                    </a:p>
                    <a:p>
                      <a:endParaRPr lang="en-GB" sz="800" dirty="0"/>
                    </a:p>
                    <a:p>
                      <a:endParaRPr lang="en-GB" sz="800" dirty="0"/>
                    </a:p>
                  </a:txBody>
                  <a:tcPr/>
                </a:tc>
                <a:tc hMerge="1">
                  <a:txBody>
                    <a:bodyPr/>
                    <a:lstStyle/>
                    <a:p>
                      <a:endParaRPr lang="en-GB" sz="800" dirty="0"/>
                    </a:p>
                  </a:txBody>
                  <a:tcPr/>
                </a:tc>
                <a:extLst>
                  <a:ext uri="{0D108BD9-81ED-4DB2-BD59-A6C34878D82A}">
                    <a16:rowId xmlns:a16="http://schemas.microsoft.com/office/drawing/2014/main" val="4050912405"/>
                  </a:ext>
                </a:extLst>
              </a:tr>
              <a:tr h="212493">
                <a:tc>
                  <a:txBody>
                    <a:bodyPr/>
                    <a:lstStyle/>
                    <a:p>
                      <a:r>
                        <a:rPr lang="en-GB" sz="800" b="1" dirty="0"/>
                        <a:t>Advantages:</a:t>
                      </a:r>
                    </a:p>
                    <a:p>
                      <a:r>
                        <a:rPr lang="en-GB" sz="800" b="0" dirty="0"/>
                        <a:t>Easy to interpret general trends.</a:t>
                      </a:r>
                    </a:p>
                  </a:txBody>
                  <a:tcPr/>
                </a:tc>
                <a:tc>
                  <a:txBody>
                    <a:bodyPr/>
                    <a:lstStyle/>
                    <a:p>
                      <a:r>
                        <a:rPr lang="en-GB" sz="800" b="1" dirty="0"/>
                        <a:t>Disadvantages:</a:t>
                      </a:r>
                    </a:p>
                    <a:p>
                      <a:r>
                        <a:rPr lang="en-GB" sz="800" b="0" dirty="0"/>
                        <a:t>Clustering can make them hard to read.</a:t>
                      </a:r>
                    </a:p>
                  </a:txBody>
                  <a:tcPr/>
                </a:tc>
                <a:extLst>
                  <a:ext uri="{0D108BD9-81ED-4DB2-BD59-A6C34878D82A}">
                    <a16:rowId xmlns:a16="http://schemas.microsoft.com/office/drawing/2014/main" val="548011875"/>
                  </a:ext>
                </a:extLst>
              </a:tr>
            </a:tbl>
          </a:graphicData>
        </a:graphic>
      </p:graphicFrame>
      <p:pic>
        <p:nvPicPr>
          <p:cNvPr id="1026" name="Picture 2" descr="Pie Charts in Geography - Internet Geography">
            <a:extLst>
              <a:ext uri="{FF2B5EF4-FFF2-40B4-BE49-F238E27FC236}">
                <a16:creationId xmlns:a16="http://schemas.microsoft.com/office/drawing/2014/main" id="{8B28A742-FD9E-4712-AF12-A5F91BEE6332}"/>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8158606" y="2817293"/>
            <a:ext cx="1382794" cy="1240122"/>
          </a:xfrm>
          <a:prstGeom prst="rect">
            <a:avLst/>
          </a:prstGeom>
          <a:noFill/>
          <a:extLst>
            <a:ext uri="{909E8E84-426E-40DD-AFC4-6F175D3DCCD1}">
              <a14:hiddenFill xmlns:a14="http://schemas.microsoft.com/office/drawing/2010/main">
                <a:solidFill>
                  <a:srgbClr val="FFFFFF"/>
                </a:solidFill>
              </a14:hiddenFill>
            </a:ext>
          </a:extLst>
        </p:spPr>
      </p:pic>
      <p:pic>
        <p:nvPicPr>
          <p:cNvPr id="32" name="Picture 31" descr="Divided bar chart example">
            <a:extLst>
              <a:ext uri="{FF2B5EF4-FFF2-40B4-BE49-F238E27FC236}">
                <a16:creationId xmlns:a16="http://schemas.microsoft.com/office/drawing/2014/main" id="{3C3C0DBA-5B9E-4EBD-AD58-5A5F2F8E938C}"/>
              </a:ext>
            </a:extLst>
          </p:cNvPr>
          <p:cNvPicPr/>
          <p:nvPr/>
        </p:nvPicPr>
        <p:blipFill>
          <a:blip r:embed="rId8" cstate="print">
            <a:extLst>
              <a:ext uri="{28A0092B-C50C-407E-A947-70E740481C1C}">
                <a14:useLocalDpi xmlns:a14="http://schemas.microsoft.com/office/drawing/2010/main" val="0"/>
              </a:ext>
            </a:extLst>
          </a:blip>
          <a:srcRect/>
          <a:stretch>
            <a:fillRect/>
          </a:stretch>
        </p:blipFill>
        <p:spPr bwMode="auto">
          <a:xfrm>
            <a:off x="8119891" y="5226466"/>
            <a:ext cx="1309711" cy="993779"/>
          </a:xfrm>
          <a:prstGeom prst="rect">
            <a:avLst/>
          </a:prstGeom>
          <a:noFill/>
          <a:ln>
            <a:noFill/>
          </a:ln>
        </p:spPr>
      </p:pic>
      <p:pic>
        <p:nvPicPr>
          <p:cNvPr id="1028" name="Picture 4" descr="Exploring the Goodness of Fit in Linear Models">
            <a:extLst>
              <a:ext uri="{FF2B5EF4-FFF2-40B4-BE49-F238E27FC236}">
                <a16:creationId xmlns:a16="http://schemas.microsoft.com/office/drawing/2014/main" id="{EAF39599-896B-4345-B3EF-3AD96998C6C2}"/>
              </a:ext>
            </a:extLst>
          </p:cNvPr>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5578950" y="3812952"/>
            <a:ext cx="1760322" cy="932522"/>
          </a:xfrm>
          <a:prstGeom prst="rect">
            <a:avLst/>
          </a:prstGeom>
          <a:noFill/>
          <a:extLst>
            <a:ext uri="{909E8E84-426E-40DD-AFC4-6F175D3DCCD1}">
              <a14:hiddenFill xmlns:a14="http://schemas.microsoft.com/office/drawing/2010/main">
                <a:solidFill>
                  <a:srgbClr val="FFFFFF"/>
                </a:solidFill>
              </a14:hiddenFill>
            </a:ext>
          </a:extLst>
        </p:spPr>
      </p:pic>
      <p:pic>
        <p:nvPicPr>
          <p:cNvPr id="1030" name="Picture 6" descr="Cognitive Question : Paper 3 – Geographical Applications - Fieldwork 1 2  This is the data This is the dispersion diagram">
            <a:extLst>
              <a:ext uri="{FF2B5EF4-FFF2-40B4-BE49-F238E27FC236}">
                <a16:creationId xmlns:a16="http://schemas.microsoft.com/office/drawing/2014/main" id="{09DE3F00-5277-414C-8DE6-07774D209A53}"/>
              </a:ext>
            </a:extLst>
          </p:cNvPr>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3796448" y="3876753"/>
            <a:ext cx="966736" cy="1095024"/>
          </a:xfrm>
          <a:prstGeom prst="rect">
            <a:avLst/>
          </a:prstGeom>
          <a:noFill/>
          <a:extLst>
            <a:ext uri="{909E8E84-426E-40DD-AFC4-6F175D3DCCD1}">
              <a14:hiddenFill xmlns:a14="http://schemas.microsoft.com/office/drawing/2010/main">
                <a:solidFill>
                  <a:srgbClr val="FFFFFF"/>
                </a:solidFill>
              </a14:hiddenFill>
            </a:ext>
          </a:extLst>
        </p:spPr>
      </p:pic>
      <p:pic>
        <p:nvPicPr>
          <p:cNvPr id="38" name="Picture 37" descr="A close up of a map&#10;&#10;Description automatically generated">
            <a:extLst>
              <a:ext uri="{FF2B5EF4-FFF2-40B4-BE49-F238E27FC236}">
                <a16:creationId xmlns:a16="http://schemas.microsoft.com/office/drawing/2014/main" id="{0C3C227E-A225-4FF1-BEBF-0A218B70E4E0}"/>
              </a:ext>
            </a:extLst>
          </p:cNvPr>
          <p:cNvPicPr/>
          <p:nvPr/>
        </p:nvPicPr>
        <p:blipFill rotWithShape="1">
          <a:blip r:embed="rId11" cstate="print">
            <a:extLst>
              <a:ext uri="{28A0092B-C50C-407E-A947-70E740481C1C}">
                <a14:useLocalDpi xmlns:a14="http://schemas.microsoft.com/office/drawing/2010/main" val="0"/>
              </a:ext>
            </a:extLst>
          </a:blip>
          <a:srcRect t="14942" b="17386"/>
          <a:stretch/>
        </p:blipFill>
        <p:spPr>
          <a:xfrm>
            <a:off x="720061" y="2952003"/>
            <a:ext cx="1609765" cy="679910"/>
          </a:xfrm>
          <a:prstGeom prst="rect">
            <a:avLst/>
          </a:prstGeom>
        </p:spPr>
      </p:pic>
      <p:pic>
        <p:nvPicPr>
          <p:cNvPr id="39" name="Picture 38" descr="A close up of a map&#10;&#10;Description automatically generated">
            <a:extLst>
              <a:ext uri="{FF2B5EF4-FFF2-40B4-BE49-F238E27FC236}">
                <a16:creationId xmlns:a16="http://schemas.microsoft.com/office/drawing/2014/main" id="{1EF4FD8E-38C5-488D-A27C-54778BAE2B60}"/>
              </a:ext>
            </a:extLst>
          </p:cNvPr>
          <p:cNvPicPr/>
          <p:nvPr/>
        </p:nvPicPr>
        <p:blipFill>
          <a:blip r:embed="rId12" cstate="print">
            <a:extLst>
              <a:ext uri="{28A0092B-C50C-407E-A947-70E740481C1C}">
                <a14:useLocalDpi xmlns:a14="http://schemas.microsoft.com/office/drawing/2010/main" val="0"/>
              </a:ext>
            </a:extLst>
          </a:blip>
          <a:stretch>
            <a:fillRect/>
          </a:stretch>
        </p:blipFill>
        <p:spPr>
          <a:xfrm>
            <a:off x="252492" y="4456862"/>
            <a:ext cx="1094095" cy="569338"/>
          </a:xfrm>
          <a:prstGeom prst="rect">
            <a:avLst/>
          </a:prstGeom>
        </p:spPr>
      </p:pic>
      <p:pic>
        <p:nvPicPr>
          <p:cNvPr id="40" name="Picture 39" descr="Surface pressure - Analysis chart">
            <a:extLst>
              <a:ext uri="{FF2B5EF4-FFF2-40B4-BE49-F238E27FC236}">
                <a16:creationId xmlns:a16="http://schemas.microsoft.com/office/drawing/2014/main" id="{AF1F181A-1168-49F8-A3D8-FE0D7F6B9C95}"/>
              </a:ext>
            </a:extLst>
          </p:cNvPr>
          <p:cNvPicPr/>
          <p:nvPr/>
        </p:nvPicPr>
        <p:blipFill>
          <a:blip r:embed="rId13">
            <a:extLst>
              <a:ext uri="{28A0092B-C50C-407E-A947-70E740481C1C}">
                <a14:useLocalDpi xmlns:a14="http://schemas.microsoft.com/office/drawing/2010/main" val="0"/>
              </a:ext>
            </a:extLst>
          </a:blip>
          <a:srcRect/>
          <a:stretch>
            <a:fillRect/>
          </a:stretch>
        </p:blipFill>
        <p:spPr bwMode="auto">
          <a:xfrm>
            <a:off x="1576624" y="4447279"/>
            <a:ext cx="1309272" cy="578921"/>
          </a:xfrm>
          <a:prstGeom prst="rect">
            <a:avLst/>
          </a:prstGeom>
          <a:noFill/>
          <a:ln>
            <a:noFill/>
          </a:ln>
        </p:spPr>
      </p:pic>
      <p:pic>
        <p:nvPicPr>
          <p:cNvPr id="41" name="Picture 40" descr="A picture containing cake, dark, sitting, light&#10;&#10;Description automatically generated">
            <a:extLst>
              <a:ext uri="{FF2B5EF4-FFF2-40B4-BE49-F238E27FC236}">
                <a16:creationId xmlns:a16="http://schemas.microsoft.com/office/drawing/2014/main" id="{B7DE48A5-4520-43D0-9F67-BC646A9F8CD9}"/>
              </a:ext>
            </a:extLst>
          </p:cNvPr>
          <p:cNvPicPr/>
          <p:nvPr/>
        </p:nvPicPr>
        <p:blipFill>
          <a:blip r:embed="rId14" cstate="print">
            <a:extLst>
              <a:ext uri="{28A0092B-C50C-407E-A947-70E740481C1C}">
                <a14:useLocalDpi xmlns:a14="http://schemas.microsoft.com/office/drawing/2010/main" val="0"/>
              </a:ext>
            </a:extLst>
          </a:blip>
          <a:srcRect/>
          <a:stretch>
            <a:fillRect/>
          </a:stretch>
        </p:blipFill>
        <p:spPr bwMode="auto">
          <a:xfrm>
            <a:off x="355483" y="6011519"/>
            <a:ext cx="1454989" cy="473886"/>
          </a:xfrm>
          <a:prstGeom prst="rect">
            <a:avLst/>
          </a:prstGeom>
          <a:noFill/>
          <a:ln>
            <a:noFill/>
          </a:ln>
        </p:spPr>
      </p:pic>
      <p:pic>
        <p:nvPicPr>
          <p:cNvPr id="42" name="Graphic 141">
            <a:extLst>
              <a:ext uri="{FF2B5EF4-FFF2-40B4-BE49-F238E27FC236}">
                <a16:creationId xmlns:a16="http://schemas.microsoft.com/office/drawing/2014/main" id="{343EEF65-053C-4778-AD40-359349D3F2DD}"/>
              </a:ext>
            </a:extLst>
          </p:cNvPr>
          <p:cNvPicPr/>
          <p:nvPr/>
        </p:nvPicPr>
        <p:blipFill rotWithShape="1">
          <a:blip r:embed="rId15">
            <a:extLst>
              <a:ext uri="{28A0092B-C50C-407E-A947-70E740481C1C}">
                <a14:useLocalDpi xmlns:a14="http://schemas.microsoft.com/office/drawing/2010/main" val="0"/>
              </a:ext>
              <a:ext uri="{96DAC541-7B7A-43D3-8B79-37D633B846F1}">
                <asvg:svgBlip xmlns:asvg="http://schemas.microsoft.com/office/drawing/2016/SVG/main" r:embed="rId16"/>
              </a:ext>
            </a:extLst>
          </a:blip>
          <a:srcRect b="4372"/>
          <a:stretch/>
        </p:blipFill>
        <p:spPr bwMode="auto">
          <a:xfrm>
            <a:off x="1908261" y="5903328"/>
            <a:ext cx="1698316" cy="582077"/>
          </a:xfrm>
          <a:prstGeom prst="rect">
            <a:avLst/>
          </a:prstGeom>
          <a:ln>
            <a:noFill/>
          </a:ln>
          <a:extLst>
            <a:ext uri="{53640926-AAD7-44D8-BBD7-CCE9431645EC}">
              <a14:shadowObscured xmlns:a14="http://schemas.microsoft.com/office/drawing/2010/main"/>
            </a:ext>
          </a:extLst>
        </p:spPr>
      </p:pic>
      <p:pic>
        <p:nvPicPr>
          <p:cNvPr id="43" name="Picture 42" descr="A close up of a map&#10;&#10;Description automatically generated">
            <a:extLst>
              <a:ext uri="{FF2B5EF4-FFF2-40B4-BE49-F238E27FC236}">
                <a16:creationId xmlns:a16="http://schemas.microsoft.com/office/drawing/2014/main" id="{F9DF427E-82E6-4EE2-8457-B5D51BA7A90B}"/>
              </a:ext>
            </a:extLst>
          </p:cNvPr>
          <p:cNvPicPr/>
          <p:nvPr/>
        </p:nvPicPr>
        <p:blipFill>
          <a:blip r:embed="rId17">
            <a:extLst>
              <a:ext uri="{28A0092B-C50C-407E-A947-70E740481C1C}">
                <a14:useLocalDpi xmlns:a14="http://schemas.microsoft.com/office/drawing/2010/main" val="0"/>
              </a:ext>
            </a:extLst>
          </a:blip>
          <a:srcRect/>
          <a:stretch>
            <a:fillRect/>
          </a:stretch>
        </p:blipFill>
        <p:spPr bwMode="auto">
          <a:xfrm>
            <a:off x="4096853" y="5962582"/>
            <a:ext cx="1153548" cy="522824"/>
          </a:xfrm>
          <a:prstGeom prst="rect">
            <a:avLst/>
          </a:prstGeom>
          <a:noFill/>
          <a:ln>
            <a:noFill/>
          </a:ln>
        </p:spPr>
      </p:pic>
      <p:pic>
        <p:nvPicPr>
          <p:cNvPr id="1032" name="Picture 8" descr="Desire Lines - Piggraphy Alevel Skills">
            <a:extLst>
              <a:ext uri="{FF2B5EF4-FFF2-40B4-BE49-F238E27FC236}">
                <a16:creationId xmlns:a16="http://schemas.microsoft.com/office/drawing/2014/main" id="{260EEB9C-854F-4484-8CE5-069C8EA5845B}"/>
              </a:ext>
            </a:extLst>
          </p:cNvPr>
          <p:cNvPicPr>
            <a:picLocks noChangeAspect="1" noChangeArrowheads="1"/>
          </p:cNvPicPr>
          <p:nvPr/>
        </p:nvPicPr>
        <p:blipFill>
          <a:blip r:embed="rId18">
            <a:extLst>
              <a:ext uri="{28A0092B-C50C-407E-A947-70E740481C1C}">
                <a14:useLocalDpi xmlns:a14="http://schemas.microsoft.com/office/drawing/2010/main" val="0"/>
              </a:ext>
            </a:extLst>
          </a:blip>
          <a:srcRect/>
          <a:stretch>
            <a:fillRect/>
          </a:stretch>
        </p:blipFill>
        <p:spPr bwMode="auto">
          <a:xfrm>
            <a:off x="6134106" y="5897020"/>
            <a:ext cx="1016424" cy="58081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480056130"/>
      </p:ext>
    </p:extLst>
  </p:cSld>
  <p:clrMapOvr>
    <a:masterClrMapping/>
  </p:clrMapOvr>
</p:sld>
</file>

<file path=ppt/theme/theme1.xml><?xml version="1.0" encoding="utf-8"?>
<a:theme xmlns:a="http://schemas.openxmlformats.org/drawingml/2006/main" name="Office Theme">
  <a:themeElements>
    <a:clrScheme name="Office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6731061E27A60E41A3756AC0FA6BDA8A" ma:contentTypeVersion="14" ma:contentTypeDescription="Create a new document." ma:contentTypeScope="" ma:versionID="449b5e0414d24ce39c7bc0229f6d0926">
  <xsd:schema xmlns:xsd="http://www.w3.org/2001/XMLSchema" xmlns:xs="http://www.w3.org/2001/XMLSchema" xmlns:p="http://schemas.microsoft.com/office/2006/metadata/properties" xmlns:ns3="52bb8cc5-c2a3-4354-b72e-a0085e788235" xmlns:ns4="d1da1a92-72ab-487f-8c7b-36a28d064639" targetNamespace="http://schemas.microsoft.com/office/2006/metadata/properties" ma:root="true" ma:fieldsID="0d7d54f8b2bc23f0be8ca316edc88747" ns3:_="" ns4:_="">
    <xsd:import namespace="52bb8cc5-c2a3-4354-b72e-a0085e788235"/>
    <xsd:import namespace="d1da1a92-72ab-487f-8c7b-36a28d064639"/>
    <xsd:element name="properties">
      <xsd:complexType>
        <xsd:sequence>
          <xsd:element name="documentManagement">
            <xsd:complexType>
              <xsd:all>
                <xsd:element ref="ns3:SharedWithUsers" minOccurs="0"/>
                <xsd:element ref="ns3:SharedWithDetails" minOccurs="0"/>
                <xsd:element ref="ns3:SharingHintHash" minOccurs="0"/>
                <xsd:element ref="ns4:MediaServiceMetadata" minOccurs="0"/>
                <xsd:element ref="ns4:MediaServiceFastMetadata" minOccurs="0"/>
                <xsd:element ref="ns4:MediaServiceDateTaken" minOccurs="0"/>
                <xsd:element ref="ns4:MediaServiceAutoKeyPoints" minOccurs="0"/>
                <xsd:element ref="ns4:MediaServiceKeyPoints" minOccurs="0"/>
                <xsd:element ref="ns4:MediaServiceAutoTags" minOccurs="0"/>
                <xsd:element ref="ns4:MediaServiceOCR" minOccurs="0"/>
                <xsd:element ref="ns4:MediaServiceGenerationTime" minOccurs="0"/>
                <xsd:element ref="ns4:MediaServiceEventHashCode" minOccurs="0"/>
                <xsd:element ref="ns4:MediaServiceLocation" minOccurs="0"/>
                <xsd:element ref="ns4:MediaLengthInSecond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52bb8cc5-c2a3-4354-b72e-a0085e788235" elementFormDefault="qualified">
    <xsd:import namespace="http://schemas.microsoft.com/office/2006/documentManagement/types"/>
    <xsd:import namespace="http://schemas.microsoft.com/office/infopath/2007/PartnerControls"/>
    <xsd:element name="SharedWithUsers" ma:index="8" nillable="true" ma:displayName="Shared With" ma:description=""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9" nillable="true" ma:displayName="Shared With Details" ma:description="" ma:internalName="SharedWithDetails" ma:readOnly="true">
      <xsd:simpleType>
        <xsd:restriction base="dms:Note">
          <xsd:maxLength value="255"/>
        </xsd:restriction>
      </xsd:simpleType>
    </xsd:element>
    <xsd:element name="SharingHintHash" ma:index="10" nillable="true" ma:displayName="Sharing Hint Hash" ma:description="" ma:hidden="true" ma:internalName="SharingHintHash"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d1da1a92-72ab-487f-8c7b-36a28d064639" elementFormDefault="qualified">
    <xsd:import namespace="http://schemas.microsoft.com/office/2006/documentManagement/types"/>
    <xsd:import namespace="http://schemas.microsoft.com/office/infopath/2007/PartnerControls"/>
    <xsd:element name="MediaServiceMetadata" ma:index="11" nillable="true" ma:displayName="MediaServiceMetadata" ma:hidden="true" ma:internalName="MediaServiceMetadata" ma:readOnly="true">
      <xsd:simpleType>
        <xsd:restriction base="dms:Note"/>
      </xsd:simpleType>
    </xsd:element>
    <xsd:element name="MediaServiceFastMetadata" ma:index="12" nillable="true" ma:displayName="MediaServiceFastMetadata" ma:hidden="true" ma:internalName="MediaServiceFastMetadata" ma:readOnly="true">
      <xsd:simpleType>
        <xsd:restriction base="dms:Note"/>
      </xsd:simpleType>
    </xsd:element>
    <xsd:element name="MediaServiceDateTaken" ma:index="13" nillable="true" ma:displayName="MediaServiceDateTaken" ma:hidden="true" ma:internalName="MediaServiceDateTaken" ma:readOnly="true">
      <xsd:simpleType>
        <xsd:restriction base="dms:Text"/>
      </xsd:simpleType>
    </xsd:element>
    <xsd:element name="MediaServiceAutoKeyPoints" ma:index="14" nillable="true" ma:displayName="MediaServiceAutoKeyPoints" ma:hidden="true" ma:internalName="MediaServiceAutoKeyPoints" ma:readOnly="true">
      <xsd:simpleType>
        <xsd:restriction base="dms:Note"/>
      </xsd:simpleType>
    </xsd:element>
    <xsd:element name="MediaServiceKeyPoints" ma:index="15" nillable="true" ma:displayName="KeyPoints" ma:internalName="MediaServiceKeyPoints" ma:readOnly="true">
      <xsd:simpleType>
        <xsd:restriction base="dms:Note">
          <xsd:maxLength value="255"/>
        </xsd:restriction>
      </xsd:simpleType>
    </xsd:element>
    <xsd:element name="MediaServiceAutoTags" ma:index="16" nillable="true" ma:displayName="Tags" ma:internalName="MediaServiceAutoTags" ma:readOnly="true">
      <xsd:simpleType>
        <xsd:restriction base="dms:Text"/>
      </xsd:simpleType>
    </xsd:element>
    <xsd:element name="MediaServiceOCR" ma:index="17" nillable="true" ma:displayName="Extracted Text" ma:internalName="MediaServiceOCR" ma:readOnly="true">
      <xsd:simpleType>
        <xsd:restriction base="dms:Note">
          <xsd:maxLength value="255"/>
        </xsd:restriction>
      </xsd:simpleType>
    </xsd:element>
    <xsd:element name="MediaServiceGenerationTime" ma:index="18" nillable="true" ma:displayName="MediaServiceGenerationTime" ma:hidden="true" ma:internalName="MediaServiceGenerationTime" ma:readOnly="true">
      <xsd:simpleType>
        <xsd:restriction base="dms:Text"/>
      </xsd:simpleType>
    </xsd:element>
    <xsd:element name="MediaServiceEventHashCode" ma:index="19" nillable="true" ma:displayName="MediaServiceEventHashCode" ma:hidden="true" ma:internalName="MediaServiceEventHashCode" ma:readOnly="true">
      <xsd:simpleType>
        <xsd:restriction base="dms:Text"/>
      </xsd:simpleType>
    </xsd:element>
    <xsd:element name="MediaServiceLocation" ma:index="20" nillable="true" ma:displayName="Location" ma:internalName="MediaServiceLocation" ma:readOnly="true">
      <xsd:simpleType>
        <xsd:restriction base="dms:Text"/>
      </xsd:simpleType>
    </xsd:element>
    <xsd:element name="MediaLengthInSeconds" ma:index="21" nillable="true" ma:displayName="Length (seconds)" ma:internalName="MediaLengthInSeconds" ma:readOnly="true">
      <xsd:simpleType>
        <xsd:restriction base="dms:Unknow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p:properties>
</file>

<file path=customXml/itemProps1.xml><?xml version="1.0" encoding="utf-8"?>
<ds:datastoreItem xmlns:ds="http://schemas.openxmlformats.org/officeDocument/2006/customXml" ds:itemID="{AE0446BD-A6DC-486A-B8BB-A25063EB1961}">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52bb8cc5-c2a3-4354-b72e-a0085e788235"/>
    <ds:schemaRef ds:uri="d1da1a92-72ab-487f-8c7b-36a28d064639"/>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489A9311-EECA-4F24-B301-9269AB7319C0}">
  <ds:schemaRefs>
    <ds:schemaRef ds:uri="http://schemas.microsoft.com/sharepoint/v3/contenttype/forms"/>
  </ds:schemaRefs>
</ds:datastoreItem>
</file>

<file path=customXml/itemProps3.xml><?xml version="1.0" encoding="utf-8"?>
<ds:datastoreItem xmlns:ds="http://schemas.openxmlformats.org/officeDocument/2006/customXml" ds:itemID="{0601A4E4-C9A1-40B6-8175-25323F73FF1A}">
  <ds:schemaRefs>
    <ds:schemaRef ds:uri="http://purl.org/dc/terms/"/>
    <ds:schemaRef ds:uri="http://www.w3.org/XML/1998/namespace"/>
    <ds:schemaRef ds:uri="http://purl.org/dc/dcmitype/"/>
    <ds:schemaRef ds:uri="http://schemas.microsoft.com/office/2006/documentManagement/types"/>
    <ds:schemaRef ds:uri="d1da1a92-72ab-487f-8c7b-36a28d064639"/>
    <ds:schemaRef ds:uri="http://purl.org/dc/elements/1.1/"/>
    <ds:schemaRef ds:uri="52bb8cc5-c2a3-4354-b72e-a0085e788235"/>
    <ds:schemaRef ds:uri="http://schemas.microsoft.com/office/infopath/2007/PartnerControls"/>
    <ds:schemaRef ds:uri="http://schemas.openxmlformats.org/package/2006/metadata/core-properties"/>
    <ds:schemaRef ds:uri="http://schemas.microsoft.com/office/2006/metadata/properties"/>
  </ds:schemaRefs>
</ds:datastoreItem>
</file>

<file path=docProps/app.xml><?xml version="1.0" encoding="utf-8"?>
<Properties xmlns="http://schemas.openxmlformats.org/officeDocument/2006/extended-properties" xmlns:vt="http://schemas.openxmlformats.org/officeDocument/2006/docPropsVTypes">
  <Template>Office Theme</Template>
  <TotalTime>56614</TotalTime>
  <Words>1432</Words>
  <Application>Microsoft Office PowerPoint</Application>
  <PresentationFormat>A4 Paper (210x297 mm)</PresentationFormat>
  <Paragraphs>305</Paragraphs>
  <Slides>2</Slides>
  <Notes>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2</vt:i4>
      </vt:variant>
    </vt:vector>
  </HeadingPairs>
  <TitlesOfParts>
    <vt:vector size="6" baseType="lpstr">
      <vt:lpstr>Arial</vt:lpstr>
      <vt:lpstr>Calibri</vt:lpstr>
      <vt:lpstr>Calibri Light</vt:lpstr>
      <vt:lpstr>Office Theme</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Mrs A Field</dc:creator>
  <cp:lastModifiedBy>Elle Shaw</cp:lastModifiedBy>
  <cp:revision>15</cp:revision>
  <dcterms:created xsi:type="dcterms:W3CDTF">2022-03-11T12:27:54Z</dcterms:created>
  <dcterms:modified xsi:type="dcterms:W3CDTF">2024-06-08T10:49:17Z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0x0101006731061E27A60E41A3756AC0FA6BDA8A</vt:lpwstr>
  </property>
</Properties>
</file>