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1"/>
  </p:notesMasterIdLst>
  <p:sldIdLst>
    <p:sldId id="265" r:id="rId2"/>
    <p:sldId id="256" r:id="rId3"/>
    <p:sldId id="266" r:id="rId4"/>
    <p:sldId id="257" r:id="rId5"/>
    <p:sldId id="267" r:id="rId6"/>
    <p:sldId id="268" r:id="rId7"/>
    <p:sldId id="269" r:id="rId8"/>
    <p:sldId id="270" r:id="rId9"/>
    <p:sldId id="271"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85"/>
    <p:restoredTop sz="94782"/>
  </p:normalViewPr>
  <p:slideViewPr>
    <p:cSldViewPr snapToGrid="0" snapToObjects="1">
      <p:cViewPr varScale="1">
        <p:scale>
          <a:sx n="105" d="100"/>
          <a:sy n="105" d="100"/>
        </p:scale>
        <p:origin x="2360" y="184"/>
      </p:cViewPr>
      <p:guideLst/>
    </p:cSldViewPr>
  </p:slideViewPr>
  <p:notesTextViewPr>
    <p:cViewPr>
      <p:scale>
        <a:sx n="20" d="100"/>
        <a:sy n="2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283BD9-A970-004D-B7C7-D6C725457E94}" type="datetimeFigureOut">
              <a:rPr lang="en-US" smtClean="0"/>
              <a:t>9/1/22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70DFB57-8F38-9649-BE32-C8A0376FCA52}" type="slidenum">
              <a:rPr lang="en-US" smtClean="0"/>
              <a:t>‹#›</a:t>
            </a:fld>
            <a:endParaRPr lang="en-US"/>
          </a:p>
        </p:txBody>
      </p:sp>
    </p:spTree>
    <p:extLst>
      <p:ext uri="{BB962C8B-B14F-4D97-AF65-F5344CB8AC3E}">
        <p14:creationId xmlns:p14="http://schemas.microsoft.com/office/powerpoint/2010/main" val="726287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3</a:t>
            </a:fld>
            <a:endParaRPr lang="en-US"/>
          </a:p>
        </p:txBody>
      </p:sp>
    </p:spTree>
    <p:extLst>
      <p:ext uri="{BB962C8B-B14F-4D97-AF65-F5344CB8AC3E}">
        <p14:creationId xmlns:p14="http://schemas.microsoft.com/office/powerpoint/2010/main" val="1364194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70DFB57-8F38-9649-BE32-C8A0376FCA52}" type="slidenum">
              <a:rPr lang="en-US" smtClean="0"/>
              <a:t>4</a:t>
            </a:fld>
            <a:endParaRPr lang="en-US"/>
          </a:p>
        </p:txBody>
      </p:sp>
    </p:spTree>
    <p:extLst>
      <p:ext uri="{BB962C8B-B14F-4D97-AF65-F5344CB8AC3E}">
        <p14:creationId xmlns:p14="http://schemas.microsoft.com/office/powerpoint/2010/main" val="72120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a:prstGeom prst="rect">
            <a:avLst/>
          </a:prstGeo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917297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628650" y="1825625"/>
            <a:ext cx="78867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4274290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510970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37185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9/1/22</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262496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9/1/22</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74332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9/1/22</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497903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576272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9/1/22</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040565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1325563"/>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28650" y="1825625"/>
            <a:ext cx="78867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39174054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F828CDE0-4E85-7B43-865B-945CF5070782}" type="datetimeFigureOut">
              <a:rPr lang="en-US" smtClean="0"/>
              <a:t>9/1/22</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5B0C25AB-A835-7A4B-B339-AB2765284F38}" type="slidenum">
              <a:rPr lang="en-US" smtClean="0"/>
              <a:t>‹#›</a:t>
            </a:fld>
            <a:endParaRPr lang="en-US"/>
          </a:p>
        </p:txBody>
      </p:sp>
    </p:spTree>
    <p:extLst>
      <p:ext uri="{BB962C8B-B14F-4D97-AF65-F5344CB8AC3E}">
        <p14:creationId xmlns:p14="http://schemas.microsoft.com/office/powerpoint/2010/main" val="1675002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09672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832FF-91AE-F544-B66E-4B0901CFE25E}"/>
              </a:ext>
            </a:extLst>
          </p:cNvPr>
          <p:cNvSpPr txBox="1"/>
          <p:nvPr/>
        </p:nvSpPr>
        <p:spPr>
          <a:xfrm>
            <a:off x="600076" y="1918403"/>
            <a:ext cx="4329112" cy="3170099"/>
          </a:xfrm>
          <a:prstGeom prst="rect">
            <a:avLst/>
          </a:prstGeom>
          <a:noFill/>
        </p:spPr>
        <p:txBody>
          <a:bodyPr wrap="square" rtlCol="0">
            <a:spAutoFit/>
          </a:bodyPr>
          <a:lstStyle/>
          <a:p>
            <a:pPr algn="ctr"/>
            <a:r>
              <a:rPr lang="en-US" sz="4000" b="1" dirty="0"/>
              <a:t>Separate Science: Chemistry Paper 2 </a:t>
            </a:r>
          </a:p>
          <a:p>
            <a:pPr algn="ctr"/>
            <a:endParaRPr lang="en-US" sz="4000" b="1" dirty="0"/>
          </a:p>
          <a:p>
            <a:pPr algn="ctr"/>
            <a:r>
              <a:rPr lang="en-US" sz="4000" b="1"/>
              <a:t>Higher</a:t>
            </a:r>
            <a:endParaRPr lang="en-US" sz="4000" b="1" dirty="0"/>
          </a:p>
          <a:p>
            <a:pPr algn="ctr"/>
            <a:r>
              <a:rPr lang="en-US" sz="4000" b="1" dirty="0"/>
              <a:t>Summary Sheets</a:t>
            </a:r>
          </a:p>
        </p:txBody>
      </p:sp>
      <p:graphicFrame>
        <p:nvGraphicFramePr>
          <p:cNvPr id="5" name="Table 4">
            <a:extLst>
              <a:ext uri="{FF2B5EF4-FFF2-40B4-BE49-F238E27FC236}">
                <a16:creationId xmlns:a16="http://schemas.microsoft.com/office/drawing/2014/main" id="{0202C6D8-8B2A-164F-9D61-5421D80B66DB}"/>
              </a:ext>
            </a:extLst>
          </p:cNvPr>
          <p:cNvGraphicFramePr>
            <a:graphicFrameLocks noGrp="1"/>
          </p:cNvGraphicFramePr>
          <p:nvPr>
            <p:extLst>
              <p:ext uri="{D42A27DB-BD31-4B8C-83A1-F6EECF244321}">
                <p14:modId xmlns:p14="http://schemas.microsoft.com/office/powerpoint/2010/main" val="2398935691"/>
              </p:ext>
            </p:extLst>
          </p:nvPr>
        </p:nvGraphicFramePr>
        <p:xfrm>
          <a:off x="5266056" y="1804827"/>
          <a:ext cx="3292158" cy="3769360"/>
        </p:xfrm>
        <a:graphic>
          <a:graphicData uri="http://schemas.openxmlformats.org/drawingml/2006/table">
            <a:tbl>
              <a:tblPr firstRow="1" firstCol="1" bandRow="1">
                <a:tableStyleId>{5940675A-B579-460E-94D1-54222C63F5DA}</a:tableStyleId>
              </a:tblPr>
              <a:tblGrid>
                <a:gridCol w="1097386">
                  <a:extLst>
                    <a:ext uri="{9D8B030D-6E8A-4147-A177-3AD203B41FA5}">
                      <a16:colId xmlns:a16="http://schemas.microsoft.com/office/drawing/2014/main" val="2020291038"/>
                    </a:ext>
                  </a:extLst>
                </a:gridCol>
                <a:gridCol w="1097386">
                  <a:extLst>
                    <a:ext uri="{9D8B030D-6E8A-4147-A177-3AD203B41FA5}">
                      <a16:colId xmlns:a16="http://schemas.microsoft.com/office/drawing/2014/main" val="2621406452"/>
                    </a:ext>
                  </a:extLst>
                </a:gridCol>
                <a:gridCol w="1097386">
                  <a:extLst>
                    <a:ext uri="{9D8B030D-6E8A-4147-A177-3AD203B41FA5}">
                      <a16:colId xmlns:a16="http://schemas.microsoft.com/office/drawing/2014/main" val="1002869359"/>
                    </a:ext>
                  </a:extLst>
                </a:gridCol>
              </a:tblGrid>
              <a:tr h="251460">
                <a:tc gridSpan="3">
                  <a:txBody>
                    <a:bodyPr/>
                    <a:lstStyle/>
                    <a:p>
                      <a:pPr algn="ctr">
                        <a:spcAft>
                          <a:spcPts val="0"/>
                        </a:spcAft>
                      </a:pPr>
                      <a:r>
                        <a:rPr lang="en-US" sz="2000" b="1" dirty="0">
                          <a:effectLst/>
                          <a:latin typeface="Calibri" panose="020F0502020204030204" pitchFamily="34" charset="0"/>
                          <a:ea typeface="Calibri" panose="020F0502020204030204" pitchFamily="34" charset="0"/>
                          <a:cs typeface="Times New Roman" panose="02020603050405020304" pitchFamily="18" charset="0"/>
                        </a:rPr>
                        <a:t>Chemistry Paper 2</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dirty="0"/>
                    </a:p>
                  </a:txBody>
                  <a:tcPr>
                    <a:lnL w="762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263701455"/>
                  </a:ext>
                </a:extLst>
              </a:tr>
              <a:tr h="179070">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tcPr>
                </a:tc>
                <a:tc>
                  <a:txBody>
                    <a:bodyPr/>
                    <a:lstStyle/>
                    <a:p>
                      <a:pPr algn="ctr">
                        <a:spcAft>
                          <a:spcPts val="0"/>
                        </a:spcAft>
                      </a:pP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spcAft>
                          <a:spcPts val="0"/>
                        </a:spcAft>
                      </a:pPr>
                      <a:r>
                        <a:rPr lang="en-US" sz="1600">
                          <a:effectLst/>
                        </a:rPr>
                        <a:t>1h 45min</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R w="762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88494298"/>
                  </a:ext>
                </a:extLst>
              </a:tr>
              <a:tr h="179070">
                <a:tc gridSpan="3">
                  <a:txBody>
                    <a:bodyPr/>
                    <a:lstStyle/>
                    <a:p>
                      <a:pPr algn="just">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Topics in the Paper: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tcPr>
                </a:tc>
                <a:tc hMerge="1">
                  <a:txBody>
                    <a:bodyPr/>
                    <a:lstStyle/>
                    <a:p>
                      <a:endParaRPr lang="en-US"/>
                    </a:p>
                  </a:txBody>
                  <a:tcPr/>
                </a:tc>
                <a:tc hMerge="1">
                  <a:txBody>
                    <a:bodyPr/>
                    <a:lstStyle/>
                    <a:p>
                      <a:endParaRPr lang="en-US" dirty="0"/>
                    </a:p>
                  </a:txBody>
                  <a:tcPr>
                    <a:lnL w="762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383150358"/>
                  </a:ext>
                </a:extLst>
              </a:tr>
              <a:tr h="37211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C8</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Rates and Equilibrium</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dirty="0"/>
                    </a:p>
                  </a:txBody>
                  <a:tcPr>
                    <a:lnL w="762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739149109"/>
                  </a:ext>
                </a:extLst>
              </a:tr>
              <a:tr h="37211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C9</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Crude Oil and Fuels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dirty="0"/>
                    </a:p>
                  </a:txBody>
                  <a:tcPr>
                    <a:lnL w="762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451032188"/>
                  </a:ext>
                </a:extLst>
              </a:tr>
              <a:tr h="37211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C10</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Organic Reactions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dirty="0"/>
                    </a:p>
                  </a:txBody>
                  <a:tcPr>
                    <a:lnL w="762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608232980"/>
                  </a:ext>
                </a:extLst>
              </a:tr>
              <a:tr h="37211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C11</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Polymers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dirty="0"/>
                    </a:p>
                  </a:txBody>
                  <a:tcPr>
                    <a:lnL w="762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317522224"/>
                  </a:ext>
                </a:extLst>
              </a:tr>
              <a:tr h="372110">
                <a:tc>
                  <a:txBody>
                    <a:bodyPr/>
                    <a:lstStyle/>
                    <a:p>
                      <a:pPr algn="ctr">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C12</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Chemical Analysis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dirty="0"/>
                    </a:p>
                  </a:txBody>
                  <a:tcPr>
                    <a:lnL w="762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69264956"/>
                  </a:ext>
                </a:extLst>
              </a:tr>
              <a:tr h="372110">
                <a:tc>
                  <a:txBody>
                    <a:bodyPr/>
                    <a:lstStyle/>
                    <a:p>
                      <a:pPr algn="ctr">
                        <a:spcAft>
                          <a:spcPts val="0"/>
                        </a:spcAft>
                      </a:pPr>
                      <a:r>
                        <a:rPr lang="en-US" sz="1600" b="1">
                          <a:effectLst/>
                          <a:latin typeface="Calibri" panose="020F0502020204030204" pitchFamily="34" charset="0"/>
                          <a:ea typeface="Calibri" panose="020F0502020204030204" pitchFamily="34" charset="0"/>
                          <a:cs typeface="Times New Roman" panose="02020603050405020304" pitchFamily="18" charset="0"/>
                        </a:rPr>
                        <a:t>C13</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Earth’s Atmosphere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dirty="0"/>
                    </a:p>
                  </a:txBody>
                  <a:tcPr>
                    <a:lnL w="762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513658875"/>
                  </a:ext>
                </a:extLst>
              </a:tr>
              <a:tr h="372110">
                <a:tc>
                  <a:txBody>
                    <a:bodyPr/>
                    <a:lstStyle/>
                    <a:p>
                      <a:pPr algn="ctr">
                        <a:spcAft>
                          <a:spcPts val="0"/>
                        </a:spcAft>
                      </a:pPr>
                      <a:r>
                        <a:rPr lang="en-US" sz="1600" b="1">
                          <a:effectLst/>
                          <a:latin typeface="Calibri" panose="020F0502020204030204" pitchFamily="34" charset="0"/>
                          <a:ea typeface="Calibri" panose="020F0502020204030204" pitchFamily="34" charset="0"/>
                          <a:cs typeface="Times New Roman" panose="02020603050405020304" pitchFamily="18" charset="0"/>
                        </a:rPr>
                        <a:t>C14</a:t>
                      </a:r>
                      <a:endParaRPr lang="en-GB" sz="1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76200" cap="flat" cmpd="sng" algn="ctr">
                      <a:solidFill>
                        <a:schemeClr val="tx1"/>
                      </a:solidFill>
                      <a:prstDash val="solid"/>
                      <a:round/>
                      <a:headEnd type="none" w="med" len="med"/>
                      <a:tailEnd type="none" w="med" len="med"/>
                    </a:lnL>
                  </a:tcPr>
                </a:tc>
                <a:tc gridSpan="2">
                  <a:txBody>
                    <a:bodyPr/>
                    <a:lstStyle/>
                    <a:p>
                      <a:pPr algn="l">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Earth’s Resources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tcPr>
                </a:tc>
                <a:tc hMerge="1">
                  <a:txBody>
                    <a:bodyPr/>
                    <a:lstStyle/>
                    <a:p>
                      <a:endParaRPr lang="en-US" dirty="0"/>
                    </a:p>
                  </a:txBody>
                  <a:tcPr>
                    <a:lnL w="762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93227536"/>
                  </a:ext>
                </a:extLst>
              </a:tr>
              <a:tr h="372110">
                <a:tc>
                  <a:txBody>
                    <a:bodyPr/>
                    <a:lstStyle/>
                    <a:p>
                      <a:pPr algn="ctr">
                        <a:spcAft>
                          <a:spcPts val="0"/>
                        </a:spcAft>
                      </a:pPr>
                      <a:r>
                        <a:rPr lang="en-GB" sz="1600" b="1" dirty="0">
                          <a:effectLst/>
                          <a:latin typeface="Calibri" panose="020F0502020204030204" pitchFamily="34" charset="0"/>
                          <a:ea typeface="Calibri" panose="020F0502020204030204" pitchFamily="34" charset="0"/>
                          <a:cs typeface="Times New Roman" panose="02020603050405020304" pitchFamily="18" charset="0"/>
                        </a:rPr>
                        <a:t>C15</a:t>
                      </a:r>
                    </a:p>
                  </a:txBody>
                  <a:tcPr marL="68580" marR="68580" marT="0" marB="0" anchor="ctr">
                    <a:lnL w="76200" cap="flat" cmpd="sng" algn="ctr">
                      <a:solidFill>
                        <a:schemeClr val="tx1"/>
                      </a:solidFill>
                      <a:prstDash val="solid"/>
                      <a:round/>
                      <a:headEnd type="none" w="med" len="med"/>
                      <a:tailEnd type="none" w="med" len="med"/>
                    </a:lnL>
                    <a:lnB w="76200" cap="flat" cmpd="sng" algn="ctr">
                      <a:solidFill>
                        <a:schemeClr val="tx1"/>
                      </a:solidFill>
                      <a:prstDash val="solid"/>
                      <a:round/>
                      <a:headEnd type="none" w="med" len="med"/>
                      <a:tailEnd type="none" w="med" len="med"/>
                    </a:lnB>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effectLst/>
                          <a:latin typeface="Calibri" panose="020F0502020204030204" pitchFamily="34" charset="0"/>
                          <a:ea typeface="Calibri" panose="020F0502020204030204" pitchFamily="34" charset="0"/>
                          <a:cs typeface="Times New Roman" panose="02020603050405020304" pitchFamily="18" charset="0"/>
                        </a:rPr>
                        <a:t>Using Our Resources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R w="76200" cap="flat" cmpd="sng" algn="ctr">
                      <a:solidFill>
                        <a:schemeClr val="tx1"/>
                      </a:solidFill>
                      <a:prstDash val="solid"/>
                      <a:round/>
                      <a:headEnd type="none" w="med" len="med"/>
                      <a:tailEnd type="none" w="med" len="med"/>
                    </a:lnR>
                    <a:lnB w="762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4060229159"/>
                  </a:ext>
                </a:extLst>
              </a:tr>
            </a:tbl>
          </a:graphicData>
        </a:graphic>
      </p:graphicFrame>
    </p:spTree>
    <p:extLst>
      <p:ext uri="{BB962C8B-B14F-4D97-AF65-F5344CB8AC3E}">
        <p14:creationId xmlns:p14="http://schemas.microsoft.com/office/powerpoint/2010/main" val="765392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9A3BE6A-C94D-CC4B-BD4A-68B5D25AB5D9}"/>
              </a:ext>
            </a:extLst>
          </p:cNvPr>
          <p:cNvSpPr txBox="1"/>
          <p:nvPr/>
        </p:nvSpPr>
        <p:spPr>
          <a:xfrm>
            <a:off x="-17684" y="-22433"/>
            <a:ext cx="8315325" cy="400110"/>
          </a:xfrm>
          <a:prstGeom prst="rect">
            <a:avLst/>
          </a:prstGeom>
          <a:noFill/>
        </p:spPr>
        <p:txBody>
          <a:bodyPr wrap="square" rtlCol="0">
            <a:spAutoFit/>
          </a:bodyPr>
          <a:lstStyle/>
          <a:p>
            <a:r>
              <a:rPr lang="en-US" sz="2000" b="1" dirty="0"/>
              <a:t>C8: Rates and Equilibrium: Chemistry Specification </a:t>
            </a:r>
          </a:p>
        </p:txBody>
      </p:sp>
      <p:graphicFrame>
        <p:nvGraphicFramePr>
          <p:cNvPr id="5" name="Table 4">
            <a:extLst>
              <a:ext uri="{FF2B5EF4-FFF2-40B4-BE49-F238E27FC236}">
                <a16:creationId xmlns:a16="http://schemas.microsoft.com/office/drawing/2014/main" id="{7C144A63-6298-B947-9099-9DC72C84AF43}"/>
              </a:ext>
            </a:extLst>
          </p:cNvPr>
          <p:cNvGraphicFramePr>
            <a:graphicFrameLocks noGrp="1"/>
          </p:cNvGraphicFramePr>
          <p:nvPr>
            <p:extLst>
              <p:ext uri="{D42A27DB-BD31-4B8C-83A1-F6EECF244321}">
                <p14:modId xmlns:p14="http://schemas.microsoft.com/office/powerpoint/2010/main" val="3890177272"/>
              </p:ext>
            </p:extLst>
          </p:nvPr>
        </p:nvGraphicFramePr>
        <p:xfrm>
          <a:off x="109536" y="334816"/>
          <a:ext cx="8920164" cy="6475317"/>
        </p:xfrm>
        <a:graphic>
          <a:graphicData uri="http://schemas.openxmlformats.org/drawingml/2006/table">
            <a:tbl>
              <a:tblPr firstRow="1" bandRow="1">
                <a:tableStyleId>{5940675A-B579-460E-94D1-54222C63F5DA}</a:tableStyleId>
              </a:tblPr>
              <a:tblGrid>
                <a:gridCol w="2973388">
                  <a:extLst>
                    <a:ext uri="{9D8B030D-6E8A-4147-A177-3AD203B41FA5}">
                      <a16:colId xmlns:a16="http://schemas.microsoft.com/office/drawing/2014/main" val="2669491395"/>
                    </a:ext>
                  </a:extLst>
                </a:gridCol>
                <a:gridCol w="2973388">
                  <a:extLst>
                    <a:ext uri="{9D8B030D-6E8A-4147-A177-3AD203B41FA5}">
                      <a16:colId xmlns:a16="http://schemas.microsoft.com/office/drawing/2014/main" val="1301365467"/>
                    </a:ext>
                  </a:extLst>
                </a:gridCol>
                <a:gridCol w="2973388">
                  <a:extLst>
                    <a:ext uri="{9D8B030D-6E8A-4147-A177-3AD203B41FA5}">
                      <a16:colId xmlns:a16="http://schemas.microsoft.com/office/drawing/2014/main" val="1960906353"/>
                    </a:ext>
                  </a:extLst>
                </a:gridCol>
              </a:tblGrid>
              <a:tr h="601859">
                <a:tc rowSpan="4">
                  <a:txBody>
                    <a:bodyPr/>
                    <a:lstStyle/>
                    <a:p>
                      <a:pPr algn="just"/>
                      <a:r>
                        <a:rPr lang="en-US" sz="970" b="1" dirty="0">
                          <a:solidFill>
                            <a:schemeClr val="tx1"/>
                          </a:solidFill>
                        </a:rPr>
                        <a:t>Calculating Rates of Reaction</a:t>
                      </a:r>
                    </a:p>
                    <a:p>
                      <a:pPr algn="just"/>
                      <a:r>
                        <a:rPr lang="en-US" sz="970" dirty="0">
                          <a:solidFill>
                            <a:schemeClr val="tx1"/>
                          </a:solidFill>
                        </a:rPr>
                        <a:t>The rate of reaction is can be found by measuring the amount of reactant used or the amount of product formed over time.  It can be calculated using:</a:t>
                      </a:r>
                    </a:p>
                    <a:p>
                      <a:pPr algn="just"/>
                      <a:endParaRPr lang="en-US" sz="300" dirty="0">
                        <a:solidFill>
                          <a:schemeClr val="tx1"/>
                        </a:solidFill>
                      </a:endParaRPr>
                    </a:p>
                    <a:p>
                      <a:pPr algn="just"/>
                      <a:r>
                        <a:rPr lang="en-US" sz="970" dirty="0">
                          <a:solidFill>
                            <a:schemeClr val="tx1"/>
                          </a:solidFill>
                        </a:rPr>
                        <a:t>Rate of Reaction = Quantity of Reactant Used/Time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dirty="0">
                          <a:solidFill>
                            <a:schemeClr val="tx1"/>
                          </a:solidFill>
                        </a:rPr>
                        <a:t>Rate of Reaction = Quantity of Product Formed/Time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300" dirty="0">
                        <a:solidFill>
                          <a:schemeClr val="tx1"/>
                        </a:solidFil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dirty="0">
                          <a:solidFill>
                            <a:schemeClr val="tx1"/>
                          </a:solidFill>
                        </a:rPr>
                        <a:t>The quantity can be measured by mass in grams and if so the units for rate of reaction will be g/s.  The quantity can also be measured by volume in cm</a:t>
                      </a:r>
                      <a:r>
                        <a:rPr lang="en-US" sz="970" baseline="30000" dirty="0">
                          <a:solidFill>
                            <a:schemeClr val="tx1"/>
                          </a:solidFill>
                        </a:rPr>
                        <a:t>3</a:t>
                      </a:r>
                      <a:r>
                        <a:rPr lang="en-US" sz="970" dirty="0">
                          <a:solidFill>
                            <a:schemeClr val="tx1"/>
                          </a:solidFill>
                        </a:rPr>
                        <a:t>, if so the unit for rate of reaction will be cm</a:t>
                      </a:r>
                      <a:r>
                        <a:rPr lang="en-US" sz="970" baseline="30000" dirty="0">
                          <a:solidFill>
                            <a:schemeClr val="tx1"/>
                          </a:solidFill>
                        </a:rPr>
                        <a:t>3</a:t>
                      </a:r>
                      <a:r>
                        <a:rPr lang="en-US" sz="970" dirty="0">
                          <a:solidFill>
                            <a:schemeClr val="tx1"/>
                          </a:solidFill>
                        </a:rPr>
                        <a:t>/s.  If the quantity is measured in moles then the units for rate of reaction will be </a:t>
                      </a:r>
                      <a:r>
                        <a:rPr lang="en-US" sz="970" dirty="0" err="1">
                          <a:solidFill>
                            <a:schemeClr val="tx1"/>
                          </a:solidFill>
                        </a:rPr>
                        <a:t>mol</a:t>
                      </a:r>
                      <a:r>
                        <a:rPr lang="en-US" sz="970" dirty="0">
                          <a:solidFill>
                            <a:schemeClr val="tx1"/>
                          </a:solidFill>
                        </a:rPr>
                        <a:t>/s. </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US" sz="970" b="1" dirty="0"/>
                        <a:t>Collision Theory and Activation Energy</a:t>
                      </a:r>
                    </a:p>
                    <a:p>
                      <a:pPr algn="just"/>
                      <a:r>
                        <a:rPr lang="en-US" sz="970" dirty="0"/>
                        <a:t>Chemical reactions can only occur when reacting particles collide with each other and with enough energy.  </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US" sz="970" b="1" dirty="0"/>
                        <a:t>Factors Which Affect the Rates of Chemical Reactions</a:t>
                      </a:r>
                    </a:p>
                    <a:p>
                      <a:pPr algn="just"/>
                      <a:r>
                        <a:rPr lang="en-US" sz="970" dirty="0"/>
                        <a:t>There are different factors that affect rate of reaction including concentration of reactants, pressure of reacting gases, the surface area of solid reactants, the temperature and the presence of a catalyst.</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1272116"/>
                  </a:ext>
                </a:extLst>
              </a:tr>
              <a:tr h="130313">
                <a:tc vMerge="1">
                  <a:txBody>
                    <a:bodyPr/>
                    <a:lstStyle/>
                    <a:p>
                      <a:endParaRPr lang="en-US"/>
                    </a:p>
                  </a:txBody>
                  <a:tcPr/>
                </a:tc>
                <a:tc rowSpan="2">
                  <a:txBody>
                    <a:bodyPr/>
                    <a:lstStyle/>
                    <a:p>
                      <a:pPr algn="just"/>
                      <a:r>
                        <a:rPr lang="en-US" sz="970" b="1" dirty="0"/>
                        <a:t>Rate of Reaction and Temperature</a:t>
                      </a:r>
                    </a:p>
                    <a:p>
                      <a:pPr algn="just"/>
                      <a:r>
                        <a:rPr lang="en-US" sz="970" dirty="0"/>
                        <a:t>When temperature is increased the amount of collisions between reactants increases, and the collisions have more energy.  This increases the rate of reaction.</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590422739"/>
                  </a:ext>
                </a:extLst>
              </a:tr>
              <a:tr h="601859">
                <a:tc vMerge="1">
                  <a:txBody>
                    <a:bodyPr/>
                    <a:lstStyle/>
                    <a:p>
                      <a:endParaRPr lang="en-US"/>
                    </a:p>
                  </a:txBody>
                  <a:tcPr/>
                </a:tc>
                <a:tc vMerge="1">
                  <a:txBody>
                    <a:bodyPr/>
                    <a:lstStyle/>
                    <a:p>
                      <a:endParaRPr lang="en-US"/>
                    </a:p>
                  </a:txBody>
                  <a:tcPr/>
                </a:tc>
                <a:tc>
                  <a:txBody>
                    <a:bodyPr/>
                    <a:lstStyle/>
                    <a:p>
                      <a:pPr algn="just"/>
                      <a:r>
                        <a:rPr lang="en-US" sz="970" b="1" dirty="0"/>
                        <a:t>Rate of Reaction and Pressure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dirty="0"/>
                        <a:t>When the pressure of reacting gases is increased the amount of collisions between reactants increases and so the rate of reaction increases.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0133174"/>
                  </a:ext>
                </a:extLst>
              </a:tr>
              <a:tr h="390940">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US" sz="970" b="1"/>
                        <a:t>Rate of Reaction and Concentration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a:t>When concentration is increased the amount of collisions between reactants increases and so this increases the rate of reaction.</a:t>
                      </a:r>
                      <a:endParaRPr lang="en-US"/>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US" sz="970" b="1" dirty="0"/>
                        <a:t>Rate of Reaction and Surface Area</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dirty="0"/>
                        <a:t>When the surface area of reacting solids is increased the amount of collisions between reactants increases and so the rate of reaction increases.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0226333"/>
                  </a:ext>
                </a:extLst>
              </a:tr>
              <a:tr h="293820">
                <a:tc rowSpan="4">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b="1" dirty="0">
                          <a:solidFill>
                            <a:schemeClr val="tx1"/>
                          </a:solidFill>
                        </a:rPr>
                        <a:t>Measuring Rate of Reaction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b="0" dirty="0">
                          <a:solidFill>
                            <a:schemeClr val="tx1"/>
                          </a:solidFill>
                        </a:rPr>
                        <a:t>To measure the rate of reaction you could add the reactants together and:</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70" b="0" dirty="0">
                          <a:solidFill>
                            <a:schemeClr val="tx1"/>
                          </a:solidFill>
                        </a:rPr>
                        <a:t>Measure the decreasing mass at regular time intervals.  This method works if one of your products is a gas.  You will need a conical flask to put the chemicals in, a balance to measure the mass a stopwatch and cotton wool to bung the top of the flask to prevent any of the reactants being lost.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70" b="0" dirty="0">
                          <a:solidFill>
                            <a:schemeClr val="tx1"/>
                          </a:solidFill>
                        </a:rPr>
                        <a:t>Measure the volume of gas produced at regular time intervals.  Again this method works if one of your products is a gas.  You will need a conical flash connected to a gas syringe and a stopwatch.</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970" b="0" dirty="0">
                          <a:solidFill>
                            <a:schemeClr val="tx1"/>
                          </a:solidFill>
                        </a:rPr>
                        <a:t>Measure the time it takes for a cross to disappear.  This method works if one of your products is a solid.</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420146170"/>
                  </a:ext>
                </a:extLst>
              </a:tr>
              <a:tr h="992798">
                <a:tc vMerge="1">
                  <a:txBody>
                    <a:bodyPr/>
                    <a:lstStyle/>
                    <a:p>
                      <a:pPr algn="just"/>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just"/>
                      <a:r>
                        <a:rPr lang="en-US" sz="970" b="1" dirty="0"/>
                        <a:t>Catalysts</a:t>
                      </a:r>
                    </a:p>
                    <a:p>
                      <a:pPr algn="just"/>
                      <a:r>
                        <a:rPr lang="en-US" sz="970" dirty="0"/>
                        <a:t>Catalysts increase the rate of reaction without being used up themselves. They do this by lowering the activation energy by providing an alternative pathway for the reaction to take place.  Different reactions need different catalysts and enzymes are examples of biological catalysts.  If a catalyst is involved with a chemical reaction it is not included in the chemical equation.  When drawing a reaction profile to show a reaction with a catalyst, draw the activation energy for the reaction with the catalyst below the activation energy for the reaction without the catalyst.</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just"/>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499762"/>
                  </a:ext>
                </a:extLst>
              </a:tr>
              <a:tr h="471546">
                <a:tc vMerge="1">
                  <a:txBody>
                    <a:bodyPr/>
                    <a:lstStyle/>
                    <a:p>
                      <a:pPr algn="just"/>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US" sz="970" b="1" dirty="0"/>
                        <a:t>Reversible Reactions</a:t>
                      </a:r>
                    </a:p>
                    <a:p>
                      <a:pPr algn="just"/>
                      <a:r>
                        <a:rPr lang="en-US" sz="970" dirty="0"/>
                        <a:t>In some reactions the products can react with each other to make the original products again.  These are reversible reactions.  They are represented by:</a:t>
                      </a:r>
                    </a:p>
                    <a:p>
                      <a:pPr algn="ctr"/>
                      <a:endParaRPr lang="en-US" sz="970" dirty="0">
                        <a:solidFill>
                          <a:schemeClr val="tx1"/>
                        </a:solidFill>
                      </a:endParaRPr>
                    </a:p>
                    <a:p>
                      <a:pPr algn="ctr"/>
                      <a:r>
                        <a:rPr lang="en-US" sz="970" dirty="0">
                          <a:solidFill>
                            <a:schemeClr val="tx1"/>
                          </a:solidFill>
                        </a:rPr>
                        <a:t>A + B   </a:t>
                      </a:r>
                      <a:r>
                        <a:rPr lang="en-GB" sz="900" dirty="0">
                          <a:solidFill>
                            <a:schemeClr val="tx1"/>
                          </a:solidFill>
                        </a:rPr>
                        <a:t>⇌</a:t>
                      </a:r>
                      <a:r>
                        <a:rPr lang="en-US" sz="970" dirty="0">
                          <a:solidFill>
                            <a:schemeClr val="tx1"/>
                          </a:solidFill>
                        </a:rPr>
                        <a:t>    C + D</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US" sz="970" b="1" dirty="0"/>
                        <a:t>Reversible Reactions and Energy Changes</a:t>
                      </a:r>
                    </a:p>
                    <a:p>
                      <a:pPr algn="just"/>
                      <a:r>
                        <a:rPr lang="en-US" sz="970" dirty="0"/>
                        <a:t>If a reversible reaction is exothermic in one direction then it will be endothermic in the opposite direction.</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7945367"/>
                  </a:ext>
                </a:extLst>
              </a:tr>
              <a:tr h="309299">
                <a:tc vMerge="1">
                  <a:txBody>
                    <a:bodyPr/>
                    <a:lstStyle/>
                    <a:p>
                      <a:endParaRPr lang="en-US"/>
                    </a:p>
                  </a:txBody>
                  <a:tcPr/>
                </a:tc>
                <a:tc vMerge="1">
                  <a:txBody>
                    <a:bodyPr/>
                    <a:lstStyle/>
                    <a:p>
                      <a:endParaRPr lang="en-US"/>
                    </a:p>
                  </a:txBody>
                  <a:tcPr/>
                </a:tc>
                <a:tc rowSpan="2">
                  <a:txBody>
                    <a:bodyPr/>
                    <a:lstStyle/>
                    <a:p>
                      <a:pPr algn="just"/>
                      <a:r>
                        <a:rPr lang="en-US" sz="970" b="1" dirty="0"/>
                        <a:t>Equilibrium</a:t>
                      </a:r>
                    </a:p>
                    <a:p>
                      <a:pPr algn="just"/>
                      <a:r>
                        <a:rPr lang="en-US" sz="970" dirty="0"/>
                        <a:t>When a reversible reaction happens in a closed system in which reactants and products are unable to escape, equilibrium is reached.  This is when the forward and reverse reaction happen at exactly the same rate.  If a change is made to the conditions then the system will respond to counteract these changes.  The effect of changing conditions can be  predicted using Le </a:t>
                      </a:r>
                      <a:r>
                        <a:rPr lang="en-US" sz="970" dirty="0" err="1"/>
                        <a:t>Chatelier’s</a:t>
                      </a:r>
                      <a:r>
                        <a:rPr lang="en-US" sz="970" dirty="0"/>
                        <a:t> Principle.</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170136"/>
                  </a:ext>
                </a:extLst>
              </a:tr>
              <a:tr h="992798">
                <a:tc>
                  <a:txBody>
                    <a:bodyPr/>
                    <a:lstStyle/>
                    <a:p>
                      <a:pPr algn="just"/>
                      <a:r>
                        <a:rPr lang="en-US" sz="970" b="1" dirty="0"/>
                        <a:t>Changing Concentration and Equilibrium</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dirty="0"/>
                        <a:t>If the concentration of a reactant is increased more products will be made.  If the concentration of a product is decreased more reactants will react until equilibrium is reached again.</a:t>
                      </a:r>
                    </a:p>
                    <a:p>
                      <a:pPr algn="just"/>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b="1" dirty="0"/>
                        <a:t>Changing Pressure and Equilibrium</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dirty="0"/>
                        <a:t>If pressure is increased the equilibrium will shift towards the side of the reaction with the smaller number of molecules.  This can be determined from the symbol equation.  If pressure is decreased the reaction will shift towards the side of the reaction with the larger number of molecules.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32794933"/>
                  </a:ext>
                </a:extLst>
              </a:tr>
              <a:tr h="787749">
                <a:tc gridSpan="3">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b="1" dirty="0"/>
                        <a:t>Changing Temperature and Equilibrium</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70" dirty="0"/>
                        <a:t>If the temperature is increased  the endothermic reaction will happen at a faster rate and the products of this reaction will increase.  There will be fewer products made for the exothermic reaction in the opposite direction. If the temperature is decreased  the endothermic reaction will happen at a slower rate and the products of this reaction will decrease.  There will be more products made for the exothermic reaction in the opposite direction. </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just"/>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1452372"/>
                  </a:ext>
                </a:extLst>
              </a:tr>
            </a:tbl>
          </a:graphicData>
        </a:graphic>
      </p:graphicFrame>
    </p:spTree>
    <p:extLst>
      <p:ext uri="{BB962C8B-B14F-4D97-AF65-F5344CB8AC3E}">
        <p14:creationId xmlns:p14="http://schemas.microsoft.com/office/powerpoint/2010/main" val="32964452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C9: Crude Oil: Chemistry Specification</a:t>
            </a:r>
          </a:p>
        </p:txBody>
      </p:sp>
      <p:sp>
        <p:nvSpPr>
          <p:cNvPr id="5" name="TextBox 4">
            <a:extLst>
              <a:ext uri="{FF2B5EF4-FFF2-40B4-BE49-F238E27FC236}">
                <a16:creationId xmlns:a16="http://schemas.microsoft.com/office/drawing/2014/main" id="{CC1EBAC9-194E-DB4E-9B66-CC75D198642C}"/>
              </a:ext>
            </a:extLst>
          </p:cNvPr>
          <p:cNvSpPr txBox="1"/>
          <p:nvPr/>
        </p:nvSpPr>
        <p:spPr>
          <a:xfrm>
            <a:off x="-10592" y="370866"/>
            <a:ext cx="2756263" cy="1631216"/>
          </a:xfrm>
          <a:prstGeom prst="rect">
            <a:avLst/>
          </a:prstGeom>
          <a:noFill/>
        </p:spPr>
        <p:txBody>
          <a:bodyPr wrap="square" rtlCol="0">
            <a:spAutoFit/>
          </a:bodyPr>
          <a:lstStyle/>
          <a:p>
            <a:r>
              <a:rPr lang="en-US" sz="1000" b="1" dirty="0"/>
              <a:t>Crude Oil</a:t>
            </a:r>
          </a:p>
          <a:p>
            <a:pPr algn="just"/>
            <a:r>
              <a:rPr lang="en-GB" sz="1000" dirty="0"/>
              <a:t>Crude oil is a finite resource found in rocks. It is the remains of an ancient biomass consisting mainly of plankton that was buried in mud.  Crude oil is a mixture of a very large number of compounds. Most of the compounds in crude oil are hydrocarbons.  Hydrocarbons are molecules made up of only hydrogen and carbon atoms.  Most of the hydrocarbons found in crude oil are alkanes.</a:t>
            </a:r>
          </a:p>
        </p:txBody>
      </p:sp>
      <p:sp>
        <p:nvSpPr>
          <p:cNvPr id="6" name="Rectangle 5">
            <a:extLst>
              <a:ext uri="{FF2B5EF4-FFF2-40B4-BE49-F238E27FC236}">
                <a16:creationId xmlns:a16="http://schemas.microsoft.com/office/drawing/2014/main" id="{F994023A-BC8F-AC48-B399-79DB965D1A3F}"/>
              </a:ext>
            </a:extLst>
          </p:cNvPr>
          <p:cNvSpPr/>
          <p:nvPr/>
        </p:nvSpPr>
        <p:spPr>
          <a:xfrm>
            <a:off x="0" y="359563"/>
            <a:ext cx="2754533" cy="176568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9" name="TextBox 8">
            <a:extLst>
              <a:ext uri="{FF2B5EF4-FFF2-40B4-BE49-F238E27FC236}">
                <a16:creationId xmlns:a16="http://schemas.microsoft.com/office/drawing/2014/main" id="{AD3C294B-B780-B247-91EF-65287619EF56}"/>
              </a:ext>
            </a:extLst>
          </p:cNvPr>
          <p:cNvSpPr txBox="1"/>
          <p:nvPr/>
        </p:nvSpPr>
        <p:spPr>
          <a:xfrm>
            <a:off x="2753708" y="359563"/>
            <a:ext cx="2906113" cy="707886"/>
          </a:xfrm>
          <a:prstGeom prst="rect">
            <a:avLst/>
          </a:prstGeom>
          <a:noFill/>
        </p:spPr>
        <p:txBody>
          <a:bodyPr wrap="square" rtlCol="0">
            <a:spAutoFit/>
          </a:bodyPr>
          <a:lstStyle/>
          <a:p>
            <a:r>
              <a:rPr lang="en-US" sz="1000" b="1" dirty="0"/>
              <a:t>Butane</a:t>
            </a:r>
          </a:p>
          <a:p>
            <a:pPr algn="just"/>
            <a:r>
              <a:rPr lang="en-GB" sz="1000" dirty="0"/>
              <a:t>Butane is an alkane that contains 4 carbon atoms.  It has the chemical formula C</a:t>
            </a:r>
            <a:r>
              <a:rPr lang="en-GB" sz="1000" baseline="-25000" dirty="0"/>
              <a:t>4</a:t>
            </a:r>
            <a:r>
              <a:rPr lang="en-GB" sz="1000" dirty="0"/>
              <a:t>H</a:t>
            </a:r>
            <a:r>
              <a:rPr lang="en-GB" sz="1000" baseline="-25000" dirty="0"/>
              <a:t>10</a:t>
            </a:r>
            <a:r>
              <a:rPr lang="en-GB" sz="1000" dirty="0"/>
              <a:t> and can be represented using the structural formula below.</a:t>
            </a:r>
          </a:p>
        </p:txBody>
      </p:sp>
      <p:sp>
        <p:nvSpPr>
          <p:cNvPr id="10" name="Rectangle 9">
            <a:extLst>
              <a:ext uri="{FF2B5EF4-FFF2-40B4-BE49-F238E27FC236}">
                <a16:creationId xmlns:a16="http://schemas.microsoft.com/office/drawing/2014/main" id="{4527256F-C10C-8A40-840B-12DA3E771DE5}"/>
              </a:ext>
            </a:extLst>
          </p:cNvPr>
          <p:cNvSpPr/>
          <p:nvPr/>
        </p:nvSpPr>
        <p:spPr>
          <a:xfrm>
            <a:off x="2760821" y="359564"/>
            <a:ext cx="2899000" cy="1544372"/>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1" name="TextBox 10">
            <a:extLst>
              <a:ext uri="{FF2B5EF4-FFF2-40B4-BE49-F238E27FC236}">
                <a16:creationId xmlns:a16="http://schemas.microsoft.com/office/drawing/2014/main" id="{44F6B958-33DE-4A41-BAEF-8216F94E36A2}"/>
              </a:ext>
            </a:extLst>
          </p:cNvPr>
          <p:cNvSpPr txBox="1"/>
          <p:nvPr/>
        </p:nvSpPr>
        <p:spPr>
          <a:xfrm>
            <a:off x="2746116" y="1894692"/>
            <a:ext cx="2896258" cy="2862322"/>
          </a:xfrm>
          <a:prstGeom prst="rect">
            <a:avLst/>
          </a:prstGeom>
          <a:noFill/>
        </p:spPr>
        <p:txBody>
          <a:bodyPr wrap="square" rtlCol="0">
            <a:spAutoFit/>
          </a:bodyPr>
          <a:lstStyle/>
          <a:p>
            <a:r>
              <a:rPr lang="en-US" sz="1000" b="1" dirty="0"/>
              <a:t>Fractional Distillation</a:t>
            </a:r>
          </a:p>
          <a:p>
            <a:pPr algn="just"/>
            <a:r>
              <a:rPr lang="en-GB" sz="1000" dirty="0"/>
              <a:t>The many hydrocarbons in crude oil may be separated into fractions, each of which contains molecules with a similar number of carbon atoms, by fractional distillation. In this process the crude oil is heated until most of it turns into gas.  The gases enter a fractioning column which is cooler at the top and hotter at the bottom.  The gases rise up the column and as they rise they cool and condense back into liquids.  The longer hydrocarbons have higher boiling points and so condense into liquids lower down the column while the smaller hydrocarbons have lower boiling points and so condense further up the column.  The end result is crude oil separated into different fractions.  Each fraction contains hydrocarbons with a similar number of carbon atoms and so they all have similar boiling points.</a:t>
            </a:r>
          </a:p>
        </p:txBody>
      </p:sp>
      <p:sp>
        <p:nvSpPr>
          <p:cNvPr id="13" name="Rectangle 12">
            <a:extLst>
              <a:ext uri="{FF2B5EF4-FFF2-40B4-BE49-F238E27FC236}">
                <a16:creationId xmlns:a16="http://schemas.microsoft.com/office/drawing/2014/main" id="{E6134124-1727-DA45-BE2E-6686594BA2EA}"/>
              </a:ext>
            </a:extLst>
          </p:cNvPr>
          <p:cNvSpPr/>
          <p:nvPr/>
        </p:nvSpPr>
        <p:spPr>
          <a:xfrm>
            <a:off x="2760822" y="1903936"/>
            <a:ext cx="2898999" cy="2848572"/>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4" name="TextBox 13">
            <a:extLst>
              <a:ext uri="{FF2B5EF4-FFF2-40B4-BE49-F238E27FC236}">
                <a16:creationId xmlns:a16="http://schemas.microsoft.com/office/drawing/2014/main" id="{5E5D4B3D-4076-284C-AE63-887C6A225D96}"/>
              </a:ext>
            </a:extLst>
          </p:cNvPr>
          <p:cNvSpPr txBox="1"/>
          <p:nvPr/>
        </p:nvSpPr>
        <p:spPr>
          <a:xfrm>
            <a:off x="5666110" y="360251"/>
            <a:ext cx="3462744" cy="1785104"/>
          </a:xfrm>
          <a:prstGeom prst="rect">
            <a:avLst/>
          </a:prstGeom>
          <a:noFill/>
        </p:spPr>
        <p:txBody>
          <a:bodyPr wrap="square" rtlCol="0">
            <a:spAutoFit/>
          </a:bodyPr>
          <a:lstStyle/>
          <a:p>
            <a:r>
              <a:rPr lang="en-US" sz="1000" b="1" dirty="0"/>
              <a:t>Properties of Hydrocarbons</a:t>
            </a:r>
          </a:p>
          <a:p>
            <a:pPr algn="just"/>
            <a:r>
              <a:rPr lang="en-GB" sz="1000" dirty="0"/>
              <a:t>Some properties of hydrocarbons depend on the size of their molecules, including boiling point, viscosity and flammability. As the size of alkanes increase the boiling point increases.  This is because when the molecule is larger there are stronger intermolecular forces between the molecules.  The longer the alkane chain the more viscous the alkane is also.  As the alkane chain becomes longer the flammability of the alkane decreases.  This means that methane is the most flammable of the alkanes.  As short chain polymers are the most flammable this means that they are the most useful to use as fuels.</a:t>
            </a:r>
            <a:endParaRPr lang="en-US" sz="1000" dirty="0"/>
          </a:p>
        </p:txBody>
      </p:sp>
      <p:sp>
        <p:nvSpPr>
          <p:cNvPr id="15" name="Rectangle 14">
            <a:extLst>
              <a:ext uri="{FF2B5EF4-FFF2-40B4-BE49-F238E27FC236}">
                <a16:creationId xmlns:a16="http://schemas.microsoft.com/office/drawing/2014/main" id="{0E9F1B20-7DD4-5843-95CC-747C4F5BF1F0}"/>
              </a:ext>
            </a:extLst>
          </p:cNvPr>
          <p:cNvSpPr/>
          <p:nvPr/>
        </p:nvSpPr>
        <p:spPr>
          <a:xfrm>
            <a:off x="5666110" y="359562"/>
            <a:ext cx="3477890" cy="1800245"/>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1" name="TextBox 20">
            <a:extLst>
              <a:ext uri="{FF2B5EF4-FFF2-40B4-BE49-F238E27FC236}">
                <a16:creationId xmlns:a16="http://schemas.microsoft.com/office/drawing/2014/main" id="{81E9BF4C-A8F3-C543-BB8D-1313AA2DDF56}"/>
              </a:ext>
            </a:extLst>
          </p:cNvPr>
          <p:cNvSpPr txBox="1"/>
          <p:nvPr/>
        </p:nvSpPr>
        <p:spPr>
          <a:xfrm>
            <a:off x="-10140" y="2984344"/>
            <a:ext cx="1959797" cy="1015663"/>
          </a:xfrm>
          <a:prstGeom prst="rect">
            <a:avLst/>
          </a:prstGeom>
          <a:noFill/>
        </p:spPr>
        <p:txBody>
          <a:bodyPr wrap="square" rtlCol="0">
            <a:spAutoFit/>
          </a:bodyPr>
          <a:lstStyle/>
          <a:p>
            <a:r>
              <a:rPr lang="en-US" sz="1000" b="1" dirty="0"/>
              <a:t>Methane</a:t>
            </a:r>
          </a:p>
          <a:p>
            <a:pPr algn="just"/>
            <a:r>
              <a:rPr lang="en-GB" sz="1000" dirty="0"/>
              <a:t>Methane is an alkane that contains 1 carbon atom.  It has the chemical formula CH</a:t>
            </a:r>
            <a:r>
              <a:rPr lang="en-GB" sz="1000" baseline="-25000" dirty="0"/>
              <a:t>4</a:t>
            </a:r>
            <a:r>
              <a:rPr lang="en-GB" sz="1000" dirty="0"/>
              <a:t> and can be represented using the structural formula to the right.</a:t>
            </a:r>
          </a:p>
        </p:txBody>
      </p:sp>
      <p:sp>
        <p:nvSpPr>
          <p:cNvPr id="25" name="Rectangle 24">
            <a:extLst>
              <a:ext uri="{FF2B5EF4-FFF2-40B4-BE49-F238E27FC236}">
                <a16:creationId xmlns:a16="http://schemas.microsoft.com/office/drawing/2014/main" id="{F74A0354-3786-9348-8E1D-74465195A320}"/>
              </a:ext>
            </a:extLst>
          </p:cNvPr>
          <p:cNvSpPr/>
          <p:nvPr/>
        </p:nvSpPr>
        <p:spPr>
          <a:xfrm>
            <a:off x="-1731" y="2971148"/>
            <a:ext cx="2754533" cy="1061439"/>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6" name="Rectangle 25">
            <a:extLst>
              <a:ext uri="{FF2B5EF4-FFF2-40B4-BE49-F238E27FC236}">
                <a16:creationId xmlns:a16="http://schemas.microsoft.com/office/drawing/2014/main" id="{5BD54F34-4873-644D-8C1E-D4006120CA2A}"/>
              </a:ext>
            </a:extLst>
          </p:cNvPr>
          <p:cNvSpPr/>
          <p:nvPr/>
        </p:nvSpPr>
        <p:spPr>
          <a:xfrm>
            <a:off x="-3024" y="5229355"/>
            <a:ext cx="2757121" cy="159786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12" name="Rectangle 11">
            <a:extLst>
              <a:ext uri="{FF2B5EF4-FFF2-40B4-BE49-F238E27FC236}">
                <a16:creationId xmlns:a16="http://schemas.microsoft.com/office/drawing/2014/main" id="{A472977F-38A3-1A49-913C-1AC046005AD6}"/>
              </a:ext>
            </a:extLst>
          </p:cNvPr>
          <p:cNvSpPr/>
          <p:nvPr/>
        </p:nvSpPr>
        <p:spPr>
          <a:xfrm>
            <a:off x="5681657" y="2160353"/>
            <a:ext cx="3469476" cy="1415772"/>
          </a:xfrm>
          <a:prstGeom prst="rect">
            <a:avLst/>
          </a:prstGeom>
        </p:spPr>
        <p:txBody>
          <a:bodyPr wrap="square">
            <a:spAutoFit/>
          </a:bodyPr>
          <a:lstStyle/>
          <a:p>
            <a:pPr algn="just"/>
            <a:r>
              <a:rPr lang="en-GB" sz="1000" b="1" dirty="0"/>
              <a:t>Combustion</a:t>
            </a:r>
          </a:p>
          <a:p>
            <a:pPr algn="just"/>
            <a:r>
              <a:rPr lang="en-GB" sz="1000" dirty="0"/>
              <a:t>The combustion of hydrocarbon fuels releases energy. During combustion, the carbon and hydrogen in the fuels are oxidised. The complete combustion of a hydrocarbon produces carbon dioxide and water. </a:t>
            </a:r>
          </a:p>
          <a:p>
            <a:pPr algn="just"/>
            <a:endParaRPr lang="en-GB" sz="400" dirty="0"/>
          </a:p>
          <a:p>
            <a:pPr algn="just"/>
            <a:r>
              <a:rPr lang="en-GB" sz="1000" dirty="0"/>
              <a:t>For example:</a:t>
            </a:r>
          </a:p>
          <a:p>
            <a:pPr algn="ctr"/>
            <a:r>
              <a:rPr lang="en-GB" sz="1000" dirty="0"/>
              <a:t>Methane + Oxygen </a:t>
            </a:r>
            <a:r>
              <a:rPr lang="en-GB" sz="1000" dirty="0">
                <a:sym typeface="Wingdings" pitchFamily="2" charset="2"/>
              </a:rPr>
              <a:t> Carbon Dioxide + Water</a:t>
            </a:r>
          </a:p>
          <a:p>
            <a:pPr algn="ctr"/>
            <a:r>
              <a:rPr lang="en-GB" sz="1000" dirty="0">
                <a:sym typeface="Wingdings" pitchFamily="2" charset="2"/>
              </a:rPr>
              <a:t>CH</a:t>
            </a:r>
            <a:r>
              <a:rPr lang="en-GB" sz="1000" baseline="-25000" dirty="0">
                <a:sym typeface="Wingdings" pitchFamily="2" charset="2"/>
              </a:rPr>
              <a:t>4</a:t>
            </a:r>
            <a:r>
              <a:rPr lang="en-GB" sz="1000" dirty="0">
                <a:sym typeface="Wingdings" pitchFamily="2" charset="2"/>
              </a:rPr>
              <a:t> + 2O</a:t>
            </a:r>
            <a:r>
              <a:rPr lang="en-GB" sz="1000" baseline="-25000" dirty="0">
                <a:sym typeface="Wingdings" pitchFamily="2" charset="2"/>
              </a:rPr>
              <a:t>2</a:t>
            </a:r>
            <a:r>
              <a:rPr lang="en-GB" sz="1000" dirty="0">
                <a:sym typeface="Wingdings" pitchFamily="2" charset="2"/>
              </a:rPr>
              <a:t>  CO</a:t>
            </a:r>
            <a:r>
              <a:rPr lang="en-GB" sz="1000" baseline="-25000" dirty="0">
                <a:sym typeface="Wingdings" pitchFamily="2" charset="2"/>
              </a:rPr>
              <a:t>2</a:t>
            </a:r>
            <a:r>
              <a:rPr lang="en-GB" sz="1000" dirty="0">
                <a:sym typeface="Wingdings" pitchFamily="2" charset="2"/>
              </a:rPr>
              <a:t> + 2H</a:t>
            </a:r>
            <a:r>
              <a:rPr lang="en-GB" sz="1000" baseline="-25000" dirty="0">
                <a:sym typeface="Wingdings" pitchFamily="2" charset="2"/>
              </a:rPr>
              <a:t>2</a:t>
            </a:r>
            <a:r>
              <a:rPr lang="en-GB" sz="1000" dirty="0">
                <a:sym typeface="Wingdings" pitchFamily="2" charset="2"/>
              </a:rPr>
              <a:t>O</a:t>
            </a:r>
            <a:endParaRPr lang="en-GB" sz="1000" dirty="0"/>
          </a:p>
        </p:txBody>
      </p:sp>
      <p:sp>
        <p:nvSpPr>
          <p:cNvPr id="31" name="Rectangle 30">
            <a:extLst>
              <a:ext uri="{FF2B5EF4-FFF2-40B4-BE49-F238E27FC236}">
                <a16:creationId xmlns:a16="http://schemas.microsoft.com/office/drawing/2014/main" id="{338ABD67-AA13-6640-B59C-845708444E74}"/>
              </a:ext>
            </a:extLst>
          </p:cNvPr>
          <p:cNvSpPr/>
          <p:nvPr/>
        </p:nvSpPr>
        <p:spPr>
          <a:xfrm>
            <a:off x="5662966" y="2162234"/>
            <a:ext cx="3481034" cy="1380060"/>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3" name="Rectangle 32">
            <a:extLst>
              <a:ext uri="{FF2B5EF4-FFF2-40B4-BE49-F238E27FC236}">
                <a16:creationId xmlns:a16="http://schemas.microsoft.com/office/drawing/2014/main" id="{31C9D7E5-BA85-474E-BC4C-BDA21FA55DDA}"/>
              </a:ext>
            </a:extLst>
          </p:cNvPr>
          <p:cNvSpPr/>
          <p:nvPr/>
        </p:nvSpPr>
        <p:spPr>
          <a:xfrm>
            <a:off x="5666380" y="3542295"/>
            <a:ext cx="3477621" cy="112861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4" name="TextBox 33">
            <a:extLst>
              <a:ext uri="{FF2B5EF4-FFF2-40B4-BE49-F238E27FC236}">
                <a16:creationId xmlns:a16="http://schemas.microsoft.com/office/drawing/2014/main" id="{C8EE6A34-F5A2-A841-9557-35312A996547}"/>
              </a:ext>
            </a:extLst>
          </p:cNvPr>
          <p:cNvSpPr txBox="1"/>
          <p:nvPr/>
        </p:nvSpPr>
        <p:spPr>
          <a:xfrm>
            <a:off x="5658759" y="3527688"/>
            <a:ext cx="3447197" cy="1169551"/>
          </a:xfrm>
          <a:prstGeom prst="rect">
            <a:avLst/>
          </a:prstGeom>
          <a:noFill/>
        </p:spPr>
        <p:txBody>
          <a:bodyPr wrap="square" rtlCol="0">
            <a:spAutoFit/>
          </a:bodyPr>
          <a:lstStyle/>
          <a:p>
            <a:r>
              <a:rPr lang="en-US" sz="1000" b="1" dirty="0"/>
              <a:t>Cracking</a:t>
            </a:r>
          </a:p>
          <a:p>
            <a:pPr algn="just"/>
            <a:r>
              <a:rPr lang="en-GB" sz="1000" dirty="0"/>
              <a:t>Hydrocarbons can be broken down to produce smaller, more useful molecules. This process is called cracking.  Cracking can be done in different ways including catalytic cracking and steam cracking. In cracking a long chain hydrocarbon is broken down into smaller alkane molecules and alkenes which are another kind of hydrocarbon.</a:t>
            </a:r>
          </a:p>
        </p:txBody>
      </p:sp>
      <p:sp>
        <p:nvSpPr>
          <p:cNvPr id="19" name="Rectangle 18">
            <a:extLst>
              <a:ext uri="{FF2B5EF4-FFF2-40B4-BE49-F238E27FC236}">
                <a16:creationId xmlns:a16="http://schemas.microsoft.com/office/drawing/2014/main" id="{1A4FB991-9400-B747-95CE-EA49496B69AF}"/>
              </a:ext>
            </a:extLst>
          </p:cNvPr>
          <p:cNvSpPr/>
          <p:nvPr/>
        </p:nvSpPr>
        <p:spPr>
          <a:xfrm>
            <a:off x="0" y="2125252"/>
            <a:ext cx="2757677" cy="850158"/>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0" name="TextBox 19">
            <a:extLst>
              <a:ext uri="{FF2B5EF4-FFF2-40B4-BE49-F238E27FC236}">
                <a16:creationId xmlns:a16="http://schemas.microsoft.com/office/drawing/2014/main" id="{B8477DA7-DDF6-CF40-94A9-257437560798}"/>
              </a:ext>
            </a:extLst>
          </p:cNvPr>
          <p:cNvSpPr txBox="1"/>
          <p:nvPr/>
        </p:nvSpPr>
        <p:spPr>
          <a:xfrm>
            <a:off x="-10588" y="2159807"/>
            <a:ext cx="2756263" cy="707886"/>
          </a:xfrm>
          <a:prstGeom prst="rect">
            <a:avLst/>
          </a:prstGeom>
          <a:noFill/>
        </p:spPr>
        <p:txBody>
          <a:bodyPr wrap="square" rtlCol="0">
            <a:spAutoFit/>
          </a:bodyPr>
          <a:lstStyle/>
          <a:p>
            <a:r>
              <a:rPr lang="en-US" sz="1000" b="1" dirty="0"/>
              <a:t>Alkanes</a:t>
            </a:r>
          </a:p>
          <a:p>
            <a:pPr algn="just"/>
            <a:r>
              <a:rPr lang="en-GB" sz="1000" dirty="0"/>
              <a:t>Alkanes are compounds with the general formula C</a:t>
            </a:r>
            <a:r>
              <a:rPr lang="en-GB" sz="1000" baseline="-25000" dirty="0"/>
              <a:t>n</a:t>
            </a:r>
            <a:r>
              <a:rPr lang="en-GB" sz="1000" dirty="0"/>
              <a:t>H</a:t>
            </a:r>
            <a:r>
              <a:rPr lang="en-GB" sz="1000" baseline="-25000" dirty="0"/>
              <a:t>2n+2  </a:t>
            </a:r>
            <a:r>
              <a:rPr lang="en-GB" sz="1000" dirty="0"/>
              <a:t>Examples of alkanes include methane, ethane, propane and butane.</a:t>
            </a:r>
          </a:p>
        </p:txBody>
      </p:sp>
      <p:pic>
        <p:nvPicPr>
          <p:cNvPr id="7" name="Picture 6">
            <a:extLst>
              <a:ext uri="{FF2B5EF4-FFF2-40B4-BE49-F238E27FC236}">
                <a16:creationId xmlns:a16="http://schemas.microsoft.com/office/drawing/2014/main" id="{F399C3E2-20CE-F14C-8BBB-253B0AF62E3B}"/>
              </a:ext>
            </a:extLst>
          </p:cNvPr>
          <p:cNvPicPr>
            <a:picLocks noChangeAspect="1"/>
          </p:cNvPicPr>
          <p:nvPr/>
        </p:nvPicPr>
        <p:blipFill>
          <a:blip r:embed="rId3"/>
          <a:stretch>
            <a:fillRect/>
          </a:stretch>
        </p:blipFill>
        <p:spPr>
          <a:xfrm>
            <a:off x="1887010" y="3207135"/>
            <a:ext cx="770792" cy="745099"/>
          </a:xfrm>
          <a:prstGeom prst="rect">
            <a:avLst/>
          </a:prstGeom>
        </p:spPr>
      </p:pic>
      <p:sp>
        <p:nvSpPr>
          <p:cNvPr id="27" name="Rectangle 26">
            <a:extLst>
              <a:ext uri="{FF2B5EF4-FFF2-40B4-BE49-F238E27FC236}">
                <a16:creationId xmlns:a16="http://schemas.microsoft.com/office/drawing/2014/main" id="{993CB3E3-59FE-1E40-B540-EC172288347D}"/>
              </a:ext>
            </a:extLst>
          </p:cNvPr>
          <p:cNvSpPr/>
          <p:nvPr/>
        </p:nvSpPr>
        <p:spPr>
          <a:xfrm>
            <a:off x="-1732" y="4030281"/>
            <a:ext cx="2754533" cy="119907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28" name="TextBox 27">
            <a:extLst>
              <a:ext uri="{FF2B5EF4-FFF2-40B4-BE49-F238E27FC236}">
                <a16:creationId xmlns:a16="http://schemas.microsoft.com/office/drawing/2014/main" id="{1B843B11-D774-1A48-8E88-DBA81B7EA99D}"/>
              </a:ext>
            </a:extLst>
          </p:cNvPr>
          <p:cNvSpPr txBox="1"/>
          <p:nvPr/>
        </p:nvSpPr>
        <p:spPr>
          <a:xfrm>
            <a:off x="3532" y="4029905"/>
            <a:ext cx="1713115" cy="1169551"/>
          </a:xfrm>
          <a:prstGeom prst="rect">
            <a:avLst/>
          </a:prstGeom>
          <a:noFill/>
        </p:spPr>
        <p:txBody>
          <a:bodyPr wrap="square" rtlCol="0">
            <a:spAutoFit/>
          </a:bodyPr>
          <a:lstStyle/>
          <a:p>
            <a:r>
              <a:rPr lang="en-US" sz="1000" b="1" dirty="0"/>
              <a:t>Ethane</a:t>
            </a:r>
          </a:p>
          <a:p>
            <a:pPr algn="just"/>
            <a:r>
              <a:rPr lang="en-GB" sz="1000" dirty="0"/>
              <a:t>Ethane is an alkane that contains 2 carbon atoms.  It has the chemical formula C</a:t>
            </a:r>
            <a:r>
              <a:rPr lang="en-GB" sz="1000" baseline="-25000" dirty="0"/>
              <a:t>2</a:t>
            </a:r>
            <a:r>
              <a:rPr lang="en-GB" sz="1000" dirty="0"/>
              <a:t>H</a:t>
            </a:r>
            <a:r>
              <a:rPr lang="en-GB" sz="1000" baseline="-25000" dirty="0"/>
              <a:t>6</a:t>
            </a:r>
            <a:r>
              <a:rPr lang="en-GB" sz="1000" dirty="0"/>
              <a:t> and can be represented using the structural formula to the right.</a:t>
            </a:r>
          </a:p>
        </p:txBody>
      </p:sp>
      <p:pic>
        <p:nvPicPr>
          <p:cNvPr id="16" name="Picture 15">
            <a:extLst>
              <a:ext uri="{FF2B5EF4-FFF2-40B4-BE49-F238E27FC236}">
                <a16:creationId xmlns:a16="http://schemas.microsoft.com/office/drawing/2014/main" id="{DDFB405D-B16C-2F41-9A6D-DD62F4FAFE68}"/>
              </a:ext>
            </a:extLst>
          </p:cNvPr>
          <p:cNvPicPr>
            <a:picLocks noChangeAspect="1"/>
          </p:cNvPicPr>
          <p:nvPr/>
        </p:nvPicPr>
        <p:blipFill>
          <a:blip r:embed="rId4"/>
          <a:stretch>
            <a:fillRect/>
          </a:stretch>
        </p:blipFill>
        <p:spPr>
          <a:xfrm>
            <a:off x="1646900" y="4251930"/>
            <a:ext cx="1044220" cy="813027"/>
          </a:xfrm>
          <a:prstGeom prst="rect">
            <a:avLst/>
          </a:prstGeom>
        </p:spPr>
      </p:pic>
      <p:sp>
        <p:nvSpPr>
          <p:cNvPr id="29" name="TextBox 28">
            <a:extLst>
              <a:ext uri="{FF2B5EF4-FFF2-40B4-BE49-F238E27FC236}">
                <a16:creationId xmlns:a16="http://schemas.microsoft.com/office/drawing/2014/main" id="{51E2B4AC-452A-E949-8FC6-8E3711046B2A}"/>
              </a:ext>
            </a:extLst>
          </p:cNvPr>
          <p:cNvSpPr txBox="1"/>
          <p:nvPr/>
        </p:nvSpPr>
        <p:spPr>
          <a:xfrm>
            <a:off x="-19275" y="5226672"/>
            <a:ext cx="2728565" cy="861774"/>
          </a:xfrm>
          <a:prstGeom prst="rect">
            <a:avLst/>
          </a:prstGeom>
          <a:noFill/>
        </p:spPr>
        <p:txBody>
          <a:bodyPr wrap="square" rtlCol="0">
            <a:spAutoFit/>
          </a:bodyPr>
          <a:lstStyle/>
          <a:p>
            <a:r>
              <a:rPr lang="en-US" sz="1000" b="1" dirty="0"/>
              <a:t>Propane</a:t>
            </a:r>
          </a:p>
          <a:p>
            <a:pPr algn="just"/>
            <a:r>
              <a:rPr lang="en-GB" sz="1000" dirty="0"/>
              <a:t>Propane is an alkane that contains 3 carbon atoms.  It has the chemical formula C</a:t>
            </a:r>
            <a:r>
              <a:rPr lang="en-GB" sz="1000" baseline="-25000" dirty="0"/>
              <a:t>3</a:t>
            </a:r>
            <a:r>
              <a:rPr lang="en-GB" sz="1000" dirty="0"/>
              <a:t>H</a:t>
            </a:r>
            <a:r>
              <a:rPr lang="en-GB" sz="1000" baseline="-25000" dirty="0"/>
              <a:t>8</a:t>
            </a:r>
            <a:r>
              <a:rPr lang="en-GB" sz="1000" dirty="0"/>
              <a:t> and can be represented using the structural formula below.</a:t>
            </a:r>
          </a:p>
        </p:txBody>
      </p:sp>
      <p:pic>
        <p:nvPicPr>
          <p:cNvPr id="18" name="Picture 17">
            <a:extLst>
              <a:ext uri="{FF2B5EF4-FFF2-40B4-BE49-F238E27FC236}">
                <a16:creationId xmlns:a16="http://schemas.microsoft.com/office/drawing/2014/main" id="{A5FB4B35-A80E-114C-A7F9-70E4F0691C12}"/>
              </a:ext>
            </a:extLst>
          </p:cNvPr>
          <p:cNvPicPr>
            <a:picLocks noChangeAspect="1"/>
          </p:cNvPicPr>
          <p:nvPr/>
        </p:nvPicPr>
        <p:blipFill>
          <a:blip r:embed="rId5"/>
          <a:stretch>
            <a:fillRect/>
          </a:stretch>
        </p:blipFill>
        <p:spPr>
          <a:xfrm>
            <a:off x="860089" y="5908238"/>
            <a:ext cx="1382747" cy="848692"/>
          </a:xfrm>
          <a:prstGeom prst="rect">
            <a:avLst/>
          </a:prstGeom>
        </p:spPr>
      </p:pic>
      <p:pic>
        <p:nvPicPr>
          <p:cNvPr id="30" name="Picture 29">
            <a:extLst>
              <a:ext uri="{FF2B5EF4-FFF2-40B4-BE49-F238E27FC236}">
                <a16:creationId xmlns:a16="http://schemas.microsoft.com/office/drawing/2014/main" id="{DA8B60EE-AD02-5647-B130-A8B2D0CD1907}"/>
              </a:ext>
            </a:extLst>
          </p:cNvPr>
          <p:cNvPicPr>
            <a:picLocks noChangeAspect="1"/>
          </p:cNvPicPr>
          <p:nvPr/>
        </p:nvPicPr>
        <p:blipFill>
          <a:blip r:embed="rId6"/>
          <a:stretch>
            <a:fillRect/>
          </a:stretch>
        </p:blipFill>
        <p:spPr>
          <a:xfrm>
            <a:off x="3504779" y="1051391"/>
            <a:ext cx="1757451" cy="813027"/>
          </a:xfrm>
          <a:prstGeom prst="rect">
            <a:avLst/>
          </a:prstGeom>
        </p:spPr>
      </p:pic>
      <p:sp>
        <p:nvSpPr>
          <p:cNvPr id="35" name="Rectangle 34">
            <a:extLst>
              <a:ext uri="{FF2B5EF4-FFF2-40B4-BE49-F238E27FC236}">
                <a16:creationId xmlns:a16="http://schemas.microsoft.com/office/drawing/2014/main" id="{A3988043-A300-4848-8227-FDA507ADEE46}"/>
              </a:ext>
            </a:extLst>
          </p:cNvPr>
          <p:cNvSpPr/>
          <p:nvPr/>
        </p:nvSpPr>
        <p:spPr>
          <a:xfrm>
            <a:off x="2759360" y="4757013"/>
            <a:ext cx="2900461" cy="2070207"/>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36" name="TextBox 35">
            <a:extLst>
              <a:ext uri="{FF2B5EF4-FFF2-40B4-BE49-F238E27FC236}">
                <a16:creationId xmlns:a16="http://schemas.microsoft.com/office/drawing/2014/main" id="{5AEFECCE-6080-F44F-97AA-7FEF01C37FC5}"/>
              </a:ext>
            </a:extLst>
          </p:cNvPr>
          <p:cNvSpPr txBox="1"/>
          <p:nvPr/>
        </p:nvSpPr>
        <p:spPr>
          <a:xfrm>
            <a:off x="2735843" y="4773849"/>
            <a:ext cx="2894066" cy="2092881"/>
          </a:xfrm>
          <a:prstGeom prst="rect">
            <a:avLst/>
          </a:prstGeom>
          <a:noFill/>
        </p:spPr>
        <p:txBody>
          <a:bodyPr wrap="square" rtlCol="0">
            <a:spAutoFit/>
          </a:bodyPr>
          <a:lstStyle/>
          <a:p>
            <a:r>
              <a:rPr lang="en-US" sz="1000" b="1" dirty="0"/>
              <a:t>Petrochemicals</a:t>
            </a:r>
          </a:p>
          <a:p>
            <a:pPr algn="just"/>
            <a:r>
              <a:rPr lang="en-GB" sz="1000" dirty="0"/>
              <a:t>Different fractions of crude oil have many uses including as fuels that we depend for our modern lifestyle.  Fuels from crude oil include petrol, diesel oil, kerosene, heavy fuel oil and liquid petroleum gases.  Crude oil is also important for modern lifestyles as many useful materials including solvents, lubricants, polymers and detergents are produced by the petrochemical industry from crude oil.  There is a huge selection of natural and synthetic carbon compounds due to the ability of carbon atoms to form families of similar compounds. </a:t>
            </a:r>
          </a:p>
        </p:txBody>
      </p:sp>
      <p:sp>
        <p:nvSpPr>
          <p:cNvPr id="37" name="TextBox 36">
            <a:extLst>
              <a:ext uri="{FF2B5EF4-FFF2-40B4-BE49-F238E27FC236}">
                <a16:creationId xmlns:a16="http://schemas.microsoft.com/office/drawing/2014/main" id="{605BE4F0-C141-3245-9189-AF6210317691}"/>
              </a:ext>
            </a:extLst>
          </p:cNvPr>
          <p:cNvSpPr txBox="1"/>
          <p:nvPr/>
        </p:nvSpPr>
        <p:spPr>
          <a:xfrm>
            <a:off x="5636468" y="4671714"/>
            <a:ext cx="3497707" cy="861774"/>
          </a:xfrm>
          <a:prstGeom prst="rect">
            <a:avLst/>
          </a:prstGeom>
          <a:noFill/>
        </p:spPr>
        <p:txBody>
          <a:bodyPr wrap="square" rtlCol="0">
            <a:spAutoFit/>
          </a:bodyPr>
          <a:lstStyle/>
          <a:p>
            <a:r>
              <a:rPr lang="en-US" sz="1000" b="1" dirty="0"/>
              <a:t>Catalytic Cracking</a:t>
            </a:r>
          </a:p>
          <a:p>
            <a:pPr algn="just"/>
            <a:r>
              <a:rPr lang="en-GB" sz="1000" dirty="0"/>
              <a:t>In catalytic cracking the long chain hydrocarbons are heated to vaporise them.  Then the vapour is passed over hot powdered aluminium oxide which is a catalyst.  The long chain molecules split apart on the surface of the catalyst.</a:t>
            </a:r>
          </a:p>
        </p:txBody>
      </p:sp>
      <p:sp>
        <p:nvSpPr>
          <p:cNvPr id="38" name="TextBox 37">
            <a:extLst>
              <a:ext uri="{FF2B5EF4-FFF2-40B4-BE49-F238E27FC236}">
                <a16:creationId xmlns:a16="http://schemas.microsoft.com/office/drawing/2014/main" id="{5DDC5ED0-5528-DE49-AF3B-317355D715D9}"/>
              </a:ext>
            </a:extLst>
          </p:cNvPr>
          <p:cNvSpPr txBox="1"/>
          <p:nvPr/>
        </p:nvSpPr>
        <p:spPr>
          <a:xfrm>
            <a:off x="5645543" y="5482090"/>
            <a:ext cx="3497707" cy="707886"/>
          </a:xfrm>
          <a:prstGeom prst="rect">
            <a:avLst/>
          </a:prstGeom>
          <a:noFill/>
        </p:spPr>
        <p:txBody>
          <a:bodyPr wrap="square" rtlCol="0">
            <a:spAutoFit/>
          </a:bodyPr>
          <a:lstStyle/>
          <a:p>
            <a:r>
              <a:rPr lang="en-US" sz="1000" b="1" dirty="0"/>
              <a:t>Steam Cracking</a:t>
            </a:r>
          </a:p>
          <a:p>
            <a:pPr algn="just"/>
            <a:r>
              <a:rPr lang="en-GB" sz="1000" dirty="0"/>
              <a:t>In steam cracking the long chain hydrocarbons are heated to vaporise them.  Then the vapour is mixed with steam.  The long chain molecules then split apart.</a:t>
            </a:r>
          </a:p>
        </p:txBody>
      </p:sp>
      <p:sp>
        <p:nvSpPr>
          <p:cNvPr id="39" name="TextBox 38">
            <a:extLst>
              <a:ext uri="{FF2B5EF4-FFF2-40B4-BE49-F238E27FC236}">
                <a16:creationId xmlns:a16="http://schemas.microsoft.com/office/drawing/2014/main" id="{6ADCC03A-9A46-674F-9E0B-9471E52BE099}"/>
              </a:ext>
            </a:extLst>
          </p:cNvPr>
          <p:cNvSpPr txBox="1"/>
          <p:nvPr/>
        </p:nvSpPr>
        <p:spPr>
          <a:xfrm>
            <a:off x="5666380" y="6142231"/>
            <a:ext cx="3497707" cy="707886"/>
          </a:xfrm>
          <a:prstGeom prst="rect">
            <a:avLst/>
          </a:prstGeom>
          <a:noFill/>
        </p:spPr>
        <p:txBody>
          <a:bodyPr wrap="square" rtlCol="0">
            <a:spAutoFit/>
          </a:bodyPr>
          <a:lstStyle/>
          <a:p>
            <a:r>
              <a:rPr lang="en-US" sz="1000" b="1" dirty="0"/>
              <a:t>Testing For Alkenes</a:t>
            </a:r>
          </a:p>
          <a:p>
            <a:pPr algn="just"/>
            <a:r>
              <a:rPr lang="en-GB" sz="1000" dirty="0"/>
              <a:t>Alkenes are more reactive than alkanes and can react with bromine.  This means that if an alkene is present the bromine will turn colourless.</a:t>
            </a:r>
          </a:p>
        </p:txBody>
      </p:sp>
      <p:sp>
        <p:nvSpPr>
          <p:cNvPr id="41" name="Rectangle 40">
            <a:extLst>
              <a:ext uri="{FF2B5EF4-FFF2-40B4-BE49-F238E27FC236}">
                <a16:creationId xmlns:a16="http://schemas.microsoft.com/office/drawing/2014/main" id="{EC9FF9A5-E436-8742-AD5E-52EEC4C82ABE}"/>
              </a:ext>
            </a:extLst>
          </p:cNvPr>
          <p:cNvSpPr/>
          <p:nvPr/>
        </p:nvSpPr>
        <p:spPr>
          <a:xfrm>
            <a:off x="5659821" y="4670910"/>
            <a:ext cx="3481034" cy="82614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42" name="Rectangle 41">
            <a:extLst>
              <a:ext uri="{FF2B5EF4-FFF2-40B4-BE49-F238E27FC236}">
                <a16:creationId xmlns:a16="http://schemas.microsoft.com/office/drawing/2014/main" id="{88F65F7D-0054-2D4C-A863-A597D0C31793}"/>
              </a:ext>
            </a:extLst>
          </p:cNvPr>
          <p:cNvSpPr/>
          <p:nvPr/>
        </p:nvSpPr>
        <p:spPr>
          <a:xfrm>
            <a:off x="5662966" y="6144950"/>
            <a:ext cx="3481034" cy="685436"/>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43" name="Rectangle 42">
            <a:extLst>
              <a:ext uri="{FF2B5EF4-FFF2-40B4-BE49-F238E27FC236}">
                <a16:creationId xmlns:a16="http://schemas.microsoft.com/office/drawing/2014/main" id="{3A021392-7AF7-294F-9C11-EBD3C31F2AB8}"/>
              </a:ext>
            </a:extLst>
          </p:cNvPr>
          <p:cNvSpPr/>
          <p:nvPr/>
        </p:nvSpPr>
        <p:spPr>
          <a:xfrm>
            <a:off x="5662966" y="5492587"/>
            <a:ext cx="3481034" cy="652363"/>
          </a:xfrm>
          <a:prstGeom prst="rect">
            <a:avLst/>
          </a:prstGeom>
          <a:noFill/>
          <a:ln w="571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a:p>
        </p:txBody>
      </p:sp>
    </p:spTree>
    <p:extLst>
      <p:ext uri="{BB962C8B-B14F-4D97-AF65-F5344CB8AC3E}">
        <p14:creationId xmlns:p14="http://schemas.microsoft.com/office/powerpoint/2010/main" val="3430629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5B48AD5-74B7-D94A-A34B-E4BEF2376DAA}"/>
              </a:ext>
            </a:extLst>
          </p:cNvPr>
          <p:cNvSpPr txBox="1"/>
          <p:nvPr/>
        </p:nvSpPr>
        <p:spPr>
          <a:xfrm>
            <a:off x="-17684" y="-22433"/>
            <a:ext cx="8315325" cy="400110"/>
          </a:xfrm>
          <a:prstGeom prst="rect">
            <a:avLst/>
          </a:prstGeom>
          <a:noFill/>
        </p:spPr>
        <p:txBody>
          <a:bodyPr wrap="square" rtlCol="0">
            <a:spAutoFit/>
          </a:bodyPr>
          <a:lstStyle/>
          <a:p>
            <a:r>
              <a:rPr lang="en-US" sz="2000" b="1" dirty="0"/>
              <a:t>C10: Organic Reactions: Chemistry Specification</a:t>
            </a:r>
          </a:p>
        </p:txBody>
      </p:sp>
      <p:graphicFrame>
        <p:nvGraphicFramePr>
          <p:cNvPr id="2" name="Table 1">
            <a:extLst>
              <a:ext uri="{FF2B5EF4-FFF2-40B4-BE49-F238E27FC236}">
                <a16:creationId xmlns:a16="http://schemas.microsoft.com/office/drawing/2014/main" id="{2916A93F-BCC4-7D4B-B8C2-E3C24F722D5E}"/>
              </a:ext>
            </a:extLst>
          </p:cNvPr>
          <p:cNvGraphicFramePr>
            <a:graphicFrameLocks noGrp="1"/>
          </p:cNvGraphicFramePr>
          <p:nvPr>
            <p:extLst>
              <p:ext uri="{D42A27DB-BD31-4B8C-83A1-F6EECF244321}">
                <p14:modId xmlns:p14="http://schemas.microsoft.com/office/powerpoint/2010/main" val="3957370732"/>
              </p:ext>
            </p:extLst>
          </p:nvPr>
        </p:nvGraphicFramePr>
        <p:xfrm>
          <a:off x="-17683" y="323035"/>
          <a:ext cx="9161680" cy="6523372"/>
        </p:xfrm>
        <a:graphic>
          <a:graphicData uri="http://schemas.openxmlformats.org/drawingml/2006/table">
            <a:tbl>
              <a:tblPr firstRow="1" bandRow="1">
                <a:tableStyleId>{5940675A-B579-460E-94D1-54222C63F5DA}</a:tableStyleId>
              </a:tblPr>
              <a:tblGrid>
                <a:gridCol w="775544">
                  <a:extLst>
                    <a:ext uri="{9D8B030D-6E8A-4147-A177-3AD203B41FA5}">
                      <a16:colId xmlns:a16="http://schemas.microsoft.com/office/drawing/2014/main" val="4078955091"/>
                    </a:ext>
                  </a:extLst>
                </a:gridCol>
                <a:gridCol w="955963">
                  <a:extLst>
                    <a:ext uri="{9D8B030D-6E8A-4147-A177-3AD203B41FA5}">
                      <a16:colId xmlns:a16="http://schemas.microsoft.com/office/drawing/2014/main" val="2513898133"/>
                    </a:ext>
                  </a:extLst>
                </a:gridCol>
                <a:gridCol w="955963">
                  <a:extLst>
                    <a:ext uri="{9D8B030D-6E8A-4147-A177-3AD203B41FA5}">
                      <a16:colId xmlns:a16="http://schemas.microsoft.com/office/drawing/2014/main" val="1539670569"/>
                    </a:ext>
                  </a:extLst>
                </a:gridCol>
                <a:gridCol w="955963">
                  <a:extLst>
                    <a:ext uri="{9D8B030D-6E8A-4147-A177-3AD203B41FA5}">
                      <a16:colId xmlns:a16="http://schemas.microsoft.com/office/drawing/2014/main" val="2105154994"/>
                    </a:ext>
                  </a:extLst>
                </a:gridCol>
                <a:gridCol w="955963">
                  <a:extLst>
                    <a:ext uri="{9D8B030D-6E8A-4147-A177-3AD203B41FA5}">
                      <a16:colId xmlns:a16="http://schemas.microsoft.com/office/drawing/2014/main" val="977801115"/>
                    </a:ext>
                  </a:extLst>
                </a:gridCol>
                <a:gridCol w="955963">
                  <a:extLst>
                    <a:ext uri="{9D8B030D-6E8A-4147-A177-3AD203B41FA5}">
                      <a16:colId xmlns:a16="http://schemas.microsoft.com/office/drawing/2014/main" val="2383575281"/>
                    </a:ext>
                  </a:extLst>
                </a:gridCol>
                <a:gridCol w="955963">
                  <a:extLst>
                    <a:ext uri="{9D8B030D-6E8A-4147-A177-3AD203B41FA5}">
                      <a16:colId xmlns:a16="http://schemas.microsoft.com/office/drawing/2014/main" val="1643982749"/>
                    </a:ext>
                  </a:extLst>
                </a:gridCol>
                <a:gridCol w="1061404">
                  <a:extLst>
                    <a:ext uri="{9D8B030D-6E8A-4147-A177-3AD203B41FA5}">
                      <a16:colId xmlns:a16="http://schemas.microsoft.com/office/drawing/2014/main" val="3725733231"/>
                    </a:ext>
                  </a:extLst>
                </a:gridCol>
                <a:gridCol w="850522">
                  <a:extLst>
                    <a:ext uri="{9D8B030D-6E8A-4147-A177-3AD203B41FA5}">
                      <a16:colId xmlns:a16="http://schemas.microsoft.com/office/drawing/2014/main" val="3577838310"/>
                    </a:ext>
                  </a:extLst>
                </a:gridCol>
                <a:gridCol w="738432">
                  <a:extLst>
                    <a:ext uri="{9D8B030D-6E8A-4147-A177-3AD203B41FA5}">
                      <a16:colId xmlns:a16="http://schemas.microsoft.com/office/drawing/2014/main" val="2837875265"/>
                    </a:ext>
                  </a:extLst>
                </a:gridCol>
              </a:tblGrid>
              <a:tr h="244492">
                <a:tc>
                  <a:txBody>
                    <a:bodyPr/>
                    <a:lstStyle/>
                    <a:p>
                      <a:r>
                        <a:rPr lang="en-US" sz="1000" dirty="0"/>
                        <a:t> </a:t>
                      </a:r>
                    </a:p>
                  </a:txBody>
                  <a:tcPr>
                    <a:lnL w="1905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tcPr>
                </a:tc>
                <a:tc gridSpan="3">
                  <a:txBody>
                    <a:bodyPr/>
                    <a:lstStyle/>
                    <a:p>
                      <a:pPr algn="ctr"/>
                      <a:r>
                        <a:rPr lang="en-US" sz="1000" dirty="0"/>
                        <a:t>Alkenes</a:t>
                      </a:r>
                    </a:p>
                  </a:txBody>
                  <a:tcPr anchor="ctr">
                    <a:lnT w="1905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gridSpan="3">
                  <a:txBody>
                    <a:bodyPr/>
                    <a:lstStyle/>
                    <a:p>
                      <a:pPr algn="ctr"/>
                      <a:r>
                        <a:rPr lang="en-US" sz="1000" dirty="0"/>
                        <a:t>Alcohols</a:t>
                      </a:r>
                    </a:p>
                  </a:txBody>
                  <a:tcPr anchor="ctr">
                    <a:lnT w="1905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gridSpan="3">
                  <a:txBody>
                    <a:bodyPr/>
                    <a:lstStyle/>
                    <a:p>
                      <a:pPr algn="ctr"/>
                      <a:r>
                        <a:rPr lang="en-US" sz="1000" dirty="0"/>
                        <a:t>Carboxylic Acids</a:t>
                      </a:r>
                    </a:p>
                  </a:txBody>
                  <a:tcPr anchor="ct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33748687"/>
                  </a:ext>
                </a:extLst>
              </a:tr>
              <a:tr h="0">
                <a:tc>
                  <a:txBody>
                    <a:bodyPr/>
                    <a:lstStyle/>
                    <a:p>
                      <a:pPr algn="ctr"/>
                      <a:r>
                        <a:rPr lang="en-US" sz="1000" dirty="0"/>
                        <a:t>Functional Group </a:t>
                      </a:r>
                    </a:p>
                  </a:txBody>
                  <a:tcPr anchor="ctr">
                    <a:lnL w="19050" cap="flat" cmpd="sng" algn="ctr">
                      <a:solidFill>
                        <a:schemeClr val="tx1"/>
                      </a:solidFill>
                      <a:prstDash val="solid"/>
                      <a:round/>
                      <a:headEnd type="none" w="med" len="med"/>
                      <a:tailEnd type="none" w="med" len="med"/>
                    </a:lnL>
                  </a:tcPr>
                </a:tc>
                <a:tc gridSpan="3">
                  <a:txBody>
                    <a:bodyPr/>
                    <a:lstStyle/>
                    <a:p>
                      <a:pPr algn="ctr"/>
                      <a:r>
                        <a:rPr lang="en-US" sz="1000" dirty="0"/>
                        <a:t>C=C</a:t>
                      </a:r>
                    </a:p>
                  </a:txBody>
                  <a:tcPr anchor="ctr"/>
                </a:tc>
                <a:tc hMerge="1">
                  <a:txBody>
                    <a:bodyPr/>
                    <a:lstStyle/>
                    <a:p>
                      <a:endParaRPr lang="en-US"/>
                    </a:p>
                  </a:txBody>
                  <a:tcPr/>
                </a:tc>
                <a:tc hMerge="1">
                  <a:txBody>
                    <a:bodyPr/>
                    <a:lstStyle/>
                    <a:p>
                      <a:endParaRPr lang="en-US"/>
                    </a:p>
                  </a:txBody>
                  <a:tcPr/>
                </a:tc>
                <a:tc gridSpan="3">
                  <a:txBody>
                    <a:bodyPr/>
                    <a:lstStyle/>
                    <a:p>
                      <a:pPr algn="ctr"/>
                      <a:r>
                        <a:rPr lang="en-US" sz="1000" dirty="0"/>
                        <a:t>-OH</a:t>
                      </a:r>
                    </a:p>
                  </a:txBody>
                  <a:tcPr anchor="ctr"/>
                </a:tc>
                <a:tc hMerge="1">
                  <a:txBody>
                    <a:bodyPr/>
                    <a:lstStyle/>
                    <a:p>
                      <a:endParaRPr lang="en-US"/>
                    </a:p>
                  </a:txBody>
                  <a:tcPr/>
                </a:tc>
                <a:tc hMerge="1">
                  <a:txBody>
                    <a:bodyPr/>
                    <a:lstStyle/>
                    <a:p>
                      <a:endParaRPr lang="en-US"/>
                    </a:p>
                  </a:txBody>
                  <a:tcPr/>
                </a:tc>
                <a:tc gridSpan="3">
                  <a:txBody>
                    <a:bodyPr/>
                    <a:lstStyle/>
                    <a:p>
                      <a:pPr algn="ctr"/>
                      <a:r>
                        <a:rPr lang="en-US" sz="1000" dirty="0"/>
                        <a:t>-COOH</a:t>
                      </a:r>
                    </a:p>
                  </a:txBody>
                  <a:tcPr anchor="ctr">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75271580"/>
                  </a:ext>
                </a:extLst>
              </a:tr>
              <a:tr h="0">
                <a:tc>
                  <a:txBody>
                    <a:bodyPr/>
                    <a:lstStyle/>
                    <a:p>
                      <a:pPr algn="ctr"/>
                      <a:r>
                        <a:rPr lang="en-US" sz="1000" dirty="0"/>
                        <a:t>First 4 members of the series</a:t>
                      </a:r>
                    </a:p>
                  </a:txBody>
                  <a:tcPr anchor="ctr">
                    <a:lnL w="19050" cap="flat" cmpd="sng" algn="ctr">
                      <a:solidFill>
                        <a:schemeClr val="tx1"/>
                      </a:solidFill>
                      <a:prstDash val="solid"/>
                      <a:round/>
                      <a:headEnd type="none" w="med" len="med"/>
                      <a:tailEnd type="none" w="med" len="med"/>
                    </a:lnL>
                  </a:tcPr>
                </a:tc>
                <a:tc>
                  <a:txBody>
                    <a:bodyPr/>
                    <a:lstStyle/>
                    <a:p>
                      <a:pPr algn="just"/>
                      <a:r>
                        <a:rPr lang="en-US" sz="1000" dirty="0"/>
                        <a:t>Ethene</a:t>
                      </a:r>
                    </a:p>
                    <a:p>
                      <a:pPr algn="just"/>
                      <a:r>
                        <a:rPr lang="en-US" sz="1000" dirty="0"/>
                        <a:t>Propene</a:t>
                      </a:r>
                    </a:p>
                    <a:p>
                      <a:pPr algn="just"/>
                      <a:r>
                        <a:rPr lang="en-US" sz="1000" dirty="0"/>
                        <a:t>Butene</a:t>
                      </a:r>
                    </a:p>
                    <a:p>
                      <a:pPr algn="just"/>
                      <a:r>
                        <a:rPr lang="en-US" sz="1000" dirty="0"/>
                        <a:t>Pentene</a:t>
                      </a:r>
                    </a:p>
                  </a:txBody>
                  <a:tcPr/>
                </a:tc>
                <a:tc>
                  <a:txBody>
                    <a:bodyPr/>
                    <a:lstStyle/>
                    <a:p>
                      <a:pPr algn="just"/>
                      <a:r>
                        <a:rPr lang="en-US" sz="1000" dirty="0"/>
                        <a:t>C</a:t>
                      </a:r>
                      <a:r>
                        <a:rPr lang="en-US" sz="1000" baseline="-25000" dirty="0"/>
                        <a:t>2</a:t>
                      </a:r>
                      <a:r>
                        <a:rPr lang="en-US" sz="1000" baseline="0" dirty="0"/>
                        <a:t>H</a:t>
                      </a:r>
                      <a:r>
                        <a:rPr lang="en-US" sz="1000" baseline="-25000" dirty="0"/>
                        <a:t>4</a:t>
                      </a:r>
                    </a:p>
                    <a:p>
                      <a:pPr algn="just"/>
                      <a:r>
                        <a:rPr lang="en-US" sz="1000" baseline="0" dirty="0"/>
                        <a:t>C</a:t>
                      </a:r>
                      <a:r>
                        <a:rPr lang="en-US" sz="1000" baseline="-25000" dirty="0"/>
                        <a:t>3</a:t>
                      </a:r>
                      <a:r>
                        <a:rPr lang="en-US" sz="1000" baseline="0" dirty="0"/>
                        <a:t>H</a:t>
                      </a:r>
                      <a:r>
                        <a:rPr lang="en-US" sz="1000" baseline="-25000" dirty="0"/>
                        <a:t>6</a:t>
                      </a:r>
                    </a:p>
                    <a:p>
                      <a:pPr algn="just"/>
                      <a:r>
                        <a:rPr lang="en-US" sz="1000" baseline="0" dirty="0"/>
                        <a:t>C</a:t>
                      </a:r>
                      <a:r>
                        <a:rPr lang="en-US" sz="1000" baseline="-25000" dirty="0"/>
                        <a:t>4</a:t>
                      </a:r>
                      <a:r>
                        <a:rPr lang="en-US" sz="1000" baseline="0" dirty="0"/>
                        <a:t>H</a:t>
                      </a:r>
                      <a:r>
                        <a:rPr lang="en-US" sz="1000" baseline="-25000" dirty="0"/>
                        <a:t>8</a:t>
                      </a:r>
                      <a:endParaRPr lang="en-US" sz="1000" baseline="0" dirty="0"/>
                    </a:p>
                    <a:p>
                      <a:pPr algn="just"/>
                      <a:r>
                        <a:rPr lang="en-US" sz="1000" baseline="0" dirty="0"/>
                        <a:t>C</a:t>
                      </a:r>
                      <a:r>
                        <a:rPr lang="en-US" sz="1000" baseline="-25000" dirty="0"/>
                        <a:t>5</a:t>
                      </a:r>
                      <a:r>
                        <a:rPr lang="en-US" sz="1000" baseline="0" dirty="0"/>
                        <a:t>H</a:t>
                      </a:r>
                      <a:r>
                        <a:rPr lang="en-US" sz="1000" baseline="-25000" dirty="0"/>
                        <a:t>10</a:t>
                      </a:r>
                      <a:endParaRPr lang="en-US" sz="1000" baseline="0" dirty="0"/>
                    </a:p>
                  </a:txBody>
                  <a:tcPr/>
                </a:tc>
                <a:tc>
                  <a:txBody>
                    <a:bodyPr/>
                    <a:lstStyle/>
                    <a:p>
                      <a:pPr algn="just"/>
                      <a:r>
                        <a:rPr lang="en-US" sz="1000" dirty="0"/>
                        <a:t>E.g. Butene</a:t>
                      </a:r>
                    </a:p>
                  </a:txBody>
                  <a:tcPr/>
                </a:tc>
                <a:tc>
                  <a:txBody>
                    <a:bodyPr/>
                    <a:lstStyle/>
                    <a:p>
                      <a:pPr algn="just"/>
                      <a:r>
                        <a:rPr lang="en-US" sz="1000" dirty="0"/>
                        <a:t>Methanol</a:t>
                      </a:r>
                    </a:p>
                    <a:p>
                      <a:pPr algn="just"/>
                      <a:r>
                        <a:rPr lang="en-US" sz="1000" dirty="0"/>
                        <a:t>Ethanol</a:t>
                      </a:r>
                    </a:p>
                    <a:p>
                      <a:pPr algn="just"/>
                      <a:r>
                        <a:rPr lang="en-US" sz="1000" dirty="0"/>
                        <a:t>Propanol</a:t>
                      </a:r>
                    </a:p>
                    <a:p>
                      <a:pPr algn="just"/>
                      <a:r>
                        <a:rPr lang="en-US" sz="1000" dirty="0"/>
                        <a:t>Butanol</a:t>
                      </a:r>
                    </a:p>
                  </a:txBody>
                  <a:tcPr/>
                </a:tc>
                <a:tc>
                  <a:txBody>
                    <a:bodyPr/>
                    <a:lstStyle/>
                    <a:p>
                      <a:pPr algn="just"/>
                      <a:r>
                        <a:rPr lang="en-US" sz="1000" dirty="0"/>
                        <a:t>CH</a:t>
                      </a:r>
                      <a:r>
                        <a:rPr lang="en-US" sz="1000" baseline="-25000" dirty="0"/>
                        <a:t>3</a:t>
                      </a:r>
                      <a:r>
                        <a:rPr lang="en-US" sz="1000" baseline="0" dirty="0"/>
                        <a:t>OH</a:t>
                      </a:r>
                    </a:p>
                    <a:p>
                      <a:pPr algn="just"/>
                      <a:r>
                        <a:rPr lang="en-US" sz="1000" baseline="0" dirty="0"/>
                        <a:t>C</a:t>
                      </a:r>
                      <a:r>
                        <a:rPr lang="en-US" sz="1000" baseline="-25000" dirty="0"/>
                        <a:t>2</a:t>
                      </a:r>
                      <a:r>
                        <a:rPr lang="en-US" sz="1000" baseline="0" dirty="0"/>
                        <a:t>H</a:t>
                      </a:r>
                      <a:r>
                        <a:rPr lang="en-US" sz="1000" baseline="-25000" dirty="0"/>
                        <a:t>5</a:t>
                      </a:r>
                      <a:r>
                        <a:rPr lang="en-US" sz="1000" baseline="0" dirty="0"/>
                        <a:t>OH</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aseline="0" dirty="0"/>
                        <a:t>C</a:t>
                      </a:r>
                      <a:r>
                        <a:rPr lang="en-US" sz="1000" baseline="-25000" dirty="0"/>
                        <a:t>3</a:t>
                      </a:r>
                      <a:r>
                        <a:rPr lang="en-US" sz="1000" baseline="0" dirty="0"/>
                        <a:t>H</a:t>
                      </a:r>
                      <a:r>
                        <a:rPr lang="en-US" sz="1000" baseline="-25000" dirty="0"/>
                        <a:t>7</a:t>
                      </a:r>
                      <a:r>
                        <a:rPr lang="en-US" sz="1000" baseline="0" dirty="0"/>
                        <a:t>OH</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aseline="0" dirty="0"/>
                        <a:t>C</a:t>
                      </a:r>
                      <a:r>
                        <a:rPr lang="en-US" sz="1000" baseline="-25000" dirty="0"/>
                        <a:t>3</a:t>
                      </a:r>
                      <a:r>
                        <a:rPr lang="en-US" sz="1000" baseline="0" dirty="0"/>
                        <a:t>H</a:t>
                      </a:r>
                      <a:r>
                        <a:rPr lang="en-US" sz="1000" baseline="-25000" dirty="0"/>
                        <a:t>9</a:t>
                      </a:r>
                      <a:r>
                        <a:rPr lang="en-US" sz="1000" baseline="0" dirty="0"/>
                        <a:t>OH</a:t>
                      </a:r>
                      <a:endParaRPr lang="en-US" sz="1000" dirty="0"/>
                    </a:p>
                  </a:txBody>
                  <a:tcPr/>
                </a:tc>
                <a:tc>
                  <a:txBody>
                    <a:bodyPr/>
                    <a:lstStyle/>
                    <a:p>
                      <a:pPr algn="just"/>
                      <a:r>
                        <a:rPr lang="en-US" sz="1000" dirty="0"/>
                        <a:t>E.g. Ethanol</a:t>
                      </a:r>
                    </a:p>
                  </a:txBody>
                  <a:tcPr>
                    <a:lnR w="19050" cap="flat" cmpd="sng" algn="ctr">
                      <a:solidFill>
                        <a:schemeClr val="tx1"/>
                      </a:solidFill>
                      <a:prstDash val="solid"/>
                      <a:round/>
                      <a:headEnd type="none" w="med" len="med"/>
                      <a:tailEnd type="none" w="med" len="med"/>
                    </a:lnR>
                  </a:tcPr>
                </a:tc>
                <a:tc>
                  <a:txBody>
                    <a:bodyPr/>
                    <a:lstStyle/>
                    <a:p>
                      <a:pPr algn="just"/>
                      <a:r>
                        <a:rPr lang="en-US" sz="1000" dirty="0"/>
                        <a:t>Methanoic Acid</a:t>
                      </a:r>
                    </a:p>
                    <a:p>
                      <a:pPr algn="just"/>
                      <a:r>
                        <a:rPr lang="en-US" sz="1000" dirty="0"/>
                        <a:t>Ethanoic Acid</a:t>
                      </a:r>
                    </a:p>
                    <a:p>
                      <a:pPr algn="just"/>
                      <a:r>
                        <a:rPr lang="en-US" sz="1000" dirty="0"/>
                        <a:t>Propanoic Acid</a:t>
                      </a:r>
                    </a:p>
                    <a:p>
                      <a:pPr algn="just"/>
                      <a:r>
                        <a:rPr lang="en-US" sz="1000" dirty="0"/>
                        <a:t>Butanoic Acid</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r>
                        <a:rPr lang="en-US" sz="1000" dirty="0"/>
                        <a:t>COOH</a:t>
                      </a:r>
                    </a:p>
                    <a:p>
                      <a:pPr algn="just"/>
                      <a:r>
                        <a:rPr lang="en-US" sz="1000" dirty="0"/>
                        <a:t>CH</a:t>
                      </a:r>
                      <a:r>
                        <a:rPr lang="en-US" sz="1000" baseline="-25000" dirty="0"/>
                        <a:t>3</a:t>
                      </a:r>
                      <a:r>
                        <a:rPr lang="en-US" sz="1000" baseline="0" dirty="0"/>
                        <a:t>COOH</a:t>
                      </a:r>
                    </a:p>
                    <a:p>
                      <a:pPr algn="just"/>
                      <a:r>
                        <a:rPr lang="en-US" sz="1000" baseline="0" dirty="0"/>
                        <a:t>C</a:t>
                      </a:r>
                      <a:r>
                        <a:rPr lang="en-US" sz="1000" baseline="-25000" dirty="0"/>
                        <a:t>2</a:t>
                      </a:r>
                      <a:r>
                        <a:rPr lang="en-US" sz="1000" baseline="0" dirty="0"/>
                        <a:t>H</a:t>
                      </a:r>
                      <a:r>
                        <a:rPr lang="en-US" sz="1000" baseline="-25000" dirty="0"/>
                        <a:t>5</a:t>
                      </a:r>
                      <a:r>
                        <a:rPr lang="en-US" sz="1000" baseline="0" dirty="0"/>
                        <a:t>COOH</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aseline="0" dirty="0"/>
                        <a:t>C</a:t>
                      </a:r>
                      <a:r>
                        <a:rPr lang="en-US" sz="1000" baseline="-25000" dirty="0"/>
                        <a:t>3</a:t>
                      </a:r>
                      <a:r>
                        <a:rPr lang="en-US" sz="1000" baseline="0" dirty="0"/>
                        <a:t>H</a:t>
                      </a:r>
                      <a:r>
                        <a:rPr lang="en-US" sz="1000" baseline="-25000" dirty="0"/>
                        <a:t>7</a:t>
                      </a:r>
                      <a:r>
                        <a:rPr lang="en-US" sz="1000" baseline="0" dirty="0"/>
                        <a:t>COOH</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tc>
                  <a:txBody>
                    <a:bodyPr/>
                    <a:lstStyle/>
                    <a:p>
                      <a:pPr algn="just"/>
                      <a:r>
                        <a:rPr lang="en-US" sz="600" dirty="0"/>
                        <a:t>E.g. Ethanoic Acid</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83458506"/>
                  </a:ext>
                </a:extLst>
              </a:tr>
              <a:tr h="0">
                <a:tc rowSpan="3">
                  <a:txBody>
                    <a:bodyPr/>
                    <a:lstStyle/>
                    <a:p>
                      <a:pPr algn="ctr"/>
                      <a:r>
                        <a:rPr lang="en-US" sz="1000" dirty="0"/>
                        <a:t>Reactions</a:t>
                      </a:r>
                    </a:p>
                  </a:txBody>
                  <a:tcPr anchor="ctr">
                    <a:lnL w="19050" cap="flat" cmpd="sng" algn="ctr">
                      <a:solidFill>
                        <a:schemeClr val="tx1"/>
                      </a:solidFill>
                      <a:prstDash val="solid"/>
                      <a:round/>
                      <a:headEnd type="none" w="med" len="med"/>
                      <a:tailEnd type="none" w="med" len="med"/>
                    </a:lnL>
                    <a:lnB w="19050" cap="flat" cmpd="sng" algn="ctr">
                      <a:solidFill>
                        <a:schemeClr val="tx1"/>
                      </a:solidFill>
                      <a:prstDash val="solid"/>
                      <a:round/>
                      <a:headEnd type="none" w="med" len="med"/>
                      <a:tailEnd type="none" w="med" len="med"/>
                    </a:lnB>
                  </a:tcPr>
                </a:tc>
                <a:tc rowSpan="3" gridSpan="3">
                  <a:txBody>
                    <a:bodyPr/>
                    <a:lstStyle/>
                    <a:p>
                      <a:pPr algn="just"/>
                      <a:r>
                        <a:rPr lang="en-GB" sz="1000" b="1" kern="1200" dirty="0">
                          <a:solidFill>
                            <a:schemeClr val="tx1"/>
                          </a:solidFill>
                          <a:effectLst/>
                          <a:latin typeface="Calibri" panose="020F0502020204030204" pitchFamily="34" charset="0"/>
                          <a:ea typeface="+mn-ea"/>
                          <a:cs typeface="Calibri" panose="020F0502020204030204" pitchFamily="34" charset="0"/>
                        </a:rPr>
                        <a:t>Reaction with oxygen in combustion</a:t>
                      </a:r>
                    </a:p>
                    <a:p>
                      <a:pPr algn="just"/>
                      <a:r>
                        <a:rPr lang="en-GB" sz="1000" kern="1200" dirty="0">
                          <a:solidFill>
                            <a:schemeClr val="tx1"/>
                          </a:solidFill>
                          <a:effectLst/>
                          <a:latin typeface="Calibri" panose="020F0502020204030204" pitchFamily="34" charset="0"/>
                          <a:ea typeface="+mn-ea"/>
                          <a:cs typeface="Calibri" panose="020F0502020204030204" pitchFamily="34" charset="0"/>
                        </a:rPr>
                        <a:t>Alkenes react with oxygen during combustion but they tend to burn in air with smoky flames due to incomplete combustion.   In general: </a:t>
                      </a:r>
                    </a:p>
                    <a:p>
                      <a:pPr algn="just"/>
                      <a:r>
                        <a:rPr lang="en-GB" sz="1000" kern="1200" dirty="0">
                          <a:solidFill>
                            <a:schemeClr val="tx1"/>
                          </a:solidFill>
                          <a:effectLst/>
                          <a:latin typeface="Calibri" panose="020F0502020204030204" pitchFamily="34" charset="0"/>
                          <a:ea typeface="+mn-ea"/>
                          <a:cs typeface="Calibri" panose="020F0502020204030204" pitchFamily="34" charset="0"/>
                        </a:rPr>
                        <a:t>Alkene + Oxygen </a:t>
                      </a:r>
                      <a:r>
                        <a:rPr lang="en-GB" sz="1000" kern="1200" dirty="0">
                          <a:solidFill>
                            <a:schemeClr val="tx1"/>
                          </a:solidFill>
                          <a:effectLst/>
                          <a:latin typeface="Calibri" panose="020F0502020204030204" pitchFamily="34" charset="0"/>
                          <a:ea typeface="+mn-ea"/>
                          <a:cs typeface="Calibri" panose="020F0502020204030204" pitchFamily="34" charset="0"/>
                          <a:sym typeface="Wingdings" pitchFamily="2" charset="2"/>
                        </a:rPr>
                        <a:t> Carbon Dioxide + Water</a:t>
                      </a:r>
                    </a:p>
                    <a:p>
                      <a:pPr algn="just"/>
                      <a:r>
                        <a:rPr lang="en-GB" sz="1000" kern="1200" dirty="0">
                          <a:solidFill>
                            <a:schemeClr val="tx1"/>
                          </a:solidFill>
                          <a:effectLst/>
                          <a:latin typeface="Calibri" panose="020F0502020204030204" pitchFamily="34" charset="0"/>
                          <a:ea typeface="+mn-ea"/>
                          <a:cs typeface="Calibri" panose="020F0502020204030204" pitchFamily="34" charset="0"/>
                          <a:sym typeface="Wingdings" pitchFamily="2" charset="2"/>
                        </a:rPr>
                        <a:t>For example:</a:t>
                      </a:r>
                      <a:endParaRPr lang="en-GB" sz="400" kern="1200" dirty="0">
                        <a:solidFill>
                          <a:schemeClr val="tx1"/>
                        </a:solidFill>
                        <a:effectLst/>
                        <a:latin typeface="Calibri" panose="020F0502020204030204" pitchFamily="34" charset="0"/>
                        <a:ea typeface="+mn-ea"/>
                        <a:cs typeface="Calibri" panose="020F0502020204030204" pitchFamily="34" charset="0"/>
                      </a:endParaRPr>
                    </a:p>
                    <a:p>
                      <a:pPr algn="just"/>
                      <a:r>
                        <a:rPr lang="en-GB" sz="1000" kern="1200" dirty="0">
                          <a:solidFill>
                            <a:schemeClr val="tx1"/>
                          </a:solidFill>
                          <a:effectLst/>
                          <a:latin typeface="Calibri" panose="020F0502020204030204" pitchFamily="34" charset="0"/>
                          <a:ea typeface="+mn-ea"/>
                          <a:cs typeface="Calibri" panose="020F0502020204030204" pitchFamily="34" charset="0"/>
                        </a:rPr>
                        <a:t>Ethene   Oxygen      </a:t>
                      </a:r>
                      <a:r>
                        <a:rPr lang="en-GB" sz="1000" kern="1200" dirty="0">
                          <a:solidFill>
                            <a:schemeClr val="tx1"/>
                          </a:solidFill>
                          <a:effectLst/>
                          <a:latin typeface="Calibri" panose="020F0502020204030204" pitchFamily="34" charset="0"/>
                          <a:ea typeface="+mn-ea"/>
                          <a:cs typeface="Calibri" panose="020F0502020204030204" pitchFamily="34" charset="0"/>
                          <a:sym typeface="Wingdings" pitchFamily="2" charset="2"/>
                        </a:rPr>
                        <a:t> Carbon Dioxide   Water</a:t>
                      </a:r>
                      <a:endParaRPr lang="en-GB" sz="1000" kern="1200" dirty="0">
                        <a:solidFill>
                          <a:schemeClr val="tx1"/>
                        </a:solidFill>
                        <a:effectLst/>
                        <a:latin typeface="Calibri" panose="020F0502020204030204" pitchFamily="34" charset="0"/>
                        <a:ea typeface="+mn-ea"/>
                        <a:cs typeface="Calibri" panose="020F0502020204030204" pitchFamily="34" charset="0"/>
                      </a:endParaRPr>
                    </a:p>
                    <a:p>
                      <a:pPr algn="just"/>
                      <a:r>
                        <a:rPr lang="en-GB" sz="1000" kern="1200" dirty="0">
                          <a:solidFill>
                            <a:schemeClr val="tx1"/>
                          </a:solidFill>
                          <a:effectLst/>
                          <a:latin typeface="Calibri" panose="020F0502020204030204" pitchFamily="34" charset="0"/>
                          <a:ea typeface="+mn-ea"/>
                          <a:cs typeface="Calibri" panose="020F0502020204030204" pitchFamily="34" charset="0"/>
                        </a:rPr>
                        <a:t>C</a:t>
                      </a:r>
                      <a:r>
                        <a:rPr lang="en-GB" sz="1000" kern="1200" baseline="-25000" dirty="0">
                          <a:solidFill>
                            <a:schemeClr val="tx1"/>
                          </a:solidFill>
                          <a:effectLst/>
                          <a:latin typeface="Calibri" panose="020F0502020204030204" pitchFamily="34" charset="0"/>
                          <a:ea typeface="+mn-ea"/>
                          <a:cs typeface="Calibri" panose="020F0502020204030204" pitchFamily="34" charset="0"/>
                        </a:rPr>
                        <a:t>2</a:t>
                      </a:r>
                      <a:r>
                        <a:rPr lang="en-GB" sz="1000" kern="1200" baseline="0" dirty="0">
                          <a:solidFill>
                            <a:schemeClr val="tx1"/>
                          </a:solidFill>
                          <a:effectLst/>
                          <a:latin typeface="Calibri" panose="020F0502020204030204" pitchFamily="34" charset="0"/>
                          <a:ea typeface="+mn-ea"/>
                          <a:cs typeface="Calibri" panose="020F0502020204030204" pitchFamily="34" charset="0"/>
                        </a:rPr>
                        <a:t>H</a:t>
                      </a:r>
                      <a:r>
                        <a:rPr lang="en-GB" sz="1000" kern="1200" baseline="-25000" dirty="0">
                          <a:solidFill>
                            <a:schemeClr val="tx1"/>
                          </a:solidFill>
                          <a:effectLst/>
                          <a:latin typeface="Calibri" panose="020F0502020204030204" pitchFamily="34" charset="0"/>
                          <a:ea typeface="+mn-ea"/>
                          <a:cs typeface="Calibri" panose="020F0502020204030204" pitchFamily="34" charset="0"/>
                        </a:rPr>
                        <a:t>4</a:t>
                      </a:r>
                      <a:r>
                        <a:rPr lang="en-GB" sz="1000" kern="1200" baseline="0" dirty="0">
                          <a:solidFill>
                            <a:schemeClr val="tx1"/>
                          </a:solidFill>
                          <a:effectLst/>
                          <a:latin typeface="Calibri" panose="020F0502020204030204" pitchFamily="34" charset="0"/>
                          <a:ea typeface="+mn-ea"/>
                          <a:cs typeface="Calibri" panose="020F0502020204030204" pitchFamily="34" charset="0"/>
                        </a:rPr>
                        <a:t>           O</a:t>
                      </a:r>
                      <a:r>
                        <a:rPr lang="en-GB" sz="1000" kern="1200" baseline="-25000" dirty="0">
                          <a:solidFill>
                            <a:schemeClr val="tx1"/>
                          </a:solidFill>
                          <a:effectLst/>
                          <a:latin typeface="Calibri" panose="020F0502020204030204" pitchFamily="34" charset="0"/>
                          <a:ea typeface="+mn-ea"/>
                          <a:cs typeface="Calibri" panose="020F0502020204030204" pitchFamily="34" charset="0"/>
                        </a:rPr>
                        <a:t>2</a:t>
                      </a:r>
                      <a:r>
                        <a:rPr lang="en-GB" sz="1000" kern="1200" baseline="0" dirty="0">
                          <a:solidFill>
                            <a:schemeClr val="tx1"/>
                          </a:solidFill>
                          <a:effectLst/>
                          <a:latin typeface="Calibri" panose="020F0502020204030204" pitchFamily="34" charset="0"/>
                          <a:ea typeface="+mn-ea"/>
                          <a:cs typeface="Calibri" panose="020F0502020204030204" pitchFamily="34" charset="0"/>
                        </a:rPr>
                        <a:t>      </a:t>
                      </a:r>
                      <a:r>
                        <a:rPr lang="en-GB" sz="1000" kern="1200" baseline="0" dirty="0">
                          <a:solidFill>
                            <a:schemeClr val="tx1"/>
                          </a:solidFill>
                          <a:effectLst/>
                          <a:latin typeface="Calibri" panose="020F0502020204030204" pitchFamily="34" charset="0"/>
                          <a:ea typeface="+mn-ea"/>
                          <a:cs typeface="Calibri" panose="020F0502020204030204" pitchFamily="34" charset="0"/>
                          <a:sym typeface="Wingdings" pitchFamily="2" charset="2"/>
                        </a:rPr>
                        <a:t>                  CO</a:t>
                      </a:r>
                      <a:r>
                        <a:rPr lang="en-GB" sz="1000" kern="1200" baseline="-25000" dirty="0">
                          <a:solidFill>
                            <a:schemeClr val="tx1"/>
                          </a:solidFill>
                          <a:effectLst/>
                          <a:latin typeface="Calibri" panose="020F0502020204030204" pitchFamily="34" charset="0"/>
                          <a:ea typeface="+mn-ea"/>
                          <a:cs typeface="Calibri" panose="020F0502020204030204" pitchFamily="34" charset="0"/>
                          <a:sym typeface="Wingdings" pitchFamily="2" charset="2"/>
                        </a:rPr>
                        <a:t>2</a:t>
                      </a:r>
                      <a:r>
                        <a:rPr lang="en-GB" sz="1000" kern="1200" baseline="0" dirty="0">
                          <a:solidFill>
                            <a:schemeClr val="tx1"/>
                          </a:solidFill>
                          <a:effectLst/>
                          <a:latin typeface="Calibri" panose="020F0502020204030204" pitchFamily="34" charset="0"/>
                          <a:ea typeface="+mn-ea"/>
                          <a:cs typeface="Calibri" panose="020F0502020204030204" pitchFamily="34" charset="0"/>
                          <a:sym typeface="Wingdings" pitchFamily="2" charset="2"/>
                        </a:rPr>
                        <a:t>              H</a:t>
                      </a:r>
                      <a:r>
                        <a:rPr lang="en-GB" sz="1000" kern="1200" baseline="-25000" dirty="0">
                          <a:solidFill>
                            <a:schemeClr val="tx1"/>
                          </a:solidFill>
                          <a:effectLst/>
                          <a:latin typeface="Calibri" panose="020F0502020204030204" pitchFamily="34" charset="0"/>
                          <a:ea typeface="+mn-ea"/>
                          <a:cs typeface="Calibri" panose="020F0502020204030204" pitchFamily="34" charset="0"/>
                          <a:sym typeface="Wingdings" pitchFamily="2" charset="2"/>
                        </a:rPr>
                        <a:t>2</a:t>
                      </a:r>
                      <a:r>
                        <a:rPr lang="en-GB" sz="1000" kern="1200" baseline="0" dirty="0">
                          <a:solidFill>
                            <a:schemeClr val="tx1"/>
                          </a:solidFill>
                          <a:effectLst/>
                          <a:latin typeface="Calibri" panose="020F0502020204030204" pitchFamily="34" charset="0"/>
                          <a:ea typeface="+mn-ea"/>
                          <a:cs typeface="Calibri" panose="020F0502020204030204" pitchFamily="34" charset="0"/>
                          <a:sym typeface="Wingdings" pitchFamily="2" charset="2"/>
                        </a:rPr>
                        <a:t>O</a:t>
                      </a:r>
                    </a:p>
                    <a:p>
                      <a:pPr algn="just"/>
                      <a:endParaRPr lang="en-GB" sz="400" b="1" kern="1200" dirty="0">
                        <a:solidFill>
                          <a:schemeClr val="tx1"/>
                        </a:solidFill>
                        <a:effectLst/>
                        <a:latin typeface="Calibri" panose="020F0502020204030204" pitchFamily="34" charset="0"/>
                        <a:ea typeface="+mn-ea"/>
                        <a:cs typeface="Calibri" panose="020F0502020204030204" pitchFamily="34" charset="0"/>
                      </a:endParaRPr>
                    </a:p>
                    <a:p>
                      <a:pPr algn="just"/>
                      <a:r>
                        <a:rPr lang="en-GB" sz="1000" b="1" kern="1200" dirty="0">
                          <a:solidFill>
                            <a:schemeClr val="tx1"/>
                          </a:solidFill>
                          <a:effectLst/>
                          <a:latin typeface="Calibri" panose="020F0502020204030204" pitchFamily="34" charset="0"/>
                          <a:ea typeface="+mn-ea"/>
                          <a:cs typeface="Calibri" panose="020F0502020204030204" pitchFamily="34" charset="0"/>
                        </a:rPr>
                        <a:t>Reaction with Hydrogen.</a:t>
                      </a:r>
                    </a:p>
                    <a:p>
                      <a:pPr algn="just"/>
                      <a:r>
                        <a:rPr lang="en-GB" sz="1000" b="0" kern="1200" dirty="0">
                          <a:solidFill>
                            <a:schemeClr val="tx1"/>
                          </a:solidFill>
                          <a:effectLst/>
                          <a:latin typeface="Calibri" panose="020F0502020204030204" pitchFamily="34" charset="0"/>
                          <a:ea typeface="+mn-ea"/>
                          <a:cs typeface="Calibri" panose="020F0502020204030204" pitchFamily="34" charset="0"/>
                        </a:rPr>
                        <a:t>In general: Alkene + Hydrogen </a:t>
                      </a:r>
                      <a:r>
                        <a:rPr lang="en-GB" sz="1000" b="0" kern="1200" dirty="0">
                          <a:solidFill>
                            <a:schemeClr val="tx1"/>
                          </a:solidFill>
                          <a:effectLst/>
                          <a:latin typeface="Calibri" panose="020F0502020204030204" pitchFamily="34" charset="0"/>
                          <a:ea typeface="+mn-ea"/>
                          <a:cs typeface="Calibri" panose="020F0502020204030204" pitchFamily="34" charset="0"/>
                          <a:sym typeface="Wingdings" pitchFamily="2" charset="2"/>
                        </a:rPr>
                        <a:t> Alkane</a:t>
                      </a:r>
                      <a:endParaRPr lang="en-GB" sz="1000" b="0" kern="1200" dirty="0">
                        <a:solidFill>
                          <a:schemeClr val="tx1"/>
                        </a:solidFill>
                        <a:effectLst/>
                        <a:latin typeface="Calibri" panose="020F0502020204030204" pitchFamily="34" charset="0"/>
                        <a:ea typeface="+mn-ea"/>
                        <a:cs typeface="Calibri" panose="020F0502020204030204" pitchFamily="34" charset="0"/>
                      </a:endParaRPr>
                    </a:p>
                    <a:p>
                      <a:pPr algn="just"/>
                      <a:r>
                        <a:rPr lang="en-GB" sz="1000" b="0" kern="1200" dirty="0">
                          <a:solidFill>
                            <a:schemeClr val="tx1"/>
                          </a:solidFill>
                          <a:effectLst/>
                          <a:latin typeface="Calibri" panose="020F0502020204030204" pitchFamily="34" charset="0"/>
                          <a:ea typeface="+mn-ea"/>
                          <a:cs typeface="Calibri" panose="020F0502020204030204" pitchFamily="34" charset="0"/>
                        </a:rPr>
                        <a:t>For example: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tx1"/>
                          </a:solidFill>
                          <a:effectLst/>
                          <a:latin typeface="Calibri" panose="020F0502020204030204" pitchFamily="34" charset="0"/>
                          <a:ea typeface="+mn-ea"/>
                          <a:cs typeface="Calibri" panose="020F0502020204030204" pitchFamily="34" charset="0"/>
                        </a:rPr>
                        <a:t>Pentene   Hydrogen </a:t>
                      </a:r>
                      <a:r>
                        <a:rPr lang="en-GB" sz="1000" b="0" kern="1200" dirty="0">
                          <a:solidFill>
                            <a:schemeClr val="tx1"/>
                          </a:solidFill>
                          <a:effectLst/>
                          <a:latin typeface="Calibri" panose="020F0502020204030204" pitchFamily="34" charset="0"/>
                          <a:ea typeface="+mn-ea"/>
                          <a:cs typeface="Calibri" panose="020F0502020204030204" pitchFamily="34" charset="0"/>
                          <a:sym typeface="Wingdings" pitchFamily="2" charset="2"/>
                        </a:rPr>
                        <a:t>     Pentane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tx1"/>
                          </a:solidFill>
                          <a:effectLst/>
                          <a:latin typeface="Calibri" panose="020F0502020204030204" pitchFamily="34" charset="0"/>
                          <a:ea typeface="+mn-ea"/>
                          <a:cs typeface="Calibri" panose="020F0502020204030204" pitchFamily="34" charset="0"/>
                          <a:sym typeface="Wingdings" pitchFamily="2" charset="2"/>
                        </a:rPr>
                        <a:t>C</a:t>
                      </a:r>
                      <a:r>
                        <a:rPr lang="en-GB" sz="1000" b="0" kern="1200" baseline="-25000" dirty="0">
                          <a:solidFill>
                            <a:schemeClr val="tx1"/>
                          </a:solidFill>
                          <a:effectLst/>
                          <a:latin typeface="Calibri" panose="020F0502020204030204" pitchFamily="34" charset="0"/>
                          <a:ea typeface="+mn-ea"/>
                          <a:cs typeface="Calibri" panose="020F0502020204030204" pitchFamily="34" charset="0"/>
                          <a:sym typeface="Wingdings" pitchFamily="2" charset="2"/>
                        </a:rPr>
                        <a:t>5</a:t>
                      </a:r>
                      <a:r>
                        <a:rPr lang="en-GB" sz="1000" b="0" kern="1200" baseline="0" dirty="0">
                          <a:solidFill>
                            <a:schemeClr val="tx1"/>
                          </a:solidFill>
                          <a:effectLst/>
                          <a:latin typeface="Calibri" panose="020F0502020204030204" pitchFamily="34" charset="0"/>
                          <a:ea typeface="+mn-ea"/>
                          <a:cs typeface="Calibri" panose="020F0502020204030204" pitchFamily="34" charset="0"/>
                          <a:sym typeface="Wingdings" pitchFamily="2" charset="2"/>
                        </a:rPr>
                        <a:t>H</a:t>
                      </a:r>
                      <a:r>
                        <a:rPr lang="en-GB" sz="1000" b="0" kern="1200" baseline="-25000" dirty="0">
                          <a:solidFill>
                            <a:schemeClr val="tx1"/>
                          </a:solidFill>
                          <a:effectLst/>
                          <a:latin typeface="Calibri" panose="020F0502020204030204" pitchFamily="34" charset="0"/>
                          <a:ea typeface="+mn-ea"/>
                          <a:cs typeface="Calibri" panose="020F0502020204030204" pitchFamily="34" charset="0"/>
                          <a:sym typeface="Wingdings" pitchFamily="2" charset="2"/>
                        </a:rPr>
                        <a:t>10       </a:t>
                      </a:r>
                      <a:r>
                        <a:rPr lang="en-GB" sz="1000" b="0" kern="1200" baseline="0" dirty="0">
                          <a:solidFill>
                            <a:schemeClr val="tx1"/>
                          </a:solidFill>
                          <a:effectLst/>
                          <a:latin typeface="Calibri" panose="020F0502020204030204" pitchFamily="34" charset="0"/>
                          <a:ea typeface="+mn-ea"/>
                          <a:cs typeface="Calibri" panose="020F0502020204030204" pitchFamily="34" charset="0"/>
                          <a:sym typeface="Wingdings" pitchFamily="2" charset="2"/>
                        </a:rPr>
                        <a:t>           H</a:t>
                      </a:r>
                      <a:r>
                        <a:rPr lang="en-GB" sz="1000" b="0" kern="1200" baseline="-25000" dirty="0">
                          <a:solidFill>
                            <a:schemeClr val="tx1"/>
                          </a:solidFill>
                          <a:effectLst/>
                          <a:latin typeface="Calibri" panose="020F0502020204030204" pitchFamily="34" charset="0"/>
                          <a:ea typeface="+mn-ea"/>
                          <a:cs typeface="Calibri" panose="020F0502020204030204" pitchFamily="34" charset="0"/>
                          <a:sym typeface="Wingdings" pitchFamily="2" charset="2"/>
                        </a:rPr>
                        <a:t>2</a:t>
                      </a:r>
                      <a:r>
                        <a:rPr lang="en-GB" sz="1000" b="0" kern="1200" baseline="0" dirty="0">
                          <a:solidFill>
                            <a:schemeClr val="tx1"/>
                          </a:solidFill>
                          <a:effectLst/>
                          <a:latin typeface="Calibri" panose="020F0502020204030204" pitchFamily="34" charset="0"/>
                          <a:ea typeface="+mn-ea"/>
                          <a:cs typeface="Calibri" panose="020F0502020204030204" pitchFamily="34" charset="0"/>
                          <a:sym typeface="Wingdings" pitchFamily="2" charset="2"/>
                        </a:rPr>
                        <a:t>               C</a:t>
                      </a:r>
                      <a:r>
                        <a:rPr lang="en-GB" sz="1000" b="0" kern="1200" baseline="-25000" dirty="0">
                          <a:solidFill>
                            <a:schemeClr val="tx1"/>
                          </a:solidFill>
                          <a:effectLst/>
                          <a:latin typeface="Calibri" panose="020F0502020204030204" pitchFamily="34" charset="0"/>
                          <a:ea typeface="+mn-ea"/>
                          <a:cs typeface="Calibri" panose="020F0502020204030204" pitchFamily="34" charset="0"/>
                          <a:sym typeface="Wingdings" pitchFamily="2" charset="2"/>
                        </a:rPr>
                        <a:t>5</a:t>
                      </a:r>
                      <a:r>
                        <a:rPr lang="en-GB" sz="1000" b="0" kern="1200" baseline="0" dirty="0">
                          <a:solidFill>
                            <a:schemeClr val="tx1"/>
                          </a:solidFill>
                          <a:effectLst/>
                          <a:latin typeface="Calibri" panose="020F0502020204030204" pitchFamily="34" charset="0"/>
                          <a:ea typeface="+mn-ea"/>
                          <a:cs typeface="Calibri" panose="020F0502020204030204" pitchFamily="34" charset="0"/>
                          <a:sym typeface="Wingdings" pitchFamily="2" charset="2"/>
                        </a:rPr>
                        <a:t>H</a:t>
                      </a:r>
                      <a:r>
                        <a:rPr lang="en-GB" sz="1000" b="0" kern="1200" baseline="-25000" dirty="0">
                          <a:solidFill>
                            <a:schemeClr val="tx1"/>
                          </a:solidFill>
                          <a:effectLst/>
                          <a:latin typeface="Calibri" panose="020F0502020204030204" pitchFamily="34" charset="0"/>
                          <a:ea typeface="+mn-ea"/>
                          <a:cs typeface="Calibri" panose="020F0502020204030204" pitchFamily="34" charset="0"/>
                          <a:sym typeface="Wingdings" pitchFamily="2" charset="2"/>
                        </a:rPr>
                        <a:t>12</a:t>
                      </a:r>
                      <a:endParaRPr lang="en-GB" sz="1000" b="0" kern="1200" dirty="0">
                        <a:solidFill>
                          <a:schemeClr val="tx1"/>
                        </a:solidFill>
                        <a:effectLst/>
                        <a:latin typeface="Calibri" panose="020F0502020204030204" pitchFamily="34" charset="0"/>
                        <a:ea typeface="+mn-ea"/>
                        <a:cs typeface="Calibri" panose="020F0502020204030204" pitchFamily="34" charset="0"/>
                        <a:sym typeface="Wingdings"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tx1"/>
                          </a:solidFill>
                          <a:effectLst/>
                          <a:latin typeface="Calibri" panose="020F0502020204030204" pitchFamily="34" charset="0"/>
                          <a:ea typeface="+mn-ea"/>
                          <a:cs typeface="Calibri" panose="020F0502020204030204" pitchFamily="34" charset="0"/>
                          <a:sym typeface="Wingdings" pitchFamily="2" charset="2"/>
                        </a:rPr>
                        <a:t>This reaction takes place at 60°C in the presence of a nickel catalyst.</a:t>
                      </a:r>
                      <a:endParaRPr lang="en-GB" sz="1000" b="0" kern="1200" dirty="0">
                        <a:solidFill>
                          <a:schemeClr val="tx1"/>
                        </a:solidFill>
                        <a:effectLst/>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400" b="1" kern="1200" dirty="0">
                        <a:solidFill>
                          <a:schemeClr val="tx1"/>
                        </a:solidFill>
                        <a:effectLst/>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Calibri" panose="020F0502020204030204" pitchFamily="34" charset="0"/>
                          <a:ea typeface="+mn-ea"/>
                          <a:cs typeface="Calibri" panose="020F0502020204030204" pitchFamily="34" charset="0"/>
                        </a:rPr>
                        <a:t>Reaction with Water (Steam)</a:t>
                      </a:r>
                    </a:p>
                    <a:p>
                      <a:pPr algn="just"/>
                      <a:r>
                        <a:rPr lang="en-GB" sz="1000" b="0" kern="1200" dirty="0">
                          <a:solidFill>
                            <a:schemeClr val="tx1"/>
                          </a:solidFill>
                          <a:effectLst/>
                          <a:latin typeface="Calibri" panose="020F0502020204030204" pitchFamily="34" charset="0"/>
                          <a:ea typeface="+mn-ea"/>
                          <a:cs typeface="Calibri" panose="020F0502020204030204" pitchFamily="34" charset="0"/>
                        </a:rPr>
                        <a:t>In general: Alkene + Steam </a:t>
                      </a:r>
                      <a:r>
                        <a:rPr lang="en-GB" sz="1000" dirty="0">
                          <a:latin typeface="Calibri" panose="020F0502020204030204" pitchFamily="34" charset="0"/>
                          <a:cs typeface="Calibri" panose="020F0502020204030204" pitchFamily="34" charset="0"/>
                        </a:rPr>
                        <a:t>⇌</a:t>
                      </a:r>
                      <a:r>
                        <a:rPr lang="en-GB" sz="1000" b="0" kern="1200" dirty="0">
                          <a:solidFill>
                            <a:schemeClr val="tx1"/>
                          </a:solidFill>
                          <a:effectLst/>
                          <a:latin typeface="Calibri" panose="020F0502020204030204" pitchFamily="34" charset="0"/>
                          <a:ea typeface="+mn-ea"/>
                          <a:cs typeface="Calibri" panose="020F0502020204030204" pitchFamily="34" charset="0"/>
                          <a:sym typeface="Wingdings" pitchFamily="2" charset="2"/>
                        </a:rPr>
                        <a:t> Alcohol</a:t>
                      </a:r>
                      <a:endParaRPr lang="en-GB" sz="1000" b="0" kern="1200" dirty="0">
                        <a:solidFill>
                          <a:schemeClr val="tx1"/>
                        </a:solidFill>
                        <a:effectLst/>
                        <a:latin typeface="Calibri" panose="020F0502020204030204" pitchFamily="34" charset="0"/>
                        <a:ea typeface="+mn-ea"/>
                        <a:cs typeface="Calibri" panose="020F0502020204030204" pitchFamily="34" charset="0"/>
                      </a:endParaRPr>
                    </a:p>
                    <a:p>
                      <a:pPr algn="just"/>
                      <a:r>
                        <a:rPr lang="en-GB" sz="1000" b="0" kern="1200" dirty="0">
                          <a:solidFill>
                            <a:schemeClr val="tx1"/>
                          </a:solidFill>
                          <a:effectLst/>
                          <a:latin typeface="Calibri" panose="020F0502020204030204" pitchFamily="34" charset="0"/>
                          <a:ea typeface="+mn-ea"/>
                          <a:cs typeface="Calibri" panose="020F0502020204030204" pitchFamily="34" charset="0"/>
                        </a:rPr>
                        <a:t>For example: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tx1"/>
                          </a:solidFill>
                          <a:effectLst/>
                          <a:latin typeface="Calibri" panose="020F0502020204030204" pitchFamily="34" charset="0"/>
                          <a:ea typeface="+mn-ea"/>
                          <a:cs typeface="Calibri" panose="020F0502020204030204" pitchFamily="34" charset="0"/>
                        </a:rPr>
                        <a:t>Ethene    Steam       </a:t>
                      </a:r>
                      <a:r>
                        <a:rPr lang="en-GB" sz="1000" b="0" i="0" kern="1200" dirty="0">
                          <a:solidFill>
                            <a:schemeClr val="tx1"/>
                          </a:solidFill>
                          <a:effectLst/>
                          <a:latin typeface="Calibri" panose="020F0502020204030204" pitchFamily="34" charset="0"/>
                          <a:ea typeface="+mn-ea"/>
                          <a:cs typeface="Calibri" panose="020F0502020204030204" pitchFamily="34" charset="0"/>
                        </a:rPr>
                        <a:t>Ethanol</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i="0" kern="1200" dirty="0">
                          <a:solidFill>
                            <a:schemeClr val="tx1"/>
                          </a:solidFill>
                          <a:effectLst/>
                          <a:latin typeface="Calibri" panose="020F0502020204030204" pitchFamily="34" charset="0"/>
                          <a:ea typeface="+mn-ea"/>
                          <a:cs typeface="Calibri" panose="020F0502020204030204" pitchFamily="34" charset="0"/>
                        </a:rPr>
                        <a:t>C</a:t>
                      </a:r>
                      <a:r>
                        <a:rPr lang="en-GB" sz="1000" b="0" i="0" kern="1200" baseline="-25000" dirty="0">
                          <a:solidFill>
                            <a:schemeClr val="tx1"/>
                          </a:solidFill>
                          <a:effectLst/>
                          <a:latin typeface="Calibri" panose="020F0502020204030204" pitchFamily="34" charset="0"/>
                          <a:ea typeface="+mn-ea"/>
                          <a:cs typeface="Calibri" panose="020F0502020204030204" pitchFamily="34" charset="0"/>
                        </a:rPr>
                        <a:t>2</a:t>
                      </a:r>
                      <a:r>
                        <a:rPr lang="en-GB" sz="1000" b="0" i="0" kern="1200" baseline="0" dirty="0">
                          <a:solidFill>
                            <a:schemeClr val="tx1"/>
                          </a:solidFill>
                          <a:effectLst/>
                          <a:latin typeface="Calibri" panose="020F0502020204030204" pitchFamily="34" charset="0"/>
                          <a:ea typeface="+mn-ea"/>
                          <a:cs typeface="Calibri" panose="020F0502020204030204" pitchFamily="34" charset="0"/>
                        </a:rPr>
                        <a:t>H</a:t>
                      </a:r>
                      <a:r>
                        <a:rPr lang="en-GB" sz="1000" b="0" i="0" kern="1200" baseline="-25000" dirty="0">
                          <a:solidFill>
                            <a:schemeClr val="tx1"/>
                          </a:solidFill>
                          <a:effectLst/>
                          <a:latin typeface="Calibri" panose="020F0502020204030204" pitchFamily="34" charset="0"/>
                          <a:ea typeface="+mn-ea"/>
                          <a:cs typeface="Calibri" panose="020F0502020204030204" pitchFamily="34" charset="0"/>
                        </a:rPr>
                        <a:t>4</a:t>
                      </a:r>
                      <a:r>
                        <a:rPr lang="en-GB" sz="1000" b="0" i="0" kern="1200" baseline="0" dirty="0">
                          <a:solidFill>
                            <a:schemeClr val="tx1"/>
                          </a:solidFill>
                          <a:effectLst/>
                          <a:latin typeface="Calibri" panose="020F0502020204030204" pitchFamily="34" charset="0"/>
                          <a:ea typeface="+mn-ea"/>
                          <a:cs typeface="Calibri" panose="020F0502020204030204" pitchFamily="34" charset="0"/>
                        </a:rPr>
                        <a:t>          H</a:t>
                      </a:r>
                      <a:r>
                        <a:rPr lang="en-GB" sz="1000" b="0" i="0" kern="1200" baseline="-25000" dirty="0">
                          <a:solidFill>
                            <a:schemeClr val="tx1"/>
                          </a:solidFill>
                          <a:effectLst/>
                          <a:latin typeface="Calibri" panose="020F0502020204030204" pitchFamily="34" charset="0"/>
                          <a:ea typeface="+mn-ea"/>
                          <a:cs typeface="Calibri" panose="020F0502020204030204" pitchFamily="34" charset="0"/>
                        </a:rPr>
                        <a:t>2</a:t>
                      </a:r>
                      <a:r>
                        <a:rPr lang="en-GB" sz="1000" b="0" i="0" kern="1200" baseline="0" dirty="0">
                          <a:solidFill>
                            <a:schemeClr val="tx1"/>
                          </a:solidFill>
                          <a:effectLst/>
                          <a:latin typeface="Calibri" panose="020F0502020204030204" pitchFamily="34" charset="0"/>
                          <a:ea typeface="+mn-ea"/>
                          <a:cs typeface="Calibri" panose="020F0502020204030204" pitchFamily="34" charset="0"/>
                        </a:rPr>
                        <a:t>O          C</a:t>
                      </a:r>
                      <a:r>
                        <a:rPr lang="en-GB" sz="1000" b="0" i="0" kern="1200" baseline="-25000" dirty="0">
                          <a:solidFill>
                            <a:schemeClr val="tx1"/>
                          </a:solidFill>
                          <a:effectLst/>
                          <a:latin typeface="Calibri" panose="020F0502020204030204" pitchFamily="34" charset="0"/>
                          <a:ea typeface="+mn-ea"/>
                          <a:cs typeface="Calibri" panose="020F0502020204030204" pitchFamily="34" charset="0"/>
                        </a:rPr>
                        <a:t>2</a:t>
                      </a:r>
                      <a:r>
                        <a:rPr lang="en-GB" sz="1000" b="0" i="0" kern="1200" baseline="0" dirty="0">
                          <a:solidFill>
                            <a:schemeClr val="tx1"/>
                          </a:solidFill>
                          <a:effectLst/>
                          <a:latin typeface="Calibri" panose="020F0502020204030204" pitchFamily="34" charset="0"/>
                          <a:ea typeface="+mn-ea"/>
                          <a:cs typeface="Calibri" panose="020F0502020204030204" pitchFamily="34" charset="0"/>
                        </a:rPr>
                        <a:t>H</a:t>
                      </a:r>
                      <a:r>
                        <a:rPr lang="en-GB" sz="1000" b="0" i="0" kern="1200" baseline="-25000" dirty="0">
                          <a:solidFill>
                            <a:schemeClr val="tx1"/>
                          </a:solidFill>
                          <a:effectLst/>
                          <a:latin typeface="Calibri" panose="020F0502020204030204" pitchFamily="34" charset="0"/>
                          <a:ea typeface="+mn-ea"/>
                          <a:cs typeface="Calibri" panose="020F0502020204030204" pitchFamily="34" charset="0"/>
                        </a:rPr>
                        <a:t>4</a:t>
                      </a:r>
                      <a:r>
                        <a:rPr lang="en-GB" sz="1000" b="0" i="0" kern="1200" baseline="0" dirty="0">
                          <a:solidFill>
                            <a:schemeClr val="tx1"/>
                          </a:solidFill>
                          <a:effectLst/>
                          <a:latin typeface="Calibri" panose="020F0502020204030204" pitchFamily="34" charset="0"/>
                          <a:ea typeface="+mn-ea"/>
                          <a:cs typeface="Calibri" panose="020F0502020204030204" pitchFamily="34" charset="0"/>
                        </a:rPr>
                        <a:t>OH</a:t>
                      </a:r>
                      <a:endParaRPr lang="en-GB" sz="1000" b="0" i="0" kern="1200" dirty="0">
                        <a:solidFill>
                          <a:schemeClr val="tx1"/>
                        </a:solidFill>
                        <a:effectLst/>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i="0" kern="1200" dirty="0">
                          <a:solidFill>
                            <a:schemeClr val="tx1"/>
                          </a:solidFill>
                          <a:effectLst/>
                          <a:latin typeface="Calibri" panose="020F0502020204030204" pitchFamily="34" charset="0"/>
                          <a:ea typeface="+mn-ea"/>
                          <a:cs typeface="Calibri" panose="020F0502020204030204" pitchFamily="34" charset="0"/>
                        </a:rPr>
                        <a:t>This reaction needs energy to heat the gases to a high temperature and a catalyst.</a:t>
                      </a:r>
                      <a:endParaRPr lang="en-GB" sz="1000" b="0" kern="1200" dirty="0">
                        <a:solidFill>
                          <a:schemeClr val="tx1"/>
                        </a:solidFill>
                        <a:effectLst/>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400" b="1" kern="1200" dirty="0">
                        <a:solidFill>
                          <a:schemeClr val="tx1"/>
                        </a:solidFill>
                        <a:effectLst/>
                        <a:latin typeface="Calibri" panose="020F0502020204030204" pitchFamily="34" charset="0"/>
                        <a:ea typeface="+mn-ea"/>
                        <a:cs typeface="Calibri" panose="020F0502020204030204"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Calibri" panose="020F0502020204030204" pitchFamily="34" charset="0"/>
                          <a:ea typeface="+mn-ea"/>
                          <a:cs typeface="Calibri" panose="020F0502020204030204" pitchFamily="34" charset="0"/>
                        </a:rPr>
                        <a:t>Reaction with Halogens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tx1"/>
                          </a:solidFill>
                          <a:effectLst/>
                          <a:latin typeface="Calibri" panose="020F0502020204030204" pitchFamily="34" charset="0"/>
                          <a:ea typeface="+mn-ea"/>
                          <a:cs typeface="Calibri" panose="020F0502020204030204" pitchFamily="34" charset="0"/>
                        </a:rPr>
                        <a:t>To identify a halogen you would use a halogen such as bromine.  When it reacts with the alkane it turns colourless.  This is because…</a:t>
                      </a:r>
                    </a:p>
                    <a:p>
                      <a:pPr algn="just"/>
                      <a:r>
                        <a:rPr lang="en-GB" sz="1000" dirty="0">
                          <a:latin typeface="Calibri" panose="020F0502020204030204" pitchFamily="34" charset="0"/>
                          <a:cs typeface="Calibri" panose="020F0502020204030204" pitchFamily="34" charset="0"/>
                        </a:rPr>
                        <a:t>Ethene    Bromine     </a:t>
                      </a:r>
                      <a:r>
                        <a:rPr lang="en-GB" sz="1000" dirty="0">
                          <a:latin typeface="Calibri" panose="020F0502020204030204" pitchFamily="34" charset="0"/>
                          <a:cs typeface="Calibri" panose="020F0502020204030204" pitchFamily="34" charset="0"/>
                          <a:sym typeface="Wingdings" pitchFamily="2" charset="2"/>
                        </a:rPr>
                        <a:t> Dibromoethane</a:t>
                      </a:r>
                      <a:endParaRPr lang="en-GB" sz="1000" dirty="0">
                        <a:latin typeface="Calibri" panose="020F0502020204030204" pitchFamily="34" charset="0"/>
                        <a:cs typeface="Calibri" panose="020F0502020204030204" pitchFamily="34" charset="0"/>
                      </a:endParaRPr>
                    </a:p>
                    <a:p>
                      <a:pPr algn="just"/>
                      <a:r>
                        <a:rPr lang="en-GB" sz="1000" kern="1200" dirty="0">
                          <a:solidFill>
                            <a:schemeClr val="tx1"/>
                          </a:solidFill>
                          <a:effectLst/>
                          <a:latin typeface="Calibri" panose="020F0502020204030204" pitchFamily="34" charset="0"/>
                          <a:ea typeface="+mn-ea"/>
                          <a:cs typeface="Calibri" panose="020F0502020204030204" pitchFamily="34" charset="0"/>
                        </a:rPr>
                        <a:t>C</a:t>
                      </a:r>
                      <a:r>
                        <a:rPr lang="en-GB" sz="1000" kern="1200" baseline="-25000" dirty="0">
                          <a:solidFill>
                            <a:schemeClr val="tx1"/>
                          </a:solidFill>
                          <a:effectLst/>
                          <a:latin typeface="Calibri" panose="020F0502020204030204" pitchFamily="34" charset="0"/>
                          <a:ea typeface="+mn-ea"/>
                          <a:cs typeface="Calibri" panose="020F0502020204030204" pitchFamily="34" charset="0"/>
                        </a:rPr>
                        <a:t>2</a:t>
                      </a:r>
                      <a:r>
                        <a:rPr lang="en-GB" sz="1000" kern="1200" baseline="0" dirty="0">
                          <a:solidFill>
                            <a:schemeClr val="tx1"/>
                          </a:solidFill>
                          <a:effectLst/>
                          <a:latin typeface="Calibri" panose="020F0502020204030204" pitchFamily="34" charset="0"/>
                          <a:ea typeface="+mn-ea"/>
                          <a:cs typeface="Calibri" panose="020F0502020204030204" pitchFamily="34" charset="0"/>
                        </a:rPr>
                        <a:t>H</a:t>
                      </a:r>
                      <a:r>
                        <a:rPr lang="en-GB" sz="1000" kern="1200" baseline="-25000" dirty="0">
                          <a:solidFill>
                            <a:schemeClr val="tx1"/>
                          </a:solidFill>
                          <a:effectLst/>
                          <a:latin typeface="Calibri" panose="020F0502020204030204" pitchFamily="34" charset="0"/>
                          <a:ea typeface="+mn-ea"/>
                          <a:cs typeface="Calibri" panose="020F0502020204030204" pitchFamily="34" charset="0"/>
                        </a:rPr>
                        <a:t>4</a:t>
                      </a:r>
                      <a:r>
                        <a:rPr lang="en-GB" sz="1000" kern="1200" baseline="0" dirty="0">
                          <a:solidFill>
                            <a:schemeClr val="tx1"/>
                          </a:solidFill>
                          <a:effectLst/>
                          <a:latin typeface="Calibri" panose="020F0502020204030204" pitchFamily="34" charset="0"/>
                          <a:ea typeface="+mn-ea"/>
                          <a:cs typeface="Calibri" panose="020F0502020204030204" pitchFamily="34" charset="0"/>
                        </a:rPr>
                        <a:t>              Br</a:t>
                      </a:r>
                      <a:r>
                        <a:rPr lang="en-GB" sz="1000" kern="1200" baseline="-25000" dirty="0">
                          <a:solidFill>
                            <a:schemeClr val="tx1"/>
                          </a:solidFill>
                          <a:effectLst/>
                          <a:latin typeface="Calibri" panose="020F0502020204030204" pitchFamily="34" charset="0"/>
                          <a:ea typeface="+mn-ea"/>
                          <a:cs typeface="Calibri" panose="020F0502020204030204" pitchFamily="34" charset="0"/>
                        </a:rPr>
                        <a:t>2</a:t>
                      </a:r>
                      <a:r>
                        <a:rPr lang="en-GB" sz="1000" kern="1200" baseline="0" dirty="0">
                          <a:solidFill>
                            <a:schemeClr val="tx1"/>
                          </a:solidFill>
                          <a:effectLst/>
                          <a:latin typeface="Calibri" panose="020F0502020204030204" pitchFamily="34" charset="0"/>
                          <a:ea typeface="+mn-ea"/>
                          <a:cs typeface="Calibri" panose="020F0502020204030204" pitchFamily="34" charset="0"/>
                        </a:rPr>
                        <a:t>                  C</a:t>
                      </a:r>
                      <a:r>
                        <a:rPr lang="en-GB" sz="1000" kern="1200" baseline="-25000" dirty="0">
                          <a:solidFill>
                            <a:schemeClr val="tx1"/>
                          </a:solidFill>
                          <a:effectLst/>
                          <a:latin typeface="Calibri" panose="020F0502020204030204" pitchFamily="34" charset="0"/>
                          <a:ea typeface="+mn-ea"/>
                          <a:cs typeface="Calibri" panose="020F0502020204030204" pitchFamily="34" charset="0"/>
                        </a:rPr>
                        <a:t>2</a:t>
                      </a:r>
                      <a:r>
                        <a:rPr lang="en-GB" sz="1000" kern="1200" baseline="0" dirty="0">
                          <a:solidFill>
                            <a:schemeClr val="tx1"/>
                          </a:solidFill>
                          <a:effectLst/>
                          <a:latin typeface="Calibri" panose="020F0502020204030204" pitchFamily="34" charset="0"/>
                          <a:ea typeface="+mn-ea"/>
                          <a:cs typeface="Calibri" panose="020F0502020204030204" pitchFamily="34" charset="0"/>
                        </a:rPr>
                        <a:t>H</a:t>
                      </a:r>
                      <a:r>
                        <a:rPr lang="en-GB" sz="1000" kern="1200" baseline="-25000" dirty="0">
                          <a:solidFill>
                            <a:schemeClr val="tx1"/>
                          </a:solidFill>
                          <a:effectLst/>
                          <a:latin typeface="Calibri" panose="020F0502020204030204" pitchFamily="34" charset="0"/>
                          <a:ea typeface="+mn-ea"/>
                          <a:cs typeface="Calibri" panose="020F0502020204030204" pitchFamily="34" charset="0"/>
                        </a:rPr>
                        <a:t>4</a:t>
                      </a:r>
                      <a:r>
                        <a:rPr lang="en-GB" sz="1000" kern="1200" baseline="0" dirty="0">
                          <a:solidFill>
                            <a:schemeClr val="tx1"/>
                          </a:solidFill>
                          <a:effectLst/>
                          <a:latin typeface="Calibri" panose="020F0502020204030204" pitchFamily="34" charset="0"/>
                          <a:ea typeface="+mn-ea"/>
                          <a:cs typeface="Calibri" panose="020F0502020204030204" pitchFamily="34" charset="0"/>
                        </a:rPr>
                        <a:t>Br</a:t>
                      </a:r>
                      <a:r>
                        <a:rPr lang="en-GB" sz="1000" kern="1200" baseline="-25000" dirty="0">
                          <a:solidFill>
                            <a:schemeClr val="tx1"/>
                          </a:solidFill>
                          <a:effectLst/>
                          <a:latin typeface="Calibri" panose="020F0502020204030204" pitchFamily="34" charset="0"/>
                          <a:ea typeface="+mn-ea"/>
                          <a:cs typeface="Calibri" panose="020F0502020204030204" pitchFamily="34" charset="0"/>
                        </a:rPr>
                        <a:t>2</a:t>
                      </a:r>
                      <a:endParaRPr lang="en-GB" sz="1000" kern="1200" dirty="0">
                        <a:solidFill>
                          <a:schemeClr val="tx1"/>
                        </a:solidFill>
                        <a:effectLst/>
                        <a:latin typeface="Calibri" panose="020F0502020204030204" pitchFamily="34" charset="0"/>
                        <a:ea typeface="+mn-ea"/>
                        <a:cs typeface="Calibri" panose="020F0502020204030204" pitchFamily="34" charset="0"/>
                      </a:endParaRPr>
                    </a:p>
                    <a:p>
                      <a:pPr algn="just"/>
                      <a:r>
                        <a:rPr lang="en-GB" sz="1000" kern="1200" dirty="0">
                          <a:solidFill>
                            <a:schemeClr val="tx1"/>
                          </a:solidFill>
                          <a:effectLst/>
                          <a:latin typeface="Calibri" panose="020F0502020204030204" pitchFamily="34" charset="0"/>
                          <a:ea typeface="+mn-ea"/>
                          <a:cs typeface="Calibri" panose="020F0502020204030204" pitchFamily="34" charset="0"/>
                        </a:rPr>
                        <a:t>Alkenes react with hydrogen, water and the halogens, by the addition of atoms across the carbon-carbon double bond so that the double bond becomes a single carbon-carbon bond. </a:t>
                      </a:r>
                      <a:endParaRPr lang="en-GB" sz="1000" dirty="0">
                        <a:latin typeface="Calibri" panose="020F0502020204030204" pitchFamily="34" charset="0"/>
                        <a:cs typeface="Calibri" panose="020F0502020204030204" pitchFamily="34" charset="0"/>
                      </a:endParaRPr>
                    </a:p>
                  </a:txBody>
                  <a:tcPr>
                    <a:lnB w="19050" cap="flat" cmpd="sng" algn="ctr">
                      <a:solidFill>
                        <a:schemeClr val="tx1"/>
                      </a:solidFill>
                      <a:prstDash val="solid"/>
                      <a:round/>
                      <a:headEnd type="none" w="med" len="med"/>
                      <a:tailEnd type="none" w="med" len="med"/>
                    </a:lnB>
                  </a:tcPr>
                </a:tc>
                <a:tc rowSpan="3" hMerge="1">
                  <a:txBody>
                    <a:bodyPr/>
                    <a:lstStyle/>
                    <a:p>
                      <a:endParaRPr lang="en-US"/>
                    </a:p>
                  </a:txBody>
                  <a:tcPr/>
                </a:tc>
                <a:tc rowSpan="3" hMerge="1">
                  <a:txBody>
                    <a:bodyPr/>
                    <a:lstStyle/>
                    <a:p>
                      <a:endParaRPr lang="en-US"/>
                    </a:p>
                  </a:txBody>
                  <a:tcPr/>
                </a:tc>
                <a:tc gridSpan="3">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mn-lt"/>
                          <a:ea typeface="+mn-ea"/>
                          <a:cs typeface="+mn-cs"/>
                        </a:rPr>
                        <a:t>Reaction with sodium</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tx1"/>
                          </a:solidFill>
                          <a:effectLst/>
                          <a:latin typeface="+mn-lt"/>
                          <a:ea typeface="+mn-ea"/>
                          <a:cs typeface="+mn-cs"/>
                        </a:rPr>
                        <a:t>In general:  Sodium + Alcohol </a:t>
                      </a:r>
                      <a:r>
                        <a:rPr lang="en-GB" sz="1000" b="0" kern="1200" dirty="0">
                          <a:solidFill>
                            <a:schemeClr val="tx1"/>
                          </a:solidFill>
                          <a:effectLst/>
                          <a:latin typeface="+mn-lt"/>
                          <a:ea typeface="+mn-ea"/>
                          <a:cs typeface="+mn-cs"/>
                          <a:sym typeface="Wingdings" pitchFamily="2" charset="2"/>
                        </a:rPr>
                        <a:t> Salt + Hydrogen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tx1"/>
                          </a:solidFill>
                          <a:effectLst/>
                          <a:latin typeface="+mn-lt"/>
                          <a:ea typeface="+mn-ea"/>
                          <a:cs typeface="+mn-cs"/>
                          <a:sym typeface="Wingdings" pitchFamily="2" charset="2"/>
                        </a:rPr>
                        <a:t>For example:</a:t>
                      </a:r>
                      <a:endParaRPr lang="en-GB" sz="1000" b="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Sodium     Ethanol      Sodium Ethanoate    Hydrogen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Na              C</a:t>
                      </a:r>
                      <a:r>
                        <a:rPr lang="en-GB" sz="1000" kern="1200" baseline="-25000" dirty="0">
                          <a:solidFill>
                            <a:schemeClr val="tx1"/>
                          </a:solidFill>
                          <a:effectLst/>
                          <a:latin typeface="+mn-lt"/>
                          <a:ea typeface="+mn-ea"/>
                          <a:cs typeface="+mn-cs"/>
                        </a:rPr>
                        <a:t>2</a:t>
                      </a:r>
                      <a:r>
                        <a:rPr lang="en-GB" sz="1000" kern="1200" baseline="0" dirty="0">
                          <a:solidFill>
                            <a:schemeClr val="tx1"/>
                          </a:solidFill>
                          <a:effectLst/>
                          <a:latin typeface="+mn-lt"/>
                          <a:ea typeface="+mn-ea"/>
                          <a:cs typeface="+mn-cs"/>
                        </a:rPr>
                        <a:t>H</a:t>
                      </a:r>
                      <a:r>
                        <a:rPr lang="en-GB" sz="1000" kern="1200" baseline="-25000" dirty="0">
                          <a:solidFill>
                            <a:schemeClr val="tx1"/>
                          </a:solidFill>
                          <a:effectLst/>
                          <a:latin typeface="+mn-lt"/>
                          <a:ea typeface="+mn-ea"/>
                          <a:cs typeface="+mn-cs"/>
                        </a:rPr>
                        <a:t>5</a:t>
                      </a:r>
                      <a:r>
                        <a:rPr lang="en-GB" sz="1000" kern="1200" baseline="0" dirty="0">
                          <a:solidFill>
                            <a:schemeClr val="tx1"/>
                          </a:solidFill>
                          <a:effectLst/>
                          <a:latin typeface="+mn-lt"/>
                          <a:ea typeface="+mn-ea"/>
                          <a:cs typeface="+mn-cs"/>
                        </a:rPr>
                        <a:t>OH                C</a:t>
                      </a:r>
                      <a:r>
                        <a:rPr lang="en-GB" sz="1000" kern="1200" baseline="-25000" dirty="0">
                          <a:solidFill>
                            <a:schemeClr val="tx1"/>
                          </a:solidFill>
                          <a:effectLst/>
                          <a:latin typeface="+mn-lt"/>
                          <a:ea typeface="+mn-ea"/>
                          <a:cs typeface="+mn-cs"/>
                        </a:rPr>
                        <a:t>2</a:t>
                      </a:r>
                      <a:r>
                        <a:rPr lang="en-GB" sz="1000" kern="1200" baseline="0" dirty="0">
                          <a:solidFill>
                            <a:schemeClr val="tx1"/>
                          </a:solidFill>
                          <a:effectLst/>
                          <a:latin typeface="+mn-lt"/>
                          <a:ea typeface="+mn-ea"/>
                          <a:cs typeface="+mn-cs"/>
                        </a:rPr>
                        <a:t>H</a:t>
                      </a:r>
                      <a:r>
                        <a:rPr lang="en-GB" sz="1000" kern="1200" baseline="-25000" dirty="0">
                          <a:solidFill>
                            <a:schemeClr val="tx1"/>
                          </a:solidFill>
                          <a:effectLst/>
                          <a:latin typeface="+mn-lt"/>
                          <a:ea typeface="+mn-ea"/>
                          <a:cs typeface="+mn-cs"/>
                        </a:rPr>
                        <a:t>5</a:t>
                      </a:r>
                      <a:r>
                        <a:rPr lang="en-GB" sz="1000" kern="1200" baseline="0" dirty="0">
                          <a:solidFill>
                            <a:schemeClr val="tx1"/>
                          </a:solidFill>
                          <a:effectLst/>
                          <a:latin typeface="+mn-lt"/>
                          <a:ea typeface="+mn-ea"/>
                          <a:cs typeface="+mn-cs"/>
                        </a:rPr>
                        <a:t>ONa                H</a:t>
                      </a:r>
                      <a:r>
                        <a:rPr lang="en-GB" sz="1000" kern="1200" baseline="-25000" dirty="0">
                          <a:solidFill>
                            <a:schemeClr val="tx1"/>
                          </a:solidFill>
                          <a:effectLst/>
                          <a:latin typeface="+mn-lt"/>
                          <a:ea typeface="+mn-ea"/>
                          <a:cs typeface="+mn-cs"/>
                        </a:rPr>
                        <a:t>2</a:t>
                      </a: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4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mn-lt"/>
                          <a:ea typeface="+mn-ea"/>
                          <a:cs typeface="+mn-cs"/>
                        </a:rPr>
                        <a:t>Reaction with oxygen in combustion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tx1"/>
                          </a:solidFill>
                          <a:effectLst/>
                          <a:latin typeface="+mn-lt"/>
                          <a:ea typeface="+mn-ea"/>
                          <a:cs typeface="+mn-cs"/>
                        </a:rPr>
                        <a:t>In general: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tx1"/>
                          </a:solidFill>
                          <a:effectLst/>
                          <a:latin typeface="+mn-lt"/>
                          <a:ea typeface="+mn-ea"/>
                          <a:cs typeface="+mn-cs"/>
                        </a:rPr>
                        <a:t>Alcohol + Oxygen </a:t>
                      </a:r>
                      <a:r>
                        <a:rPr lang="en-GB" sz="1000" b="0" kern="1200" dirty="0">
                          <a:solidFill>
                            <a:schemeClr val="tx1"/>
                          </a:solidFill>
                          <a:effectLst/>
                          <a:latin typeface="+mn-lt"/>
                          <a:ea typeface="+mn-ea"/>
                          <a:cs typeface="+mn-cs"/>
                          <a:sym typeface="Wingdings" pitchFamily="2" charset="2"/>
                        </a:rPr>
                        <a:t> Carbon Dioxide + Water</a:t>
                      </a:r>
                      <a:endParaRPr lang="en-GB" sz="1000" b="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tx1"/>
                          </a:solidFill>
                          <a:effectLst/>
                          <a:latin typeface="+mn-lt"/>
                          <a:ea typeface="+mn-ea"/>
                          <a:cs typeface="+mn-cs"/>
                        </a:rPr>
                        <a:t>For example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Ethanol        Oxygen         Carbon Dioxide    Water</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C</a:t>
                      </a:r>
                      <a:r>
                        <a:rPr lang="en-GB" sz="1000" kern="1200" baseline="-25000" dirty="0">
                          <a:solidFill>
                            <a:schemeClr val="tx1"/>
                          </a:solidFill>
                          <a:effectLst/>
                          <a:latin typeface="+mn-lt"/>
                          <a:ea typeface="+mn-ea"/>
                          <a:cs typeface="+mn-cs"/>
                        </a:rPr>
                        <a:t>2</a:t>
                      </a:r>
                      <a:r>
                        <a:rPr lang="en-GB" sz="1000" kern="1200" baseline="0" dirty="0">
                          <a:solidFill>
                            <a:schemeClr val="tx1"/>
                          </a:solidFill>
                          <a:effectLst/>
                          <a:latin typeface="+mn-lt"/>
                          <a:ea typeface="+mn-ea"/>
                          <a:cs typeface="+mn-cs"/>
                        </a:rPr>
                        <a:t>H</a:t>
                      </a:r>
                      <a:r>
                        <a:rPr lang="en-GB" sz="1000" kern="1200" baseline="-25000" dirty="0">
                          <a:solidFill>
                            <a:schemeClr val="tx1"/>
                          </a:solidFill>
                          <a:effectLst/>
                          <a:latin typeface="+mn-lt"/>
                          <a:ea typeface="+mn-ea"/>
                          <a:cs typeface="+mn-cs"/>
                        </a:rPr>
                        <a:t>5</a:t>
                      </a:r>
                      <a:r>
                        <a:rPr lang="en-GB" sz="1000" kern="1200" baseline="0" dirty="0">
                          <a:solidFill>
                            <a:schemeClr val="tx1"/>
                          </a:solidFill>
                          <a:effectLst/>
                          <a:latin typeface="+mn-lt"/>
                          <a:ea typeface="+mn-ea"/>
                          <a:cs typeface="+mn-cs"/>
                        </a:rPr>
                        <a:t>OH          O</a:t>
                      </a:r>
                      <a:r>
                        <a:rPr lang="en-GB" sz="1000" kern="1200" baseline="-25000" dirty="0">
                          <a:solidFill>
                            <a:schemeClr val="tx1"/>
                          </a:solidFill>
                          <a:effectLst/>
                          <a:latin typeface="+mn-lt"/>
                          <a:ea typeface="+mn-ea"/>
                          <a:cs typeface="+mn-cs"/>
                        </a:rPr>
                        <a:t>2</a:t>
                      </a:r>
                      <a:r>
                        <a:rPr lang="en-GB" sz="1000" kern="1200" baseline="0" dirty="0">
                          <a:solidFill>
                            <a:schemeClr val="tx1"/>
                          </a:solidFill>
                          <a:effectLst/>
                          <a:latin typeface="+mn-lt"/>
                          <a:ea typeface="+mn-ea"/>
                          <a:cs typeface="+mn-cs"/>
                        </a:rPr>
                        <a:t>                           CO</a:t>
                      </a:r>
                      <a:r>
                        <a:rPr lang="en-GB" sz="1000" kern="1200" baseline="-25000" dirty="0">
                          <a:solidFill>
                            <a:schemeClr val="tx1"/>
                          </a:solidFill>
                          <a:effectLst/>
                          <a:latin typeface="+mn-lt"/>
                          <a:ea typeface="+mn-ea"/>
                          <a:cs typeface="+mn-cs"/>
                        </a:rPr>
                        <a:t>2</a:t>
                      </a:r>
                      <a:r>
                        <a:rPr lang="en-GB" sz="1000" kern="1200" baseline="0" dirty="0">
                          <a:solidFill>
                            <a:schemeClr val="tx1"/>
                          </a:solidFill>
                          <a:effectLst/>
                          <a:latin typeface="+mn-lt"/>
                          <a:ea typeface="+mn-ea"/>
                          <a:cs typeface="+mn-cs"/>
                        </a:rPr>
                        <a:t>                 H</a:t>
                      </a:r>
                      <a:r>
                        <a:rPr lang="en-GB" sz="1000" kern="1200" baseline="-25000" dirty="0">
                          <a:solidFill>
                            <a:schemeClr val="tx1"/>
                          </a:solidFill>
                          <a:effectLst/>
                          <a:latin typeface="+mn-lt"/>
                          <a:ea typeface="+mn-ea"/>
                          <a:cs typeface="+mn-cs"/>
                        </a:rPr>
                        <a:t>2</a:t>
                      </a:r>
                      <a:r>
                        <a:rPr lang="en-GB" sz="1000" kern="1200" baseline="0" dirty="0">
                          <a:solidFill>
                            <a:schemeClr val="tx1"/>
                          </a:solidFill>
                          <a:effectLst/>
                          <a:latin typeface="+mn-lt"/>
                          <a:ea typeface="+mn-ea"/>
                          <a:cs typeface="+mn-cs"/>
                        </a:rPr>
                        <a:t>O</a:t>
                      </a: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4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mn-lt"/>
                          <a:ea typeface="+mn-ea"/>
                          <a:cs typeface="+mn-cs"/>
                        </a:rPr>
                        <a:t>Alcohols in Water</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Small molecules of alcohol mix well with water and make neutral solutions.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4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mn-lt"/>
                          <a:ea typeface="+mn-ea"/>
                          <a:cs typeface="+mn-cs"/>
                        </a:rPr>
                        <a:t>Reaction with an Oxidising Agent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tx1"/>
                          </a:solidFill>
                          <a:effectLst/>
                          <a:latin typeface="+mn-lt"/>
                          <a:ea typeface="+mn-ea"/>
                          <a:cs typeface="+mn-cs"/>
                        </a:rPr>
                        <a:t>You can use oxidising agents such as potassium dichromate (V) to make carboxylic acids and water from alcohol.  For example: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tx1"/>
                          </a:solidFill>
                          <a:effectLst/>
                          <a:latin typeface="+mn-lt"/>
                          <a:ea typeface="+mn-ea"/>
                          <a:cs typeface="+mn-cs"/>
                        </a:rPr>
                        <a:t>Ethanol   Oxygen from        Ethanoic Acid     Water</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tx1"/>
                          </a:solidFill>
                          <a:effectLst/>
                          <a:latin typeface="+mn-lt"/>
                          <a:ea typeface="+mn-ea"/>
                          <a:cs typeface="+mn-cs"/>
                        </a:rPr>
                        <a:t>               oxidising agent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C</a:t>
                      </a:r>
                      <a:r>
                        <a:rPr lang="en-GB" sz="1000" kern="1200" baseline="-25000" dirty="0">
                          <a:solidFill>
                            <a:schemeClr val="tx1"/>
                          </a:solidFill>
                          <a:effectLst/>
                          <a:latin typeface="+mn-lt"/>
                          <a:ea typeface="+mn-ea"/>
                          <a:cs typeface="+mn-cs"/>
                        </a:rPr>
                        <a:t>2</a:t>
                      </a:r>
                      <a:r>
                        <a:rPr lang="en-GB" sz="1000" kern="1200" baseline="0" dirty="0">
                          <a:solidFill>
                            <a:schemeClr val="tx1"/>
                          </a:solidFill>
                          <a:effectLst/>
                          <a:latin typeface="+mn-lt"/>
                          <a:ea typeface="+mn-ea"/>
                          <a:cs typeface="+mn-cs"/>
                        </a:rPr>
                        <a:t>H</a:t>
                      </a:r>
                      <a:r>
                        <a:rPr lang="en-GB" sz="1000" kern="1200" baseline="-25000" dirty="0">
                          <a:solidFill>
                            <a:schemeClr val="tx1"/>
                          </a:solidFill>
                          <a:effectLst/>
                          <a:latin typeface="+mn-lt"/>
                          <a:ea typeface="+mn-ea"/>
                          <a:cs typeface="+mn-cs"/>
                        </a:rPr>
                        <a:t>5</a:t>
                      </a:r>
                      <a:r>
                        <a:rPr lang="en-GB" sz="1000" kern="1200" baseline="0" dirty="0">
                          <a:solidFill>
                            <a:schemeClr val="tx1"/>
                          </a:solidFill>
                          <a:effectLst/>
                          <a:latin typeface="+mn-lt"/>
                          <a:ea typeface="+mn-ea"/>
                          <a:cs typeface="+mn-cs"/>
                        </a:rPr>
                        <a:t>OH         O                        CH</a:t>
                      </a:r>
                      <a:r>
                        <a:rPr lang="en-GB" sz="1000" kern="1200" baseline="-25000" dirty="0">
                          <a:solidFill>
                            <a:schemeClr val="tx1"/>
                          </a:solidFill>
                          <a:effectLst/>
                          <a:latin typeface="+mn-lt"/>
                          <a:ea typeface="+mn-ea"/>
                          <a:cs typeface="+mn-cs"/>
                        </a:rPr>
                        <a:t>3</a:t>
                      </a:r>
                      <a:r>
                        <a:rPr lang="en-GB" sz="1000" kern="1200" baseline="0" dirty="0">
                          <a:solidFill>
                            <a:schemeClr val="tx1"/>
                          </a:solidFill>
                          <a:effectLst/>
                          <a:latin typeface="+mn-lt"/>
                          <a:ea typeface="+mn-ea"/>
                          <a:cs typeface="+mn-cs"/>
                        </a:rPr>
                        <a:t>COOH            H</a:t>
                      </a:r>
                      <a:r>
                        <a:rPr lang="en-GB" sz="1000" kern="1200" baseline="-25000" dirty="0">
                          <a:solidFill>
                            <a:schemeClr val="tx1"/>
                          </a:solidFill>
                          <a:effectLst/>
                          <a:latin typeface="+mn-lt"/>
                          <a:ea typeface="+mn-ea"/>
                          <a:cs typeface="+mn-cs"/>
                        </a:rPr>
                        <a:t>2</a:t>
                      </a:r>
                      <a:r>
                        <a:rPr lang="en-GB" sz="1000" kern="1200" baseline="0" dirty="0">
                          <a:solidFill>
                            <a:schemeClr val="tx1"/>
                          </a:solidFill>
                          <a:effectLst/>
                          <a:latin typeface="+mn-lt"/>
                          <a:ea typeface="+mn-ea"/>
                          <a:cs typeface="+mn-cs"/>
                        </a:rPr>
                        <a:t>O</a:t>
                      </a:r>
                      <a:endParaRPr lang="en-GB" sz="1000" b="0" kern="1200" baseline="0" dirty="0">
                        <a:solidFill>
                          <a:schemeClr val="tx1"/>
                        </a:solidFill>
                        <a:effectLst/>
                        <a:latin typeface="+mn-lt"/>
                        <a:ea typeface="+mn-ea"/>
                        <a:cs typeface="+mn-cs"/>
                      </a:endParaRPr>
                    </a:p>
                  </a:txBody>
                  <a:tcPr/>
                </a:tc>
                <a:tc hMerge="1">
                  <a:txBody>
                    <a:bodyPr/>
                    <a:lstStyle/>
                    <a:p>
                      <a:endParaRPr lang="en-US"/>
                    </a:p>
                  </a:txBody>
                  <a:tcPr/>
                </a:tc>
                <a:tc hMerge="1">
                  <a:txBody>
                    <a:bodyPr/>
                    <a:lstStyle/>
                    <a:p>
                      <a:endParaRPr lang="en-US"/>
                    </a:p>
                  </a:txBody>
                  <a:tcPr/>
                </a:tc>
                <a:tc rowSpan="2" gridSpan="3">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mn-lt"/>
                          <a:ea typeface="+mn-ea"/>
                          <a:cs typeface="+mn-cs"/>
                        </a:rPr>
                        <a:t>Reaction with carbonates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tx1"/>
                          </a:solidFill>
                          <a:effectLst/>
                          <a:latin typeface="+mn-lt"/>
                          <a:ea typeface="+mn-ea"/>
                          <a:cs typeface="+mn-cs"/>
                        </a:rPr>
                        <a:t>In general:</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900" b="0" kern="1200" dirty="0">
                          <a:solidFill>
                            <a:schemeClr val="tx1"/>
                          </a:solidFill>
                          <a:effectLst/>
                          <a:latin typeface="+mn-lt"/>
                          <a:ea typeface="+mn-ea"/>
                          <a:cs typeface="+mn-cs"/>
                        </a:rPr>
                        <a:t>Acid + Carbonate </a:t>
                      </a:r>
                      <a:r>
                        <a:rPr lang="en-GB" sz="900" b="0" kern="1200" dirty="0">
                          <a:solidFill>
                            <a:schemeClr val="tx1"/>
                          </a:solidFill>
                          <a:effectLst/>
                          <a:latin typeface="+mn-lt"/>
                          <a:ea typeface="+mn-ea"/>
                          <a:cs typeface="+mn-cs"/>
                          <a:sym typeface="Wingdings" pitchFamily="2" charset="2"/>
                        </a:rPr>
                        <a:t> Salt + Water + Carbon Dioxide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kern="1200" dirty="0">
                          <a:solidFill>
                            <a:schemeClr val="tx1"/>
                          </a:solidFill>
                          <a:effectLst/>
                          <a:latin typeface="+mn-lt"/>
                          <a:ea typeface="+mn-ea"/>
                          <a:cs typeface="+mn-cs"/>
                        </a:rPr>
                        <a:t>For example: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00" kern="1200" dirty="0">
                          <a:solidFill>
                            <a:schemeClr val="tx1"/>
                          </a:solidFill>
                          <a:effectLst/>
                          <a:latin typeface="+mn-lt"/>
                          <a:ea typeface="+mn-ea"/>
                          <a:cs typeface="+mn-cs"/>
                        </a:rPr>
                        <a:t>Ethanoic       Sodium        Sodium       Water      Carbon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00" kern="1200" dirty="0">
                          <a:solidFill>
                            <a:schemeClr val="tx1"/>
                          </a:solidFill>
                          <a:effectLst/>
                          <a:latin typeface="+mn-lt"/>
                          <a:ea typeface="+mn-ea"/>
                          <a:cs typeface="+mn-cs"/>
                        </a:rPr>
                        <a:t>Acid             Carbonate     Ethanoate                   Dioxide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900" dirty="0"/>
                        <a:t>CH</a:t>
                      </a:r>
                      <a:r>
                        <a:rPr lang="en-US" sz="900" baseline="-25000" dirty="0"/>
                        <a:t>3</a:t>
                      </a:r>
                      <a:r>
                        <a:rPr lang="en-US" sz="900" baseline="0" dirty="0"/>
                        <a:t>COOH         NaCO</a:t>
                      </a:r>
                      <a:r>
                        <a:rPr lang="en-US" sz="900" baseline="-25000" dirty="0"/>
                        <a:t>3       </a:t>
                      </a:r>
                      <a:r>
                        <a:rPr lang="en-US" sz="900" baseline="0" dirty="0"/>
                        <a:t> CH</a:t>
                      </a:r>
                      <a:r>
                        <a:rPr lang="en-US" sz="900" baseline="-25000" dirty="0"/>
                        <a:t>3</a:t>
                      </a:r>
                      <a:r>
                        <a:rPr lang="en-US" sz="900" baseline="0" dirty="0"/>
                        <a:t>COONa    H</a:t>
                      </a:r>
                      <a:r>
                        <a:rPr lang="en-US" sz="900" baseline="-25000" dirty="0"/>
                        <a:t>2</a:t>
                      </a:r>
                      <a:r>
                        <a:rPr lang="en-US" sz="900" baseline="0" dirty="0"/>
                        <a:t>O        CO</a:t>
                      </a:r>
                      <a:r>
                        <a:rPr lang="en-US" sz="900" baseline="-25000" dirty="0"/>
                        <a:t>2</a:t>
                      </a:r>
                      <a:endParaRPr lang="en-US" sz="900" baseline="0" dirty="0"/>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4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4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mn-lt"/>
                          <a:ea typeface="+mn-ea"/>
                          <a:cs typeface="+mn-cs"/>
                        </a:rPr>
                        <a:t>Reaction with alcohols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In general:</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Alcohol + Carboxylic Acid </a:t>
                      </a:r>
                      <a:r>
                        <a:rPr lang="en-GB" sz="1000" dirty="0">
                          <a:latin typeface="Calibri" panose="020F0502020204030204" pitchFamily="34" charset="0"/>
                          <a:cs typeface="Calibri" panose="020F0502020204030204" pitchFamily="34" charset="0"/>
                        </a:rPr>
                        <a:t>⇌</a:t>
                      </a:r>
                      <a:r>
                        <a:rPr lang="en-US" sz="1000" dirty="0">
                          <a:sym typeface="Wingdings" pitchFamily="2" charset="2"/>
                        </a:rPr>
                        <a:t> </a:t>
                      </a:r>
                      <a:r>
                        <a:rPr lang="en-GB" sz="1000" kern="1200" dirty="0">
                          <a:solidFill>
                            <a:schemeClr val="tx1"/>
                          </a:solidFill>
                          <a:effectLst/>
                          <a:latin typeface="+mn-lt"/>
                          <a:ea typeface="+mn-ea"/>
                          <a:cs typeface="+mn-cs"/>
                        </a:rPr>
                        <a:t> Ester + Water</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For example: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00" kern="1200" dirty="0">
                          <a:solidFill>
                            <a:schemeClr val="tx1"/>
                          </a:solidFill>
                          <a:effectLst/>
                          <a:latin typeface="+mn-lt"/>
                          <a:ea typeface="+mn-ea"/>
                          <a:cs typeface="+mn-cs"/>
                        </a:rPr>
                        <a:t>Methanol   Ethanoic          Methyl Ethanoate     Water</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                      </a:t>
                      </a:r>
                      <a:r>
                        <a:rPr lang="en-GB" sz="900" kern="1200" dirty="0">
                          <a:solidFill>
                            <a:schemeClr val="tx1"/>
                          </a:solidFill>
                          <a:effectLst/>
                          <a:latin typeface="+mn-lt"/>
                          <a:ea typeface="+mn-ea"/>
                          <a:cs typeface="+mn-cs"/>
                        </a:rPr>
                        <a:t>Acid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CH</a:t>
                      </a:r>
                      <a:r>
                        <a:rPr lang="en-US" sz="1000" baseline="-25000" dirty="0"/>
                        <a:t>3</a:t>
                      </a:r>
                      <a:r>
                        <a:rPr lang="en-US" sz="1000" baseline="0" dirty="0"/>
                        <a:t>OH      </a:t>
                      </a:r>
                      <a:r>
                        <a:rPr lang="en-US" sz="1000" dirty="0"/>
                        <a:t>CH</a:t>
                      </a:r>
                      <a:r>
                        <a:rPr lang="en-US" sz="1000" baseline="-25000" dirty="0"/>
                        <a:t>3</a:t>
                      </a:r>
                      <a:r>
                        <a:rPr lang="en-US" sz="1000" baseline="0" dirty="0"/>
                        <a:t>COOH      CH</a:t>
                      </a:r>
                      <a:r>
                        <a:rPr lang="en-US" sz="1000" baseline="-25000" dirty="0"/>
                        <a:t>3</a:t>
                      </a:r>
                      <a:r>
                        <a:rPr lang="en-US" sz="1000" baseline="0" dirty="0"/>
                        <a:t>COOCH</a:t>
                      </a:r>
                      <a:r>
                        <a:rPr lang="en-US" sz="1000" baseline="-25000" dirty="0"/>
                        <a:t>3        </a:t>
                      </a:r>
                      <a:r>
                        <a:rPr lang="en-US" sz="1000" baseline="0" dirty="0"/>
                        <a:t>       H</a:t>
                      </a:r>
                      <a:r>
                        <a:rPr lang="en-US" sz="1000" baseline="-25000" dirty="0"/>
                        <a:t>2</a:t>
                      </a:r>
                      <a:r>
                        <a:rPr lang="en-US" sz="1000" baseline="0" dirty="0"/>
                        <a:t>O</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4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kern="1200" dirty="0">
                          <a:solidFill>
                            <a:schemeClr val="tx1"/>
                          </a:solidFill>
                          <a:effectLst/>
                          <a:latin typeface="+mn-lt"/>
                          <a:ea typeface="+mn-ea"/>
                          <a:cs typeface="+mn-cs"/>
                        </a:rPr>
                        <a:t>Dissolving in Water</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To show up their acidic properties acids must dissolve in water.  This is because all acids ionise in water.  Their molecules split up to form positive H</a:t>
                      </a:r>
                      <a:r>
                        <a:rPr lang="en-GB" sz="1000" kern="1200" baseline="30000" dirty="0">
                          <a:solidFill>
                            <a:schemeClr val="tx1"/>
                          </a:solidFill>
                          <a:effectLst/>
                          <a:latin typeface="+mn-lt"/>
                          <a:ea typeface="+mn-ea"/>
                          <a:cs typeface="+mn-cs"/>
                        </a:rPr>
                        <a:t>+</a:t>
                      </a:r>
                      <a:r>
                        <a:rPr lang="en-GB" sz="1000" kern="1200" baseline="0" dirty="0">
                          <a:solidFill>
                            <a:schemeClr val="tx1"/>
                          </a:solidFill>
                          <a:effectLst/>
                          <a:latin typeface="+mn-lt"/>
                          <a:ea typeface="+mn-ea"/>
                          <a:cs typeface="+mn-cs"/>
                        </a:rPr>
                        <a:t> ions and negative ions.  Weak acids such as the carboxylic acids only partly ionise.  When dissolving in water the following reaction can take place: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970" kern="1200" baseline="0" dirty="0">
                          <a:solidFill>
                            <a:schemeClr val="tx1"/>
                          </a:solidFill>
                          <a:effectLst/>
                          <a:latin typeface="+mn-lt"/>
                          <a:ea typeface="+mn-ea"/>
                          <a:cs typeface="+mn-cs"/>
                        </a:rPr>
                        <a:t>Ethanoic Acid    Ethanoate Ions      Hydrogen Ions</a:t>
                      </a:r>
                      <a:endParaRPr lang="en-GB" sz="970" kern="1200" dirty="0">
                        <a:solidFill>
                          <a:schemeClr val="tx1"/>
                        </a:solidFill>
                        <a:effectLst/>
                        <a:latin typeface="+mn-lt"/>
                        <a:ea typeface="+mn-ea"/>
                        <a:cs typeface="+mn-cs"/>
                      </a:endParaRPr>
                    </a:p>
                    <a:p>
                      <a:pPr algn="just"/>
                      <a:r>
                        <a:rPr lang="en-US" sz="1000" dirty="0"/>
                        <a:t>CH</a:t>
                      </a:r>
                      <a:r>
                        <a:rPr lang="en-US" sz="1000" baseline="-25000" dirty="0"/>
                        <a:t>3</a:t>
                      </a:r>
                      <a:r>
                        <a:rPr lang="en-US" sz="1000" baseline="0" dirty="0"/>
                        <a:t>COOH             </a:t>
                      </a:r>
                      <a:r>
                        <a:rPr lang="en-US" sz="1000" dirty="0"/>
                        <a:t>CH</a:t>
                      </a:r>
                      <a:r>
                        <a:rPr lang="en-US" sz="1000" baseline="-25000" dirty="0"/>
                        <a:t>3</a:t>
                      </a:r>
                      <a:r>
                        <a:rPr lang="en-US" sz="1000" baseline="0" dirty="0"/>
                        <a:t>COO</a:t>
                      </a:r>
                      <a:r>
                        <a:rPr lang="en-US" sz="1000" baseline="30000" dirty="0"/>
                        <a:t>-</a:t>
                      </a:r>
                      <a:r>
                        <a:rPr lang="en-US" sz="1000" baseline="0" dirty="0"/>
                        <a:t>                   H</a:t>
                      </a:r>
                      <a:r>
                        <a:rPr lang="en-US" sz="1000" baseline="30000" dirty="0"/>
                        <a:t>+</a:t>
                      </a:r>
                    </a:p>
                    <a:p>
                      <a:pPr algn="just"/>
                      <a:r>
                        <a:rPr lang="en-US" sz="1000" baseline="0" dirty="0"/>
                        <a:t>As carboxylic acids only partly ionise they have a higher pH than a strong acid and so there are slower reactions with metal carbonates.</a:t>
                      </a:r>
                    </a:p>
                  </a:txBody>
                  <a:tcPr>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tcPr>
                </a:tc>
                <a:tc rowSpan="2" hMerge="1">
                  <a:txBody>
                    <a:bodyPr/>
                    <a:lstStyle/>
                    <a:p>
                      <a:endParaRPr lang="en-US"/>
                    </a:p>
                  </a:txBody>
                  <a:tcPr/>
                </a:tc>
                <a:tc rowSpan="2" hMerge="1">
                  <a:txBody>
                    <a:bodyPr/>
                    <a:lstStyle/>
                    <a:p>
                      <a:endParaRPr lang="en-US"/>
                    </a:p>
                  </a:txBody>
                  <a:tcPr/>
                </a:tc>
                <a:extLst>
                  <a:ext uri="{0D108BD9-81ED-4DB2-BD59-A6C34878D82A}">
                    <a16:rowId xmlns:a16="http://schemas.microsoft.com/office/drawing/2014/main" val="676480745"/>
                  </a:ext>
                </a:extLst>
              </a:tr>
              <a:tr h="365607">
                <a:tc v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gridSpan="3">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t>Making Alcohols:</a:t>
                      </a:r>
                      <a:r>
                        <a:rPr lang="en-US" sz="1000" b="0" dirty="0"/>
                        <a:t>  Alcohol can be made in fermentation and can also be made by reacting ethene with water in the presence of a catalyst.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Fermentation with yeast: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dirty="0"/>
                        <a:t>Glucose </a:t>
                      </a:r>
                      <a:r>
                        <a:rPr lang="en-US" sz="1000" b="0" dirty="0">
                          <a:sym typeface="Wingdings" pitchFamily="2" charset="2"/>
                        </a:rPr>
                        <a:t> Ethanol + Carbon Dioxide</a:t>
                      </a:r>
                      <a:endParaRPr lang="en-US" sz="1000" b="1" dirty="0"/>
                    </a:p>
                  </a:txBody>
                  <a:tcPr/>
                </a:tc>
                <a:tc hMerge="1">
                  <a:txBody>
                    <a:bodyPr/>
                    <a:lstStyle/>
                    <a:p>
                      <a:endParaRPr lang="en-US"/>
                    </a:p>
                  </a:txBody>
                  <a:tcPr/>
                </a:tc>
                <a:tc h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2600662623"/>
                  </a:ext>
                </a:extLst>
              </a:tr>
              <a:tr h="370840">
                <a:tc vMerge="1">
                  <a:txBody>
                    <a:bodyPr/>
                    <a:lstStyle/>
                    <a:p>
                      <a:endParaRPr lang="en-US" sz="1000" dirty="0"/>
                    </a:p>
                  </a:txBody>
                  <a:tcPr/>
                </a:tc>
                <a:tc gridSpan="3" vMerge="1">
                  <a:txBody>
                    <a:bodyPr/>
                    <a:lstStyle/>
                    <a:p>
                      <a:pPr algn="ctr"/>
                      <a:endParaRPr lang="en-US" sz="1000" dirty="0"/>
                    </a:p>
                  </a:txBody>
                  <a:tcPr anchor="ctr"/>
                </a:tc>
                <a:tc hMerge="1" vMerge="1">
                  <a:txBody>
                    <a:bodyPr/>
                    <a:lstStyle/>
                    <a:p>
                      <a:endParaRPr lang="en-US"/>
                    </a:p>
                  </a:txBody>
                  <a:tcPr/>
                </a:tc>
                <a:tc hMerge="1" vMerge="1">
                  <a:txBody>
                    <a:bodyPr/>
                    <a:lstStyle/>
                    <a:p>
                      <a:endParaRPr lang="en-US"/>
                    </a:p>
                  </a:txBody>
                  <a:tcPr/>
                </a:tc>
                <a:tc gridSpan="3">
                  <a:txBody>
                    <a:bodyPr/>
                    <a:lstStyle/>
                    <a:p>
                      <a:pPr algn="just"/>
                      <a:r>
                        <a:rPr lang="en-US" sz="1000" b="1" dirty="0"/>
                        <a:t>Uses</a:t>
                      </a:r>
                      <a:r>
                        <a:rPr lang="en-US" sz="1000" dirty="0"/>
                        <a:t> Ethanol is the main ingredient in alcoholic drinks and alcohols can be used as solvents as they dissolve many other organic compounds.  This means they are used in products such as perfumes, aftershaves and mouthwashes.</a:t>
                      </a:r>
                    </a:p>
                  </a:txBody>
                  <a:tcPr>
                    <a:lnB w="190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algn="just"/>
                      <a:r>
                        <a:rPr lang="en-US" sz="1000" dirty="0"/>
                        <a:t>Esters have distinctive smells.  Many smell sweet and fruity.  This means that they are used in perfumes and food flavourings.  Esters are also volatile which means they evaporate easily.</a:t>
                      </a:r>
                    </a:p>
                  </a:txBody>
                  <a:tcPr>
                    <a:lnR w="1905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76851402"/>
                  </a:ext>
                </a:extLst>
              </a:tr>
            </a:tbl>
          </a:graphicData>
        </a:graphic>
      </p:graphicFrame>
      <p:sp>
        <p:nvSpPr>
          <p:cNvPr id="3" name="TextBox 2">
            <a:extLst>
              <a:ext uri="{FF2B5EF4-FFF2-40B4-BE49-F238E27FC236}">
                <a16:creationId xmlns:a16="http://schemas.microsoft.com/office/drawing/2014/main" id="{E47E396A-F385-DB4E-81A6-EA015CFF4CF9}"/>
              </a:ext>
            </a:extLst>
          </p:cNvPr>
          <p:cNvSpPr txBox="1"/>
          <p:nvPr/>
        </p:nvSpPr>
        <p:spPr>
          <a:xfrm>
            <a:off x="961178" y="2582939"/>
            <a:ext cx="2395392" cy="246221"/>
          </a:xfrm>
          <a:prstGeom prst="rect">
            <a:avLst/>
          </a:prstGeom>
          <a:noFill/>
        </p:spPr>
        <p:txBody>
          <a:bodyPr wrap="square" rtlCol="0">
            <a:spAutoFit/>
          </a:bodyPr>
          <a:lstStyle/>
          <a:p>
            <a:r>
              <a:rPr lang="en-US" sz="1000" dirty="0"/>
              <a:t>      +               </a:t>
            </a:r>
            <a:r>
              <a:rPr lang="en-US" sz="1000" dirty="0">
                <a:sym typeface="Wingdings" pitchFamily="2" charset="2"/>
              </a:rPr>
              <a:t>                              +</a:t>
            </a:r>
            <a:endParaRPr lang="en-US" sz="1000" dirty="0"/>
          </a:p>
        </p:txBody>
      </p:sp>
      <p:sp>
        <p:nvSpPr>
          <p:cNvPr id="5" name="TextBox 4">
            <a:extLst>
              <a:ext uri="{FF2B5EF4-FFF2-40B4-BE49-F238E27FC236}">
                <a16:creationId xmlns:a16="http://schemas.microsoft.com/office/drawing/2014/main" id="{DCB7E8BD-0875-DD42-8651-94A2D355AFED}"/>
              </a:ext>
            </a:extLst>
          </p:cNvPr>
          <p:cNvSpPr txBox="1"/>
          <p:nvPr/>
        </p:nvSpPr>
        <p:spPr>
          <a:xfrm>
            <a:off x="961178" y="2735197"/>
            <a:ext cx="2395392" cy="246221"/>
          </a:xfrm>
          <a:prstGeom prst="rect">
            <a:avLst/>
          </a:prstGeom>
          <a:noFill/>
        </p:spPr>
        <p:txBody>
          <a:bodyPr wrap="square" rtlCol="0">
            <a:spAutoFit/>
          </a:bodyPr>
          <a:lstStyle/>
          <a:p>
            <a:r>
              <a:rPr lang="en-US" sz="1000" dirty="0"/>
              <a:t>      +               </a:t>
            </a:r>
            <a:r>
              <a:rPr lang="en-US" sz="1000" dirty="0">
                <a:sym typeface="Wingdings" pitchFamily="2" charset="2"/>
              </a:rPr>
              <a:t>                              +</a:t>
            </a:r>
            <a:endParaRPr lang="en-US" sz="1000" dirty="0"/>
          </a:p>
        </p:txBody>
      </p:sp>
      <p:sp>
        <p:nvSpPr>
          <p:cNvPr id="6" name="TextBox 5">
            <a:extLst>
              <a:ext uri="{FF2B5EF4-FFF2-40B4-BE49-F238E27FC236}">
                <a16:creationId xmlns:a16="http://schemas.microsoft.com/office/drawing/2014/main" id="{78B05815-7FC9-234A-AA1E-6C015C536E11}"/>
              </a:ext>
            </a:extLst>
          </p:cNvPr>
          <p:cNvSpPr txBox="1"/>
          <p:nvPr/>
        </p:nvSpPr>
        <p:spPr>
          <a:xfrm>
            <a:off x="1029431" y="3395828"/>
            <a:ext cx="2395392" cy="246221"/>
          </a:xfrm>
          <a:prstGeom prst="rect">
            <a:avLst/>
          </a:prstGeom>
          <a:noFill/>
        </p:spPr>
        <p:txBody>
          <a:bodyPr wrap="square" rtlCol="0">
            <a:spAutoFit/>
          </a:bodyPr>
          <a:lstStyle/>
          <a:p>
            <a:r>
              <a:rPr lang="en-US" sz="1000" dirty="0"/>
              <a:t>      +                   </a:t>
            </a:r>
            <a:r>
              <a:rPr lang="en-US" sz="1000" dirty="0">
                <a:sym typeface="Wingdings" pitchFamily="2" charset="2"/>
              </a:rPr>
              <a:t>                              </a:t>
            </a:r>
            <a:endParaRPr lang="en-US" sz="1000" dirty="0"/>
          </a:p>
        </p:txBody>
      </p:sp>
      <p:sp>
        <p:nvSpPr>
          <p:cNvPr id="7" name="TextBox 6">
            <a:extLst>
              <a:ext uri="{FF2B5EF4-FFF2-40B4-BE49-F238E27FC236}">
                <a16:creationId xmlns:a16="http://schemas.microsoft.com/office/drawing/2014/main" id="{1403F75C-4F0C-CE40-B92A-4523ACCCAAFD}"/>
              </a:ext>
            </a:extLst>
          </p:cNvPr>
          <p:cNvSpPr txBox="1"/>
          <p:nvPr/>
        </p:nvSpPr>
        <p:spPr>
          <a:xfrm>
            <a:off x="1029431" y="3548086"/>
            <a:ext cx="2395392" cy="246221"/>
          </a:xfrm>
          <a:prstGeom prst="rect">
            <a:avLst/>
          </a:prstGeom>
          <a:noFill/>
        </p:spPr>
        <p:txBody>
          <a:bodyPr wrap="square" rtlCol="0">
            <a:spAutoFit/>
          </a:bodyPr>
          <a:lstStyle/>
          <a:p>
            <a:r>
              <a:rPr lang="en-US" sz="1000" dirty="0"/>
              <a:t>      +                   </a:t>
            </a:r>
            <a:r>
              <a:rPr lang="en-US" sz="1000" dirty="0">
                <a:sym typeface="Wingdings" pitchFamily="2" charset="2"/>
              </a:rPr>
              <a:t>                              </a:t>
            </a:r>
            <a:endParaRPr lang="en-US" sz="1000" dirty="0"/>
          </a:p>
        </p:txBody>
      </p:sp>
      <p:pic>
        <p:nvPicPr>
          <p:cNvPr id="11" name="Picture 10">
            <a:extLst>
              <a:ext uri="{FF2B5EF4-FFF2-40B4-BE49-F238E27FC236}">
                <a16:creationId xmlns:a16="http://schemas.microsoft.com/office/drawing/2014/main" id="{4B92D54E-9ED5-694B-A154-2DF496E30E03}"/>
              </a:ext>
            </a:extLst>
          </p:cNvPr>
          <p:cNvPicPr>
            <a:picLocks noChangeAspect="1"/>
          </p:cNvPicPr>
          <p:nvPr/>
        </p:nvPicPr>
        <p:blipFill>
          <a:blip r:embed="rId3"/>
          <a:stretch>
            <a:fillRect/>
          </a:stretch>
        </p:blipFill>
        <p:spPr>
          <a:xfrm>
            <a:off x="2767681" y="1176063"/>
            <a:ext cx="693921" cy="423032"/>
          </a:xfrm>
          <a:prstGeom prst="rect">
            <a:avLst/>
          </a:prstGeom>
        </p:spPr>
      </p:pic>
      <p:pic>
        <p:nvPicPr>
          <p:cNvPr id="39" name="Picture 38">
            <a:extLst>
              <a:ext uri="{FF2B5EF4-FFF2-40B4-BE49-F238E27FC236}">
                <a16:creationId xmlns:a16="http://schemas.microsoft.com/office/drawing/2014/main" id="{8409DCB7-C9A2-4E40-AF05-B55E0F9993C9}"/>
              </a:ext>
            </a:extLst>
          </p:cNvPr>
          <p:cNvPicPr>
            <a:picLocks noChangeAspect="1"/>
          </p:cNvPicPr>
          <p:nvPr/>
        </p:nvPicPr>
        <p:blipFill>
          <a:blip r:embed="rId4"/>
          <a:stretch>
            <a:fillRect/>
          </a:stretch>
        </p:blipFill>
        <p:spPr>
          <a:xfrm>
            <a:off x="5653246" y="1176063"/>
            <a:ext cx="728236" cy="471698"/>
          </a:xfrm>
          <a:prstGeom prst="rect">
            <a:avLst/>
          </a:prstGeom>
        </p:spPr>
      </p:pic>
      <p:pic>
        <p:nvPicPr>
          <p:cNvPr id="41" name="Picture 40">
            <a:extLst>
              <a:ext uri="{FF2B5EF4-FFF2-40B4-BE49-F238E27FC236}">
                <a16:creationId xmlns:a16="http://schemas.microsoft.com/office/drawing/2014/main" id="{CB557456-56AA-9C49-B794-6061399BD8A5}"/>
              </a:ext>
            </a:extLst>
          </p:cNvPr>
          <p:cNvPicPr>
            <a:picLocks noChangeAspect="1"/>
          </p:cNvPicPr>
          <p:nvPr/>
        </p:nvPicPr>
        <p:blipFill>
          <a:blip r:embed="rId5"/>
          <a:stretch>
            <a:fillRect/>
          </a:stretch>
        </p:blipFill>
        <p:spPr>
          <a:xfrm>
            <a:off x="8431915" y="1176063"/>
            <a:ext cx="635886" cy="442355"/>
          </a:xfrm>
          <a:prstGeom prst="rect">
            <a:avLst/>
          </a:prstGeom>
        </p:spPr>
      </p:pic>
      <p:sp>
        <p:nvSpPr>
          <p:cNvPr id="42" name="TextBox 41">
            <a:extLst>
              <a:ext uri="{FF2B5EF4-FFF2-40B4-BE49-F238E27FC236}">
                <a16:creationId xmlns:a16="http://schemas.microsoft.com/office/drawing/2014/main" id="{CD8C5229-2F41-BE43-8E56-436571CFCAF3}"/>
              </a:ext>
            </a:extLst>
          </p:cNvPr>
          <p:cNvSpPr txBox="1"/>
          <p:nvPr/>
        </p:nvSpPr>
        <p:spPr>
          <a:xfrm>
            <a:off x="967951" y="4524828"/>
            <a:ext cx="2395392" cy="246221"/>
          </a:xfrm>
          <a:prstGeom prst="rect">
            <a:avLst/>
          </a:prstGeom>
          <a:noFill/>
        </p:spPr>
        <p:txBody>
          <a:bodyPr wrap="square" rtlCol="0">
            <a:spAutoFit/>
          </a:bodyPr>
          <a:lstStyle/>
          <a:p>
            <a:r>
              <a:rPr lang="en-US" sz="1000" dirty="0"/>
              <a:t>      +               </a:t>
            </a:r>
            <a:r>
              <a:rPr lang="en-GB" sz="1000" dirty="0">
                <a:latin typeface="Calibri" panose="020F0502020204030204" pitchFamily="34" charset="0"/>
                <a:cs typeface="Calibri" panose="020F0502020204030204" pitchFamily="34" charset="0"/>
              </a:rPr>
              <a:t>⇌</a:t>
            </a:r>
            <a:r>
              <a:rPr lang="en-US" sz="1000" dirty="0">
                <a:sym typeface="Wingdings" pitchFamily="2" charset="2"/>
              </a:rPr>
              <a:t>                              </a:t>
            </a:r>
            <a:endParaRPr lang="en-US" sz="1000" dirty="0"/>
          </a:p>
        </p:txBody>
      </p:sp>
      <p:sp>
        <p:nvSpPr>
          <p:cNvPr id="43" name="TextBox 42">
            <a:extLst>
              <a:ext uri="{FF2B5EF4-FFF2-40B4-BE49-F238E27FC236}">
                <a16:creationId xmlns:a16="http://schemas.microsoft.com/office/drawing/2014/main" id="{AD21640A-ED2B-6549-9930-1AABED155F3C}"/>
              </a:ext>
            </a:extLst>
          </p:cNvPr>
          <p:cNvSpPr txBox="1"/>
          <p:nvPr/>
        </p:nvSpPr>
        <p:spPr>
          <a:xfrm>
            <a:off x="967951" y="4677086"/>
            <a:ext cx="2395392" cy="246221"/>
          </a:xfrm>
          <a:prstGeom prst="rect">
            <a:avLst/>
          </a:prstGeom>
          <a:noFill/>
        </p:spPr>
        <p:txBody>
          <a:bodyPr wrap="square" rtlCol="0">
            <a:spAutoFit/>
          </a:bodyPr>
          <a:lstStyle/>
          <a:p>
            <a:r>
              <a:rPr lang="en-US" sz="1000" dirty="0"/>
              <a:t>      +               </a:t>
            </a:r>
            <a:r>
              <a:rPr lang="en-GB" sz="1000" dirty="0">
                <a:latin typeface="Calibri" panose="020F0502020204030204" pitchFamily="34" charset="0"/>
                <a:cs typeface="Calibri" panose="020F0502020204030204" pitchFamily="34" charset="0"/>
              </a:rPr>
              <a:t>⇌</a:t>
            </a:r>
            <a:r>
              <a:rPr lang="en-US" sz="1000" dirty="0">
                <a:sym typeface="Wingdings" pitchFamily="2" charset="2"/>
              </a:rPr>
              <a:t>                              </a:t>
            </a:r>
            <a:endParaRPr lang="en-US" sz="1000" dirty="0"/>
          </a:p>
        </p:txBody>
      </p:sp>
      <p:sp>
        <p:nvSpPr>
          <p:cNvPr id="44" name="TextBox 43">
            <a:extLst>
              <a:ext uri="{FF2B5EF4-FFF2-40B4-BE49-F238E27FC236}">
                <a16:creationId xmlns:a16="http://schemas.microsoft.com/office/drawing/2014/main" id="{A9EC4200-966C-3344-8735-D3BF4A016D36}"/>
              </a:ext>
            </a:extLst>
          </p:cNvPr>
          <p:cNvSpPr txBox="1"/>
          <p:nvPr/>
        </p:nvSpPr>
        <p:spPr>
          <a:xfrm>
            <a:off x="967951" y="5807635"/>
            <a:ext cx="1084369" cy="246221"/>
          </a:xfrm>
          <a:prstGeom prst="rect">
            <a:avLst/>
          </a:prstGeom>
          <a:noFill/>
        </p:spPr>
        <p:txBody>
          <a:bodyPr wrap="square" rtlCol="0">
            <a:spAutoFit/>
          </a:bodyPr>
          <a:lstStyle/>
          <a:p>
            <a:r>
              <a:rPr lang="en-US" sz="1000" dirty="0"/>
              <a:t>      +                 </a:t>
            </a:r>
            <a:r>
              <a:rPr lang="en-US" sz="1000" dirty="0">
                <a:sym typeface="Wingdings" pitchFamily="2" charset="2"/>
              </a:rPr>
              <a:t>                              </a:t>
            </a:r>
            <a:endParaRPr lang="en-US" sz="1000" dirty="0"/>
          </a:p>
        </p:txBody>
      </p:sp>
      <p:sp>
        <p:nvSpPr>
          <p:cNvPr id="45" name="TextBox 44">
            <a:extLst>
              <a:ext uri="{FF2B5EF4-FFF2-40B4-BE49-F238E27FC236}">
                <a16:creationId xmlns:a16="http://schemas.microsoft.com/office/drawing/2014/main" id="{754097B6-E0F0-A548-834D-670ABB75D201}"/>
              </a:ext>
            </a:extLst>
          </p:cNvPr>
          <p:cNvSpPr txBox="1"/>
          <p:nvPr/>
        </p:nvSpPr>
        <p:spPr>
          <a:xfrm>
            <a:off x="967951" y="5972891"/>
            <a:ext cx="1084369" cy="246221"/>
          </a:xfrm>
          <a:prstGeom prst="rect">
            <a:avLst/>
          </a:prstGeom>
          <a:noFill/>
        </p:spPr>
        <p:txBody>
          <a:bodyPr wrap="square" rtlCol="0">
            <a:spAutoFit/>
          </a:bodyPr>
          <a:lstStyle/>
          <a:p>
            <a:r>
              <a:rPr lang="en-US" sz="1000" dirty="0"/>
              <a:t>      +                 </a:t>
            </a:r>
            <a:r>
              <a:rPr lang="en-US" sz="1000" dirty="0">
                <a:sym typeface="Wingdings" pitchFamily="2" charset="2"/>
              </a:rPr>
              <a:t>                              </a:t>
            </a:r>
            <a:endParaRPr lang="en-US" sz="1000" dirty="0"/>
          </a:p>
        </p:txBody>
      </p:sp>
      <p:sp>
        <p:nvSpPr>
          <p:cNvPr id="46" name="TextBox 45">
            <a:extLst>
              <a:ext uri="{FF2B5EF4-FFF2-40B4-BE49-F238E27FC236}">
                <a16:creationId xmlns:a16="http://schemas.microsoft.com/office/drawing/2014/main" id="{50CE3F0A-58B4-3642-A19D-684503159F05}"/>
              </a:ext>
            </a:extLst>
          </p:cNvPr>
          <p:cNvSpPr txBox="1"/>
          <p:nvPr/>
        </p:nvSpPr>
        <p:spPr>
          <a:xfrm>
            <a:off x="3872409" y="2115898"/>
            <a:ext cx="2395392" cy="246221"/>
          </a:xfrm>
          <a:prstGeom prst="rect">
            <a:avLst/>
          </a:prstGeom>
          <a:noFill/>
        </p:spPr>
        <p:txBody>
          <a:bodyPr wrap="square" rtlCol="0">
            <a:spAutoFit/>
          </a:bodyPr>
          <a:lstStyle/>
          <a:p>
            <a:r>
              <a:rPr lang="en-US" sz="1000" dirty="0"/>
              <a:t>      +                 </a:t>
            </a:r>
            <a:r>
              <a:rPr lang="en-US" sz="1000" dirty="0">
                <a:sym typeface="Wingdings" pitchFamily="2" charset="2"/>
              </a:rPr>
              <a:t>                                   +</a:t>
            </a:r>
            <a:endParaRPr lang="en-US" sz="1000" dirty="0"/>
          </a:p>
        </p:txBody>
      </p:sp>
      <p:sp>
        <p:nvSpPr>
          <p:cNvPr id="47" name="TextBox 46">
            <a:extLst>
              <a:ext uri="{FF2B5EF4-FFF2-40B4-BE49-F238E27FC236}">
                <a16:creationId xmlns:a16="http://schemas.microsoft.com/office/drawing/2014/main" id="{B93E22CF-90F8-1E40-A838-56AA2155CBF6}"/>
              </a:ext>
            </a:extLst>
          </p:cNvPr>
          <p:cNvSpPr txBox="1"/>
          <p:nvPr/>
        </p:nvSpPr>
        <p:spPr>
          <a:xfrm>
            <a:off x="3872409" y="2268033"/>
            <a:ext cx="2395392" cy="246221"/>
          </a:xfrm>
          <a:prstGeom prst="rect">
            <a:avLst/>
          </a:prstGeom>
          <a:noFill/>
        </p:spPr>
        <p:txBody>
          <a:bodyPr wrap="square" rtlCol="0">
            <a:spAutoFit/>
          </a:bodyPr>
          <a:lstStyle/>
          <a:p>
            <a:r>
              <a:rPr lang="en-US" sz="1000" dirty="0"/>
              <a:t>      +                 </a:t>
            </a:r>
            <a:r>
              <a:rPr lang="en-US" sz="1000" dirty="0">
                <a:sym typeface="Wingdings" pitchFamily="2" charset="2"/>
              </a:rPr>
              <a:t>                                   +</a:t>
            </a:r>
            <a:endParaRPr lang="en-US" sz="1000" dirty="0"/>
          </a:p>
        </p:txBody>
      </p:sp>
      <p:sp>
        <p:nvSpPr>
          <p:cNvPr id="48" name="TextBox 47">
            <a:extLst>
              <a:ext uri="{FF2B5EF4-FFF2-40B4-BE49-F238E27FC236}">
                <a16:creationId xmlns:a16="http://schemas.microsoft.com/office/drawing/2014/main" id="{92EF6B60-1773-0048-9BFA-C029204D213A}"/>
              </a:ext>
            </a:extLst>
          </p:cNvPr>
          <p:cNvSpPr txBox="1"/>
          <p:nvPr/>
        </p:nvSpPr>
        <p:spPr>
          <a:xfrm>
            <a:off x="3931025" y="3092175"/>
            <a:ext cx="2395392" cy="246221"/>
          </a:xfrm>
          <a:prstGeom prst="rect">
            <a:avLst/>
          </a:prstGeom>
          <a:noFill/>
        </p:spPr>
        <p:txBody>
          <a:bodyPr wrap="square" rtlCol="0">
            <a:spAutoFit/>
          </a:bodyPr>
          <a:lstStyle/>
          <a:p>
            <a:r>
              <a:rPr lang="en-US" sz="1000" dirty="0"/>
              <a:t>      +                   </a:t>
            </a:r>
            <a:r>
              <a:rPr lang="en-US" sz="1000" dirty="0">
                <a:sym typeface="Wingdings" pitchFamily="2" charset="2"/>
              </a:rPr>
              <a:t>                               +</a:t>
            </a:r>
            <a:endParaRPr lang="en-US" sz="1000" dirty="0"/>
          </a:p>
        </p:txBody>
      </p:sp>
      <p:sp>
        <p:nvSpPr>
          <p:cNvPr id="49" name="TextBox 48">
            <a:extLst>
              <a:ext uri="{FF2B5EF4-FFF2-40B4-BE49-F238E27FC236}">
                <a16:creationId xmlns:a16="http://schemas.microsoft.com/office/drawing/2014/main" id="{42BB0FA2-806F-6343-A0B8-55C7A43A9973}"/>
              </a:ext>
            </a:extLst>
          </p:cNvPr>
          <p:cNvSpPr txBox="1"/>
          <p:nvPr/>
        </p:nvSpPr>
        <p:spPr>
          <a:xfrm>
            <a:off x="3931025" y="3256727"/>
            <a:ext cx="2395392" cy="246221"/>
          </a:xfrm>
          <a:prstGeom prst="rect">
            <a:avLst/>
          </a:prstGeom>
          <a:noFill/>
        </p:spPr>
        <p:txBody>
          <a:bodyPr wrap="square" rtlCol="0">
            <a:spAutoFit/>
          </a:bodyPr>
          <a:lstStyle/>
          <a:p>
            <a:r>
              <a:rPr lang="en-US" sz="1000" dirty="0"/>
              <a:t>      +                   </a:t>
            </a:r>
            <a:r>
              <a:rPr lang="en-US" sz="1000" dirty="0">
                <a:sym typeface="Wingdings" pitchFamily="2" charset="2"/>
              </a:rPr>
              <a:t>                               +</a:t>
            </a:r>
            <a:endParaRPr lang="en-US" sz="1000" dirty="0"/>
          </a:p>
        </p:txBody>
      </p:sp>
      <p:sp>
        <p:nvSpPr>
          <p:cNvPr id="50" name="TextBox 49">
            <a:extLst>
              <a:ext uri="{FF2B5EF4-FFF2-40B4-BE49-F238E27FC236}">
                <a16:creationId xmlns:a16="http://schemas.microsoft.com/office/drawing/2014/main" id="{51B944E2-CC2E-D047-BFC8-6E955E6A5928}"/>
              </a:ext>
            </a:extLst>
          </p:cNvPr>
          <p:cNvSpPr txBox="1"/>
          <p:nvPr/>
        </p:nvSpPr>
        <p:spPr>
          <a:xfrm>
            <a:off x="3855885" y="4594614"/>
            <a:ext cx="2395392" cy="246221"/>
          </a:xfrm>
          <a:prstGeom prst="rect">
            <a:avLst/>
          </a:prstGeom>
          <a:noFill/>
        </p:spPr>
        <p:txBody>
          <a:bodyPr wrap="square" rtlCol="0">
            <a:spAutoFit/>
          </a:bodyPr>
          <a:lstStyle/>
          <a:p>
            <a:r>
              <a:rPr lang="en-US" sz="1000" dirty="0"/>
              <a:t>      +                         </a:t>
            </a:r>
            <a:r>
              <a:rPr lang="en-US" sz="1000" dirty="0">
                <a:sym typeface="Wingdings" pitchFamily="2" charset="2"/>
              </a:rPr>
              <a:t>                            +</a:t>
            </a:r>
            <a:endParaRPr lang="en-US" sz="1000" dirty="0"/>
          </a:p>
        </p:txBody>
      </p:sp>
      <p:sp>
        <p:nvSpPr>
          <p:cNvPr id="51" name="TextBox 50">
            <a:extLst>
              <a:ext uri="{FF2B5EF4-FFF2-40B4-BE49-F238E27FC236}">
                <a16:creationId xmlns:a16="http://schemas.microsoft.com/office/drawing/2014/main" id="{B64369B8-61DC-DB42-A6EB-C7176B0D0F8C}"/>
              </a:ext>
            </a:extLst>
          </p:cNvPr>
          <p:cNvSpPr txBox="1"/>
          <p:nvPr/>
        </p:nvSpPr>
        <p:spPr>
          <a:xfrm>
            <a:off x="3882054" y="4901964"/>
            <a:ext cx="2395392" cy="246221"/>
          </a:xfrm>
          <a:prstGeom prst="rect">
            <a:avLst/>
          </a:prstGeom>
          <a:noFill/>
        </p:spPr>
        <p:txBody>
          <a:bodyPr wrap="square" rtlCol="0">
            <a:spAutoFit/>
          </a:bodyPr>
          <a:lstStyle/>
          <a:p>
            <a:r>
              <a:rPr lang="en-US" sz="1000" dirty="0"/>
              <a:t>      +                         </a:t>
            </a:r>
            <a:r>
              <a:rPr lang="en-US" sz="1000" dirty="0">
                <a:sym typeface="Wingdings" pitchFamily="2" charset="2"/>
              </a:rPr>
              <a:t>                            +</a:t>
            </a:r>
            <a:endParaRPr lang="en-US" sz="1000" dirty="0"/>
          </a:p>
        </p:txBody>
      </p:sp>
      <p:sp>
        <p:nvSpPr>
          <p:cNvPr id="54" name="TextBox 53">
            <a:extLst>
              <a:ext uri="{FF2B5EF4-FFF2-40B4-BE49-F238E27FC236}">
                <a16:creationId xmlns:a16="http://schemas.microsoft.com/office/drawing/2014/main" id="{5B215B39-A159-E848-BF69-2FF889FA936A}"/>
              </a:ext>
            </a:extLst>
          </p:cNvPr>
          <p:cNvSpPr txBox="1"/>
          <p:nvPr/>
        </p:nvSpPr>
        <p:spPr>
          <a:xfrm>
            <a:off x="6773467" y="3392374"/>
            <a:ext cx="2395392" cy="246221"/>
          </a:xfrm>
          <a:prstGeom prst="rect">
            <a:avLst/>
          </a:prstGeom>
          <a:noFill/>
        </p:spPr>
        <p:txBody>
          <a:bodyPr wrap="square" rtlCol="0">
            <a:spAutoFit/>
          </a:bodyPr>
          <a:lstStyle/>
          <a:p>
            <a:r>
              <a:rPr lang="en-US" sz="1000" dirty="0"/>
              <a:t>      +                   </a:t>
            </a:r>
            <a:r>
              <a:rPr lang="en-GB" sz="1000" dirty="0">
                <a:latin typeface="Calibri" panose="020F0502020204030204" pitchFamily="34" charset="0"/>
                <a:cs typeface="Calibri" panose="020F0502020204030204" pitchFamily="34" charset="0"/>
              </a:rPr>
              <a:t>⇌                               +</a:t>
            </a:r>
            <a:r>
              <a:rPr lang="en-US" sz="1000" dirty="0">
                <a:sym typeface="Wingdings" pitchFamily="2" charset="2"/>
              </a:rPr>
              <a:t>                              </a:t>
            </a:r>
            <a:endParaRPr lang="en-US" sz="1000" dirty="0"/>
          </a:p>
        </p:txBody>
      </p:sp>
      <p:sp>
        <p:nvSpPr>
          <p:cNvPr id="55" name="TextBox 54">
            <a:extLst>
              <a:ext uri="{FF2B5EF4-FFF2-40B4-BE49-F238E27FC236}">
                <a16:creationId xmlns:a16="http://schemas.microsoft.com/office/drawing/2014/main" id="{25096F49-A498-2D49-90CF-F19BC83E4376}"/>
              </a:ext>
            </a:extLst>
          </p:cNvPr>
          <p:cNvSpPr txBox="1"/>
          <p:nvPr/>
        </p:nvSpPr>
        <p:spPr>
          <a:xfrm>
            <a:off x="6773467" y="3688081"/>
            <a:ext cx="2395392" cy="246221"/>
          </a:xfrm>
          <a:prstGeom prst="rect">
            <a:avLst/>
          </a:prstGeom>
          <a:noFill/>
        </p:spPr>
        <p:txBody>
          <a:bodyPr wrap="square" rtlCol="0">
            <a:spAutoFit/>
          </a:bodyPr>
          <a:lstStyle/>
          <a:p>
            <a:r>
              <a:rPr lang="en-US" sz="1000" dirty="0"/>
              <a:t>      +                   </a:t>
            </a:r>
            <a:r>
              <a:rPr lang="en-GB" sz="1000" dirty="0">
                <a:latin typeface="Calibri" panose="020F0502020204030204" pitchFamily="34" charset="0"/>
                <a:cs typeface="Calibri" panose="020F0502020204030204" pitchFamily="34" charset="0"/>
              </a:rPr>
              <a:t>⇌                               +</a:t>
            </a:r>
            <a:r>
              <a:rPr lang="en-US" sz="1000" dirty="0">
                <a:sym typeface="Wingdings" pitchFamily="2" charset="2"/>
              </a:rPr>
              <a:t>                              </a:t>
            </a:r>
            <a:endParaRPr lang="en-US" sz="1000" dirty="0"/>
          </a:p>
        </p:txBody>
      </p:sp>
      <p:sp>
        <p:nvSpPr>
          <p:cNvPr id="56" name="TextBox 55">
            <a:extLst>
              <a:ext uri="{FF2B5EF4-FFF2-40B4-BE49-F238E27FC236}">
                <a16:creationId xmlns:a16="http://schemas.microsoft.com/office/drawing/2014/main" id="{FA5A34E3-F72B-2240-B88C-09B3BEAC0FDB}"/>
              </a:ext>
            </a:extLst>
          </p:cNvPr>
          <p:cNvSpPr txBox="1"/>
          <p:nvPr/>
        </p:nvSpPr>
        <p:spPr>
          <a:xfrm>
            <a:off x="7026024" y="5115465"/>
            <a:ext cx="2395392" cy="246221"/>
          </a:xfrm>
          <a:prstGeom prst="rect">
            <a:avLst/>
          </a:prstGeom>
          <a:noFill/>
        </p:spPr>
        <p:txBody>
          <a:bodyPr wrap="square" rtlCol="0">
            <a:spAutoFit/>
          </a:bodyPr>
          <a:lstStyle/>
          <a:p>
            <a:r>
              <a:rPr lang="en-US" sz="1000" dirty="0"/>
              <a:t>      +                            </a:t>
            </a:r>
            <a:r>
              <a:rPr lang="en-GB" sz="1000" dirty="0">
                <a:latin typeface="Calibri" panose="020F0502020204030204" pitchFamily="34" charset="0"/>
                <a:cs typeface="Calibri" panose="020F0502020204030204" pitchFamily="34" charset="0"/>
              </a:rPr>
              <a:t>⇌                               </a:t>
            </a:r>
            <a:r>
              <a:rPr lang="en-US" sz="1000" dirty="0">
                <a:sym typeface="Wingdings" pitchFamily="2" charset="2"/>
              </a:rPr>
              <a:t>                              </a:t>
            </a:r>
            <a:endParaRPr lang="en-US" sz="1000" dirty="0"/>
          </a:p>
        </p:txBody>
      </p:sp>
      <p:sp>
        <p:nvSpPr>
          <p:cNvPr id="57" name="TextBox 56">
            <a:extLst>
              <a:ext uri="{FF2B5EF4-FFF2-40B4-BE49-F238E27FC236}">
                <a16:creationId xmlns:a16="http://schemas.microsoft.com/office/drawing/2014/main" id="{AFD99D05-641F-D44B-918F-1246B2B2343E}"/>
              </a:ext>
            </a:extLst>
          </p:cNvPr>
          <p:cNvSpPr txBox="1"/>
          <p:nvPr/>
        </p:nvSpPr>
        <p:spPr>
          <a:xfrm>
            <a:off x="7026024" y="5273081"/>
            <a:ext cx="2395392" cy="246221"/>
          </a:xfrm>
          <a:prstGeom prst="rect">
            <a:avLst/>
          </a:prstGeom>
          <a:noFill/>
        </p:spPr>
        <p:txBody>
          <a:bodyPr wrap="square" rtlCol="0">
            <a:spAutoFit/>
          </a:bodyPr>
          <a:lstStyle/>
          <a:p>
            <a:r>
              <a:rPr lang="en-US" sz="1000" dirty="0"/>
              <a:t>      +                            </a:t>
            </a:r>
            <a:r>
              <a:rPr lang="en-GB" sz="1000" dirty="0">
                <a:latin typeface="Calibri" panose="020F0502020204030204" pitchFamily="34" charset="0"/>
                <a:cs typeface="Calibri" panose="020F0502020204030204" pitchFamily="34" charset="0"/>
              </a:rPr>
              <a:t>⇌                               </a:t>
            </a:r>
            <a:r>
              <a:rPr lang="en-US" sz="1000" dirty="0">
                <a:sym typeface="Wingdings" pitchFamily="2" charset="2"/>
              </a:rPr>
              <a:t>                              </a:t>
            </a:r>
            <a:endParaRPr lang="en-US" sz="1000" dirty="0"/>
          </a:p>
        </p:txBody>
      </p:sp>
      <p:sp>
        <p:nvSpPr>
          <p:cNvPr id="58" name="TextBox 57">
            <a:extLst>
              <a:ext uri="{FF2B5EF4-FFF2-40B4-BE49-F238E27FC236}">
                <a16:creationId xmlns:a16="http://schemas.microsoft.com/office/drawing/2014/main" id="{7D7C8B6F-CBB4-5843-B611-D4EB3D4C6185}"/>
              </a:ext>
            </a:extLst>
          </p:cNvPr>
          <p:cNvSpPr txBox="1"/>
          <p:nvPr/>
        </p:nvSpPr>
        <p:spPr>
          <a:xfrm>
            <a:off x="6748605" y="2257224"/>
            <a:ext cx="2395392" cy="246221"/>
          </a:xfrm>
          <a:prstGeom prst="rect">
            <a:avLst/>
          </a:prstGeom>
          <a:noFill/>
        </p:spPr>
        <p:txBody>
          <a:bodyPr wrap="square" rtlCol="0">
            <a:spAutoFit/>
          </a:bodyPr>
          <a:lstStyle/>
          <a:p>
            <a:r>
              <a:rPr lang="en-US" sz="1000" dirty="0"/>
              <a:t>       +                </a:t>
            </a:r>
            <a:r>
              <a:rPr lang="en-US" sz="1000" dirty="0">
                <a:sym typeface="Wingdings" pitchFamily="2" charset="2"/>
              </a:rPr>
              <a:t>               +              +</a:t>
            </a:r>
            <a:endParaRPr lang="en-US" sz="1000" dirty="0"/>
          </a:p>
        </p:txBody>
      </p:sp>
      <p:sp>
        <p:nvSpPr>
          <p:cNvPr id="61" name="TextBox 60">
            <a:extLst>
              <a:ext uri="{FF2B5EF4-FFF2-40B4-BE49-F238E27FC236}">
                <a16:creationId xmlns:a16="http://schemas.microsoft.com/office/drawing/2014/main" id="{626E7FEA-957E-E74B-9751-857186FDD871}"/>
              </a:ext>
            </a:extLst>
          </p:cNvPr>
          <p:cNvSpPr txBox="1"/>
          <p:nvPr/>
        </p:nvSpPr>
        <p:spPr>
          <a:xfrm>
            <a:off x="6773467" y="2531860"/>
            <a:ext cx="2395392" cy="246221"/>
          </a:xfrm>
          <a:prstGeom prst="rect">
            <a:avLst/>
          </a:prstGeom>
          <a:noFill/>
        </p:spPr>
        <p:txBody>
          <a:bodyPr wrap="square" rtlCol="0">
            <a:spAutoFit/>
          </a:bodyPr>
          <a:lstStyle/>
          <a:p>
            <a:r>
              <a:rPr lang="en-US" sz="1000" dirty="0"/>
              <a:t>       +                </a:t>
            </a:r>
            <a:r>
              <a:rPr lang="en-US" sz="1000" dirty="0">
                <a:sym typeface="Wingdings" pitchFamily="2" charset="2"/>
              </a:rPr>
              <a:t>                   +         +</a:t>
            </a:r>
            <a:endParaRPr lang="en-US" sz="1000" dirty="0"/>
          </a:p>
        </p:txBody>
      </p:sp>
    </p:spTree>
    <p:extLst>
      <p:ext uri="{BB962C8B-B14F-4D97-AF65-F5344CB8AC3E}">
        <p14:creationId xmlns:p14="http://schemas.microsoft.com/office/powerpoint/2010/main" val="2898024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9A3BE6A-C94D-CC4B-BD4A-68B5D25AB5D9}"/>
              </a:ext>
            </a:extLst>
          </p:cNvPr>
          <p:cNvSpPr txBox="1"/>
          <p:nvPr/>
        </p:nvSpPr>
        <p:spPr>
          <a:xfrm>
            <a:off x="-17684" y="-22433"/>
            <a:ext cx="8315325" cy="400110"/>
          </a:xfrm>
          <a:prstGeom prst="rect">
            <a:avLst/>
          </a:prstGeom>
          <a:noFill/>
        </p:spPr>
        <p:txBody>
          <a:bodyPr wrap="square" rtlCol="0">
            <a:spAutoFit/>
          </a:bodyPr>
          <a:lstStyle/>
          <a:p>
            <a:r>
              <a:rPr lang="en-US" sz="2000" b="1" dirty="0"/>
              <a:t>C11: Polymers: Chemistry Specification </a:t>
            </a:r>
          </a:p>
        </p:txBody>
      </p:sp>
      <p:graphicFrame>
        <p:nvGraphicFramePr>
          <p:cNvPr id="5" name="Table 4">
            <a:extLst>
              <a:ext uri="{FF2B5EF4-FFF2-40B4-BE49-F238E27FC236}">
                <a16:creationId xmlns:a16="http://schemas.microsoft.com/office/drawing/2014/main" id="{7C144A63-6298-B947-9099-9DC72C84AF43}"/>
              </a:ext>
            </a:extLst>
          </p:cNvPr>
          <p:cNvGraphicFramePr>
            <a:graphicFrameLocks noGrp="1"/>
          </p:cNvGraphicFramePr>
          <p:nvPr/>
        </p:nvGraphicFramePr>
        <p:xfrm>
          <a:off x="109536" y="377680"/>
          <a:ext cx="8920164" cy="3401568"/>
        </p:xfrm>
        <a:graphic>
          <a:graphicData uri="http://schemas.openxmlformats.org/drawingml/2006/table">
            <a:tbl>
              <a:tblPr firstRow="1" bandRow="1">
                <a:tableStyleId>{5940675A-B579-460E-94D1-54222C63F5DA}</a:tableStyleId>
              </a:tblPr>
              <a:tblGrid>
                <a:gridCol w="2973388">
                  <a:extLst>
                    <a:ext uri="{9D8B030D-6E8A-4147-A177-3AD203B41FA5}">
                      <a16:colId xmlns:a16="http://schemas.microsoft.com/office/drawing/2014/main" val="2669491395"/>
                    </a:ext>
                  </a:extLst>
                </a:gridCol>
                <a:gridCol w="2973388">
                  <a:extLst>
                    <a:ext uri="{9D8B030D-6E8A-4147-A177-3AD203B41FA5}">
                      <a16:colId xmlns:a16="http://schemas.microsoft.com/office/drawing/2014/main" val="1301365467"/>
                    </a:ext>
                  </a:extLst>
                </a:gridCol>
                <a:gridCol w="2973388">
                  <a:extLst>
                    <a:ext uri="{9D8B030D-6E8A-4147-A177-3AD203B41FA5}">
                      <a16:colId xmlns:a16="http://schemas.microsoft.com/office/drawing/2014/main" val="1960906353"/>
                    </a:ext>
                  </a:extLst>
                </a:gridCol>
              </a:tblGrid>
              <a:tr h="732172">
                <a:tc rowSpan="3">
                  <a:txBody>
                    <a:bodyPr/>
                    <a:lstStyle/>
                    <a:p>
                      <a:pPr algn="just"/>
                      <a:r>
                        <a:rPr lang="en-US" sz="970" b="1" dirty="0">
                          <a:solidFill>
                            <a:schemeClr val="tx1"/>
                          </a:solidFill>
                        </a:rPr>
                        <a:t>Addition Polymerisation</a:t>
                      </a:r>
                    </a:p>
                    <a:p>
                      <a:pPr algn="just"/>
                      <a:r>
                        <a:rPr lang="en-US" sz="970" dirty="0">
                          <a:solidFill>
                            <a:schemeClr val="tx1"/>
                          </a:solidFill>
                        </a:rPr>
                        <a:t>In addition polymerisation alkenes such as poly(ethene) and poly(propene) make polymers.  In an addition polymerisation reaction lots of small molecules known as monomers make large molecules called polymers.  No other molecules are made in the reaction.</a:t>
                      </a:r>
                    </a:p>
                    <a:p>
                      <a:pPr algn="just"/>
                      <a:endParaRPr lang="en-US" sz="970" dirty="0">
                        <a:solidFill>
                          <a:schemeClr val="tx1"/>
                        </a:solidFill>
                      </a:endParaRPr>
                    </a:p>
                    <a:p>
                      <a:pPr algn="just"/>
                      <a:endParaRPr lang="en-US"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US" sz="970" b="1" dirty="0"/>
                        <a:t>DNA</a:t>
                      </a:r>
                    </a:p>
                    <a:p>
                      <a:pPr algn="just"/>
                      <a:r>
                        <a:rPr lang="en-US" sz="970" dirty="0"/>
                        <a:t>DNA is known as deoxyribonucleic acid and it is a large molecule that is needed for life.  It codes for genetic instructions for the development and functioning of living organisms and viruses.  DNA molecules are made of two polymer chains in a double helix.  DNA contains four different monomers called nucleotides that react to form the polymer DNA.</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US" sz="970" b="1" dirty="0"/>
                        <a:t>Amino Acids</a:t>
                      </a:r>
                    </a:p>
                    <a:p>
                      <a:pPr algn="just"/>
                      <a:r>
                        <a:rPr lang="en-US" sz="970" dirty="0"/>
                        <a:t>Amino acids have two different functional groups and they react in condensation polymerisation to make a polypeptide.  One of the functional groups is a basic group known as an amine –NH</a:t>
                      </a:r>
                      <a:r>
                        <a:rPr lang="en-US" sz="970" baseline="-25000" dirty="0"/>
                        <a:t>2 </a:t>
                      </a:r>
                      <a:r>
                        <a:rPr lang="en-US" sz="970" baseline="0" dirty="0"/>
                        <a:t>while the other functional group is a acidic group –COOH.  Different amino acids can be combined in the same chain to make make different proteins.  Glycine has the formula H</a:t>
                      </a:r>
                      <a:r>
                        <a:rPr lang="en-US" sz="970" baseline="-25000" dirty="0"/>
                        <a:t>2</a:t>
                      </a:r>
                      <a:r>
                        <a:rPr lang="en-US" sz="970" baseline="0" dirty="0"/>
                        <a:t>NCH</a:t>
                      </a:r>
                      <a:r>
                        <a:rPr lang="en-US" sz="970" baseline="-25000" dirty="0"/>
                        <a:t>2</a:t>
                      </a:r>
                      <a:r>
                        <a:rPr lang="en-US" sz="970" baseline="0" dirty="0"/>
                        <a:t>COOH and when it polymerises it makes the polypeptide (-HNCH</a:t>
                      </a:r>
                      <a:r>
                        <a:rPr lang="en-US" sz="970" baseline="-25000" dirty="0"/>
                        <a:t>2</a:t>
                      </a:r>
                      <a:r>
                        <a:rPr lang="en-US" sz="970" baseline="0" dirty="0"/>
                        <a:t>COO-)</a:t>
                      </a:r>
                      <a:r>
                        <a:rPr lang="en-US" sz="970" baseline="-25000" dirty="0"/>
                        <a:t>n</a:t>
                      </a:r>
                      <a:r>
                        <a:rPr lang="en-US" sz="970" baseline="0" dirty="0"/>
                        <a:t> and n H</a:t>
                      </a:r>
                      <a:r>
                        <a:rPr lang="en-US" sz="970" baseline="-25000" dirty="0"/>
                        <a:t>2</a:t>
                      </a:r>
                      <a:r>
                        <a:rPr lang="en-US" sz="970" baseline="0" dirty="0"/>
                        <a:t>O.</a:t>
                      </a:r>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1272116"/>
                  </a:ext>
                </a:extLst>
              </a:tr>
              <a:tr h="601859">
                <a:tc vMerge="1">
                  <a:txBody>
                    <a:bodyPr/>
                    <a:lstStyle/>
                    <a:p>
                      <a:endParaRPr lang="en-US"/>
                    </a:p>
                  </a:txBody>
                  <a:tcPr/>
                </a:tc>
                <a:tc vMerge="1">
                  <a:txBody>
                    <a:bodyPr/>
                    <a:lstStyle/>
                    <a:p>
                      <a:endParaRPr lang="en-US"/>
                    </a:p>
                  </a:txBody>
                  <a:tcPr/>
                </a:tc>
                <a:tc>
                  <a:txBody>
                    <a:bodyPr/>
                    <a:lstStyle/>
                    <a:p>
                      <a:pPr algn="just"/>
                      <a:r>
                        <a:rPr lang="en-US" sz="970" b="1" dirty="0"/>
                        <a:t>Naturally Occurring Polymers</a:t>
                      </a:r>
                    </a:p>
                    <a:p>
                      <a:pPr algn="just"/>
                      <a:r>
                        <a:rPr lang="en-US" sz="970" dirty="0"/>
                        <a:t>Natural occurring polymers important for life include DNA,, proteins which are made up of amino acids and starch and cellulose which are made of glucose monomers.</a:t>
                      </a:r>
                    </a:p>
                    <a:p>
                      <a:pPr algn="just"/>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20133174"/>
                  </a:ext>
                </a:extLst>
              </a:tr>
              <a:tr h="684760">
                <a:tc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r>
                        <a:rPr lang="en-US" sz="1000" b="1" dirty="0">
                          <a:solidFill>
                            <a:schemeClr val="tx1"/>
                          </a:solidFill>
                        </a:rPr>
                        <a:t>Condensation Polymerisation</a:t>
                      </a:r>
                    </a:p>
                    <a:p>
                      <a:pPr algn="just"/>
                      <a:r>
                        <a:rPr lang="en-US" sz="1000" b="0" dirty="0">
                          <a:solidFill>
                            <a:schemeClr val="tx1"/>
                          </a:solidFill>
                        </a:rPr>
                        <a:t>In condensation polymerisation monomers with two functional groups join together when they react.  In this reaction water is made which is why they are called condensation polymers.  A diol is a molecule that contain two alcohol –OH functional groups while a dicarboxylic acid contains two –COOH functional groups.  When a diol and a dicarboxylic acid polymerise they make a polyester.</a:t>
                      </a:r>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just"/>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0226333"/>
                  </a:ext>
                </a:extLst>
              </a:tr>
            </a:tbl>
          </a:graphicData>
        </a:graphic>
      </p:graphicFrame>
      <p:grpSp>
        <p:nvGrpSpPr>
          <p:cNvPr id="13" name="Group 12">
            <a:extLst>
              <a:ext uri="{FF2B5EF4-FFF2-40B4-BE49-F238E27FC236}">
                <a16:creationId xmlns:a16="http://schemas.microsoft.com/office/drawing/2014/main" id="{E1249722-97A7-3E47-94DA-6DB059DE9687}"/>
              </a:ext>
            </a:extLst>
          </p:cNvPr>
          <p:cNvGrpSpPr/>
          <p:nvPr/>
        </p:nvGrpSpPr>
        <p:grpSpPr>
          <a:xfrm>
            <a:off x="603270" y="1826546"/>
            <a:ext cx="2098766" cy="1107996"/>
            <a:chOff x="603270" y="1826546"/>
            <a:chExt cx="2098766" cy="1107996"/>
          </a:xfrm>
        </p:grpSpPr>
        <p:sp>
          <p:nvSpPr>
            <p:cNvPr id="2" name="TextBox 1">
              <a:extLst>
                <a:ext uri="{FF2B5EF4-FFF2-40B4-BE49-F238E27FC236}">
                  <a16:creationId xmlns:a16="http://schemas.microsoft.com/office/drawing/2014/main" id="{8A277C3C-9CB1-634F-B443-0917653DC74F}"/>
                </a:ext>
              </a:extLst>
            </p:cNvPr>
            <p:cNvSpPr txBox="1"/>
            <p:nvPr/>
          </p:nvSpPr>
          <p:spPr>
            <a:xfrm>
              <a:off x="603270" y="2199450"/>
              <a:ext cx="2098766" cy="369332"/>
            </a:xfrm>
            <a:prstGeom prst="rect">
              <a:avLst/>
            </a:prstGeom>
            <a:noFill/>
          </p:spPr>
          <p:txBody>
            <a:bodyPr wrap="square" rtlCol="0">
              <a:spAutoFit/>
            </a:bodyPr>
            <a:lstStyle/>
            <a:p>
              <a:r>
                <a:rPr lang="en-US" dirty="0"/>
                <a:t>n C=C   </a:t>
              </a:r>
              <a:r>
                <a:rPr lang="en-US" dirty="0">
                  <a:sym typeface="Wingdings" pitchFamily="2" charset="2"/>
                </a:rPr>
                <a:t>  - C- C -</a:t>
              </a:r>
              <a:endParaRPr lang="en-US" dirty="0"/>
            </a:p>
          </p:txBody>
        </p:sp>
        <p:grpSp>
          <p:nvGrpSpPr>
            <p:cNvPr id="3" name="Group 2">
              <a:extLst>
                <a:ext uri="{FF2B5EF4-FFF2-40B4-BE49-F238E27FC236}">
                  <a16:creationId xmlns:a16="http://schemas.microsoft.com/office/drawing/2014/main" id="{72D6C958-A279-B142-B022-2D0748681CCA}"/>
                </a:ext>
              </a:extLst>
            </p:cNvPr>
            <p:cNvGrpSpPr/>
            <p:nvPr/>
          </p:nvGrpSpPr>
          <p:grpSpPr>
            <a:xfrm>
              <a:off x="603270" y="1826546"/>
              <a:ext cx="2098766" cy="1107996"/>
              <a:chOff x="322217" y="1346256"/>
              <a:chExt cx="2098766" cy="1107996"/>
            </a:xfrm>
          </p:grpSpPr>
          <p:sp>
            <p:nvSpPr>
              <p:cNvPr id="6" name="TextBox 5">
                <a:extLst>
                  <a:ext uri="{FF2B5EF4-FFF2-40B4-BE49-F238E27FC236}">
                    <a16:creationId xmlns:a16="http://schemas.microsoft.com/office/drawing/2014/main" id="{4DE824FE-8200-8D45-82D6-7F6E57A2FF32}"/>
                  </a:ext>
                </a:extLst>
              </p:cNvPr>
              <p:cNvSpPr txBox="1"/>
              <p:nvPr/>
            </p:nvSpPr>
            <p:spPr>
              <a:xfrm>
                <a:off x="322217" y="2084920"/>
                <a:ext cx="2098766" cy="369332"/>
              </a:xfrm>
              <a:prstGeom prst="rect">
                <a:avLst/>
              </a:prstGeom>
              <a:noFill/>
            </p:spPr>
            <p:txBody>
              <a:bodyPr wrap="square" rtlCol="0">
                <a:spAutoFit/>
              </a:bodyPr>
              <a:lstStyle/>
              <a:p>
                <a:r>
                  <a:rPr lang="en-US" dirty="0"/>
                  <a:t>   H  H           H  H  n</a:t>
                </a:r>
              </a:p>
            </p:txBody>
          </p:sp>
          <p:sp>
            <p:nvSpPr>
              <p:cNvPr id="7" name="TextBox 6">
                <a:extLst>
                  <a:ext uri="{FF2B5EF4-FFF2-40B4-BE49-F238E27FC236}">
                    <a16:creationId xmlns:a16="http://schemas.microsoft.com/office/drawing/2014/main" id="{D7B3F713-4931-7841-8DF1-B3FCE28425AE}"/>
                  </a:ext>
                </a:extLst>
              </p:cNvPr>
              <p:cNvSpPr txBox="1"/>
              <p:nvPr/>
            </p:nvSpPr>
            <p:spPr>
              <a:xfrm>
                <a:off x="322217" y="1346256"/>
                <a:ext cx="2098766" cy="369332"/>
              </a:xfrm>
              <a:prstGeom prst="rect">
                <a:avLst/>
              </a:prstGeom>
              <a:noFill/>
            </p:spPr>
            <p:txBody>
              <a:bodyPr wrap="square" rtlCol="0">
                <a:spAutoFit/>
              </a:bodyPr>
              <a:lstStyle/>
              <a:p>
                <a:r>
                  <a:rPr lang="en-US" dirty="0"/>
                  <a:t>   H  H           H  H  </a:t>
                </a:r>
              </a:p>
            </p:txBody>
          </p:sp>
          <p:sp>
            <p:nvSpPr>
              <p:cNvPr id="8" name="TextBox 7">
                <a:extLst>
                  <a:ext uri="{FF2B5EF4-FFF2-40B4-BE49-F238E27FC236}">
                    <a16:creationId xmlns:a16="http://schemas.microsoft.com/office/drawing/2014/main" id="{FE5DD3A1-B658-7D4E-B1C4-9EA714E8B595}"/>
                  </a:ext>
                </a:extLst>
              </p:cNvPr>
              <p:cNvSpPr txBox="1"/>
              <p:nvPr/>
            </p:nvSpPr>
            <p:spPr>
              <a:xfrm>
                <a:off x="322217" y="1530922"/>
                <a:ext cx="2098766" cy="369332"/>
              </a:xfrm>
              <a:prstGeom prst="rect">
                <a:avLst/>
              </a:prstGeom>
              <a:noFill/>
            </p:spPr>
            <p:txBody>
              <a:bodyPr wrap="square" rtlCol="0">
                <a:spAutoFit/>
              </a:bodyPr>
              <a:lstStyle/>
              <a:p>
                <a:r>
                  <a:rPr lang="en-US" dirty="0"/>
                  <a:t>    I   I             I    I     </a:t>
                </a:r>
              </a:p>
            </p:txBody>
          </p:sp>
          <p:sp>
            <p:nvSpPr>
              <p:cNvPr id="9" name="TextBox 8">
                <a:extLst>
                  <a:ext uri="{FF2B5EF4-FFF2-40B4-BE49-F238E27FC236}">
                    <a16:creationId xmlns:a16="http://schemas.microsoft.com/office/drawing/2014/main" id="{468896DB-5C26-AA40-B779-F90133664191}"/>
                  </a:ext>
                </a:extLst>
              </p:cNvPr>
              <p:cNvSpPr txBox="1"/>
              <p:nvPr/>
            </p:nvSpPr>
            <p:spPr>
              <a:xfrm>
                <a:off x="322217" y="1900254"/>
                <a:ext cx="2098766" cy="369332"/>
              </a:xfrm>
              <a:prstGeom prst="rect">
                <a:avLst/>
              </a:prstGeom>
              <a:noFill/>
            </p:spPr>
            <p:txBody>
              <a:bodyPr wrap="square" rtlCol="0">
                <a:spAutoFit/>
              </a:bodyPr>
              <a:lstStyle/>
              <a:p>
                <a:r>
                  <a:rPr lang="en-US" dirty="0"/>
                  <a:t>    I   I             I    I     </a:t>
                </a:r>
              </a:p>
            </p:txBody>
          </p:sp>
        </p:grpSp>
        <p:sp>
          <p:nvSpPr>
            <p:cNvPr id="11" name="Left Bracket 10">
              <a:extLst>
                <a:ext uri="{FF2B5EF4-FFF2-40B4-BE49-F238E27FC236}">
                  <a16:creationId xmlns:a16="http://schemas.microsoft.com/office/drawing/2014/main" id="{CB81FFF0-5461-2843-9EFB-A8EA8B6ABF1E}"/>
                </a:ext>
              </a:extLst>
            </p:cNvPr>
            <p:cNvSpPr/>
            <p:nvPr/>
          </p:nvSpPr>
          <p:spPr>
            <a:xfrm>
              <a:off x="1744093" y="1835255"/>
              <a:ext cx="52252" cy="1039892"/>
            </a:xfrm>
            <a:prstGeom prst="lef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Left Bracket 11">
              <a:extLst>
                <a:ext uri="{FF2B5EF4-FFF2-40B4-BE49-F238E27FC236}">
                  <a16:creationId xmlns:a16="http://schemas.microsoft.com/office/drawing/2014/main" id="{8D5C1744-BCF0-E641-83EA-AA883DF8596D}"/>
                </a:ext>
              </a:extLst>
            </p:cNvPr>
            <p:cNvSpPr/>
            <p:nvPr/>
          </p:nvSpPr>
          <p:spPr>
            <a:xfrm flipH="1">
              <a:off x="2228364" y="1835255"/>
              <a:ext cx="52252" cy="1039892"/>
            </a:xfrm>
            <a:prstGeom prst="leftBracket">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2336844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9A3BE6A-C94D-CC4B-BD4A-68B5D25AB5D9}"/>
              </a:ext>
            </a:extLst>
          </p:cNvPr>
          <p:cNvSpPr txBox="1"/>
          <p:nvPr/>
        </p:nvSpPr>
        <p:spPr>
          <a:xfrm>
            <a:off x="-17684" y="-22433"/>
            <a:ext cx="8315325" cy="400110"/>
          </a:xfrm>
          <a:prstGeom prst="rect">
            <a:avLst/>
          </a:prstGeom>
          <a:noFill/>
        </p:spPr>
        <p:txBody>
          <a:bodyPr wrap="square" rtlCol="0">
            <a:spAutoFit/>
          </a:bodyPr>
          <a:lstStyle/>
          <a:p>
            <a:r>
              <a:rPr lang="en-US" sz="2000" b="1" dirty="0"/>
              <a:t>C12: Chemical Analysis: Chemistry Specification </a:t>
            </a:r>
          </a:p>
        </p:txBody>
      </p:sp>
      <p:graphicFrame>
        <p:nvGraphicFramePr>
          <p:cNvPr id="5" name="Table 4">
            <a:extLst>
              <a:ext uri="{FF2B5EF4-FFF2-40B4-BE49-F238E27FC236}">
                <a16:creationId xmlns:a16="http://schemas.microsoft.com/office/drawing/2014/main" id="{7C144A63-6298-B947-9099-9DC72C84AF43}"/>
              </a:ext>
            </a:extLst>
          </p:cNvPr>
          <p:cNvGraphicFramePr>
            <a:graphicFrameLocks noGrp="1"/>
          </p:cNvGraphicFramePr>
          <p:nvPr/>
        </p:nvGraphicFramePr>
        <p:xfrm>
          <a:off x="109536" y="377680"/>
          <a:ext cx="8954318" cy="6339840"/>
        </p:xfrm>
        <a:graphic>
          <a:graphicData uri="http://schemas.openxmlformats.org/drawingml/2006/table">
            <a:tbl>
              <a:tblPr firstRow="1" bandRow="1">
                <a:tableStyleId>{5940675A-B579-460E-94D1-54222C63F5DA}</a:tableStyleId>
              </a:tblPr>
              <a:tblGrid>
                <a:gridCol w="1486694">
                  <a:extLst>
                    <a:ext uri="{9D8B030D-6E8A-4147-A177-3AD203B41FA5}">
                      <a16:colId xmlns:a16="http://schemas.microsoft.com/office/drawing/2014/main" val="2669491395"/>
                    </a:ext>
                  </a:extLst>
                </a:gridCol>
                <a:gridCol w="1652067">
                  <a:extLst>
                    <a:ext uri="{9D8B030D-6E8A-4147-A177-3AD203B41FA5}">
                      <a16:colId xmlns:a16="http://schemas.microsoft.com/office/drawing/2014/main" val="1218223123"/>
                    </a:ext>
                  </a:extLst>
                </a:gridCol>
                <a:gridCol w="1321321">
                  <a:extLst>
                    <a:ext uri="{9D8B030D-6E8A-4147-A177-3AD203B41FA5}">
                      <a16:colId xmlns:a16="http://schemas.microsoft.com/office/drawing/2014/main" val="2786110840"/>
                    </a:ext>
                  </a:extLst>
                </a:gridCol>
                <a:gridCol w="124030">
                  <a:extLst>
                    <a:ext uri="{9D8B030D-6E8A-4147-A177-3AD203B41FA5}">
                      <a16:colId xmlns:a16="http://schemas.microsoft.com/office/drawing/2014/main" val="840316074"/>
                    </a:ext>
                  </a:extLst>
                </a:gridCol>
                <a:gridCol w="1362664">
                  <a:extLst>
                    <a:ext uri="{9D8B030D-6E8A-4147-A177-3AD203B41FA5}">
                      <a16:colId xmlns:a16="http://schemas.microsoft.com/office/drawing/2014/main" val="706938586"/>
                    </a:ext>
                  </a:extLst>
                </a:gridCol>
                <a:gridCol w="405448">
                  <a:extLst>
                    <a:ext uri="{9D8B030D-6E8A-4147-A177-3AD203B41FA5}">
                      <a16:colId xmlns:a16="http://schemas.microsoft.com/office/drawing/2014/main" val="1960906353"/>
                    </a:ext>
                  </a:extLst>
                </a:gridCol>
                <a:gridCol w="1156743">
                  <a:extLst>
                    <a:ext uri="{9D8B030D-6E8A-4147-A177-3AD203B41FA5}">
                      <a16:colId xmlns:a16="http://schemas.microsoft.com/office/drawing/2014/main" val="2898972877"/>
                    </a:ext>
                  </a:extLst>
                </a:gridCol>
                <a:gridCol w="1445351">
                  <a:extLst>
                    <a:ext uri="{9D8B030D-6E8A-4147-A177-3AD203B41FA5}">
                      <a16:colId xmlns:a16="http://schemas.microsoft.com/office/drawing/2014/main" val="3948722996"/>
                    </a:ext>
                  </a:extLst>
                </a:gridCol>
              </a:tblGrid>
              <a:tr h="205794">
                <a:tc rowSpan="4" gridSpan="2">
                  <a:txBody>
                    <a:bodyPr/>
                    <a:lstStyle/>
                    <a:p>
                      <a:pPr algn="just"/>
                      <a:r>
                        <a:rPr lang="en-US" sz="1000" b="1" dirty="0">
                          <a:solidFill>
                            <a:schemeClr val="tx1"/>
                          </a:solidFill>
                        </a:rPr>
                        <a:t>Pure Substance</a:t>
                      </a:r>
                      <a:endParaRPr lang="en-US" sz="1000" dirty="0">
                        <a:solidFill>
                          <a:schemeClr val="tx1"/>
                        </a:solidFil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In chemistry, a pure substance is a single element or compound, not mixed with any other substance. However, in everyday language, a pure substance can mean a substance that has had nothing added to it.  We say it is unadulterated and in its natural state.  An example of this is pure milk. In terms of chemistry this is a mixture, but in terms of everyday language it is a pure substance as no sugar etc. has been added to it.  In chemistry you can tell if a substance is pure by melting or boiling it.  This is because a pure element or compound melts and boils at specific temperatures. </a:t>
                      </a:r>
                      <a:endParaRPr lang="en-US"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4" hMerge="1">
                  <a:txBody>
                    <a:bodyPr/>
                    <a:lstStyle/>
                    <a:p>
                      <a:endParaRPr lang="en-US"/>
                    </a:p>
                  </a:txBody>
                  <a:tcPr/>
                </a:tc>
                <a:tc gridSpan="3">
                  <a:txBody>
                    <a:bodyPr/>
                    <a:lstStyle/>
                    <a:p>
                      <a:r>
                        <a:rPr lang="en-GB" sz="1000" b="1"/>
                        <a:t>Testing Gases</a:t>
                      </a:r>
                      <a:endParaRPr lang="en-US"/>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rowSpan="2" gridSpan="3">
                  <a:txBody>
                    <a:bodyPr/>
                    <a:lstStyle/>
                    <a:p>
                      <a:r>
                        <a:rPr lang="en-US" sz="1000" b="1" dirty="0">
                          <a:solidFill>
                            <a:schemeClr val="tx1"/>
                          </a:solidFill>
                        </a:rPr>
                        <a:t>Flame Emission Spectroscopy</a:t>
                      </a:r>
                    </a:p>
                    <a:p>
                      <a:pPr algn="just"/>
                      <a:r>
                        <a:rPr lang="en-GB" sz="1000" kern="1200" dirty="0">
                          <a:solidFill>
                            <a:schemeClr val="tx1"/>
                          </a:solidFill>
                          <a:effectLst/>
                          <a:latin typeface="+mn-lt"/>
                          <a:ea typeface="+mn-ea"/>
                          <a:cs typeface="+mn-cs"/>
                        </a:rPr>
                        <a:t>This is an instrumental method used to analyse metal ions in solutions. The sample is put into a flame and the light given out is passed through a spectroscope. The output is a line spectrum that can then be analysed to identify the metal ions in the solution and measure their concentrations. It is accurate, sensitive and quick.</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extLst>
                  <a:ext uri="{0D108BD9-81ED-4DB2-BD59-A6C34878D82A}">
                    <a16:rowId xmlns:a16="http://schemas.microsoft.com/office/drawing/2014/main" val="3421272116"/>
                  </a:ext>
                </a:extLst>
              </a:tr>
              <a:tr h="565023">
                <a:tc gridSpan="2" vMerge="1">
                  <a:txBody>
                    <a:bodyPr/>
                    <a:lstStyle/>
                    <a:p>
                      <a:endParaRPr lang="en-US"/>
                    </a:p>
                  </a:txBody>
                  <a:tcPr/>
                </a:tc>
                <a:tc hMerge="1" vMerge="1">
                  <a:txBody>
                    <a:bodyPr/>
                    <a:lstStyle/>
                    <a:p>
                      <a:endParaRPr lang="en-US"/>
                    </a:p>
                  </a:txBody>
                  <a:tcPr/>
                </a:tc>
                <a:tc rowSpan="2">
                  <a:txBody>
                    <a:bodyPr/>
                    <a:lstStyle/>
                    <a:p>
                      <a:pPr algn="just"/>
                      <a:r>
                        <a:rPr lang="en-US" sz="1000" b="1">
                          <a:solidFill>
                            <a:schemeClr val="tx1"/>
                          </a:solidFill>
                        </a:rPr>
                        <a:t>Testing Hydrogen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a:solidFill>
                            <a:schemeClr val="tx1"/>
                          </a:solidFill>
                          <a:effectLst/>
                          <a:latin typeface="+mn-lt"/>
                          <a:ea typeface="+mn-ea"/>
                          <a:cs typeface="+mn-cs"/>
                        </a:rPr>
                        <a:t>The test for hydrogen uses a burning splint held at the open end of a test tube of the gas. Hydrogen burns quickly with a squeaky pop sound. </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2">
                  <a:txBody>
                    <a:bodyPr/>
                    <a:lstStyle/>
                    <a:p>
                      <a:pPr algn="just"/>
                      <a:r>
                        <a:rPr lang="en-US" sz="1000" b="1" dirty="0">
                          <a:solidFill>
                            <a:schemeClr val="tx1"/>
                          </a:solidFill>
                        </a:rPr>
                        <a:t>Test for Carbon Dioxide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The test for carbon dioxide uses a solution of calcium hydroxide known as lime water. It turns cloudy when carbon dioxide is present.</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tc gridSpan="3" vMerge="1">
                  <a:txBody>
                    <a:bodyPr/>
                    <a:lstStyle/>
                    <a:p>
                      <a:pPr algn="just"/>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2757061430"/>
                  </a:ext>
                </a:extLst>
              </a:tr>
              <a:tr h="198120">
                <a:tc gridSpan="2" vMerge="1">
                  <a:txBody>
                    <a:bodyPr/>
                    <a:lstStyle/>
                    <a:p>
                      <a:endParaRPr lang="en-US"/>
                    </a:p>
                  </a:txBody>
                  <a:tcPr/>
                </a:tc>
                <a:tc hMerge="1" vMerge="1">
                  <a:txBody>
                    <a:bodyPr/>
                    <a:lstStyle/>
                    <a:p>
                      <a:endParaRPr lang="en-US"/>
                    </a:p>
                  </a:txBody>
                  <a:tcPr/>
                </a:tc>
                <a:tc vMerge="1">
                  <a:txBody>
                    <a:bodyPr/>
                    <a:lstStyle/>
                    <a:p>
                      <a:endParaRPr lang="en-US"/>
                    </a:p>
                  </a:txBody>
                  <a:tcPr/>
                </a:tc>
                <a:tc gridSpan="2" vMerge="1">
                  <a:txBody>
                    <a:bodyPr/>
                    <a:lstStyle/>
                    <a:p>
                      <a:endParaRPr lang="en-US"/>
                    </a:p>
                  </a:txBody>
                  <a:tcPr/>
                </a:tc>
                <a:tc hMerge="1" vMerge="1">
                  <a:txBody>
                    <a:bodyPr/>
                    <a:lstStyle/>
                    <a:p>
                      <a:endParaRPr lang="en-US"/>
                    </a:p>
                  </a:txBody>
                  <a:tcPr/>
                </a:tc>
                <a:tc rowSpan="3" gridSpan="3">
                  <a:txBody>
                    <a:bodyPr/>
                    <a:lstStyle/>
                    <a:p>
                      <a:pPr algn="just"/>
                      <a:r>
                        <a:rPr lang="en-GB" sz="1000" b="1" dirty="0"/>
                        <a:t>Setting Up Chromatography</a:t>
                      </a:r>
                    </a:p>
                    <a:p>
                      <a:pPr algn="just"/>
                      <a:r>
                        <a:rPr lang="en-GB" sz="1000" dirty="0"/>
                        <a:t>Draw an origin line in pencil on the paper and put a spot of the sample on this along with other known pigments to be used used as a comparison.  Place this in  the solvent with the line kept above and leave for the solvent to rise up the paper.  Remove when the solvent front is near the top and compare the position of your different samples.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endParaRPr lang="en-US"/>
                    </a:p>
                  </a:txBody>
                  <a:tcPr/>
                </a:tc>
                <a:tc rowSpan="3" hMerge="1">
                  <a:txBody>
                    <a:bodyPr/>
                    <a:lstStyle/>
                    <a:p>
                      <a:endParaRPr lang="en-US"/>
                    </a:p>
                  </a:txBody>
                  <a:tcPr/>
                </a:tc>
                <a:extLst>
                  <a:ext uri="{0D108BD9-81ED-4DB2-BD59-A6C34878D82A}">
                    <a16:rowId xmlns:a16="http://schemas.microsoft.com/office/drawing/2014/main" val="350237754"/>
                  </a:ext>
                </a:extLst>
              </a:tr>
              <a:tr h="391160">
                <a:tc gridSpan="2" vMerge="1">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rowSpan="2">
                  <a:txBody>
                    <a:bodyPr/>
                    <a:lstStyle/>
                    <a:p>
                      <a:pPr algn="just"/>
                      <a:r>
                        <a:rPr lang="en-US" sz="1000" b="1" dirty="0">
                          <a:solidFill>
                            <a:schemeClr val="tx1"/>
                          </a:solidFill>
                        </a:rPr>
                        <a:t>Test for Oxygen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The test for oxygen uses a glowing splint inserted into a test tube of the gas. The splint relights in oxygen. </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gridSpan="2">
                  <a:txBody>
                    <a:bodyPr/>
                    <a:lstStyle/>
                    <a:p>
                      <a:pPr algn="just"/>
                      <a:r>
                        <a:rPr lang="en-US" sz="1000" b="1" dirty="0">
                          <a:solidFill>
                            <a:schemeClr val="tx1"/>
                          </a:solidFill>
                        </a:rPr>
                        <a:t>Test for Chlorine</a:t>
                      </a:r>
                    </a:p>
                    <a:p>
                      <a:pPr algn="just"/>
                      <a:r>
                        <a:rPr lang="en-GB" sz="1000" kern="1200" dirty="0">
                          <a:solidFill>
                            <a:schemeClr val="tx1"/>
                          </a:solidFill>
                          <a:effectLst/>
                          <a:latin typeface="+mn-lt"/>
                          <a:ea typeface="+mn-ea"/>
                          <a:cs typeface="+mn-cs"/>
                        </a:rPr>
                        <a:t>Litmus paper is used to test chlorine uses litmus paper. Chlorine bleaches the litmus paper and turns it white.</a:t>
                      </a:r>
                      <a:endParaRPr lang="en-US" sz="1000" b="1" dirty="0">
                        <a:solidFill>
                          <a:schemeClr val="tx1"/>
                        </a:solidFill>
                      </a:endParaRPr>
                    </a:p>
                    <a:p>
                      <a:pPr algn="just"/>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tc gridSpan="3"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711609397"/>
                  </a:ext>
                </a:extLst>
              </a:tr>
              <a:tr h="176457">
                <a:tc rowSpan="2" gridSpan="2">
                  <a:txBody>
                    <a:bodyPr/>
                    <a:lstStyle/>
                    <a:p>
                      <a:pPr algn="just"/>
                      <a:r>
                        <a:rPr lang="en-US" sz="1000" b="1" dirty="0"/>
                        <a:t>Formulations</a:t>
                      </a:r>
                    </a:p>
                    <a:p>
                      <a:pPr algn="just"/>
                      <a:r>
                        <a:rPr lang="en-GB" sz="1000" kern="1200" dirty="0">
                          <a:solidFill>
                            <a:schemeClr val="tx1"/>
                          </a:solidFill>
                          <a:effectLst/>
                          <a:latin typeface="+mn-lt"/>
                          <a:ea typeface="+mn-ea"/>
                          <a:cs typeface="+mn-cs"/>
                        </a:rPr>
                        <a:t>A formulation is a mixture that has been designed as a useful product. They are made by mixing its different components in carefully measured amounts to make sure that the product has the properties that are wanted. Examples of formulations include fuels, cleaning agents, paints, medicines, alloys, fertilisers and foods. </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hMerge="1">
                  <a:txBody>
                    <a:bodyPr/>
                    <a:lstStyle/>
                    <a:p>
                      <a:endParaRPr lang="en-US"/>
                    </a:p>
                  </a:txBody>
                  <a:tcPr/>
                </a:tc>
                <a:tc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gridSpan="2"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gridSpan="3" vMerge="1">
                  <a:txBody>
                    <a:bodyPr/>
                    <a:lstStyle/>
                    <a:p>
                      <a:endParaRPr lang="en-US"/>
                    </a:p>
                  </a:txBody>
                  <a:tcPr>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3639413570"/>
                  </a:ext>
                </a:extLst>
              </a:tr>
              <a:tr h="401737">
                <a:tc gridSpan="2" vMerge="1">
                  <a:txBody>
                    <a:bodyPr/>
                    <a:lstStyle/>
                    <a:p>
                      <a:endParaRPr lang="en-US"/>
                    </a:p>
                  </a:txBody>
                  <a:tcPr/>
                </a:tc>
                <a:tc hMerge="1" vMerge="1">
                  <a:txBody>
                    <a:bodyPr/>
                    <a:lstStyle/>
                    <a:p>
                      <a:endParaRPr lang="en-US"/>
                    </a:p>
                  </a:txBody>
                  <a:tcPr/>
                </a:tc>
                <a:tc rowSpan="3" gridSpan="6">
                  <a:txBody>
                    <a:bodyPr/>
                    <a:lstStyle/>
                    <a:p>
                      <a:pPr algn="just"/>
                      <a:r>
                        <a:rPr lang="en-US" sz="1000" b="1" dirty="0"/>
                        <a:t>Chromatography</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Chromatography can be used to separate mixtures and can be used to help identify substances. It involves a stationary phase (chromatography paper) and a mobile phase (solvent). Separation depends on the distribution of substances between the phases.  If a substance is more soluble it will send more time dissolved in the solvent and so will move further up the paper while if a substance is less soluble it will spend more time on the stationary phase and will not move as far up. Different compounds have different </a:t>
                      </a:r>
                      <a:r>
                        <a:rPr lang="en-GB" sz="1000" kern="1200" dirty="0" err="1">
                          <a:solidFill>
                            <a:schemeClr val="tx1"/>
                          </a:solidFill>
                          <a:effectLst/>
                          <a:latin typeface="+mn-lt"/>
                          <a:ea typeface="+mn-ea"/>
                          <a:cs typeface="+mn-cs"/>
                        </a:rPr>
                        <a:t>Rf</a:t>
                      </a:r>
                      <a:r>
                        <a:rPr lang="en-GB" sz="1000" kern="1200" dirty="0">
                          <a:solidFill>
                            <a:schemeClr val="tx1"/>
                          </a:solidFill>
                          <a:effectLst/>
                          <a:latin typeface="+mn-lt"/>
                          <a:ea typeface="+mn-ea"/>
                          <a:cs typeface="+mn-cs"/>
                        </a:rPr>
                        <a:t> values in different solvents, which can be used to help identify the compounds. The </a:t>
                      </a:r>
                      <a:r>
                        <a:rPr lang="en-GB" sz="1000" kern="1200" dirty="0" err="1">
                          <a:solidFill>
                            <a:schemeClr val="tx1"/>
                          </a:solidFill>
                          <a:effectLst/>
                          <a:latin typeface="+mn-lt"/>
                          <a:ea typeface="+mn-ea"/>
                          <a:cs typeface="+mn-cs"/>
                        </a:rPr>
                        <a:t>Rf</a:t>
                      </a:r>
                      <a:r>
                        <a:rPr lang="en-GB" sz="1000" kern="1200" dirty="0">
                          <a:solidFill>
                            <a:schemeClr val="tx1"/>
                          </a:solidFill>
                          <a:effectLst/>
                          <a:latin typeface="+mn-lt"/>
                          <a:ea typeface="+mn-ea"/>
                          <a:cs typeface="+mn-cs"/>
                        </a:rPr>
                        <a:t> value is calculated using the formula:</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00" kern="1200" dirty="0" err="1">
                          <a:solidFill>
                            <a:schemeClr val="tx1"/>
                          </a:solidFill>
                          <a:effectLst/>
                          <a:latin typeface="+mn-lt"/>
                          <a:ea typeface="+mn-ea"/>
                          <a:cs typeface="+mn-cs"/>
                        </a:rPr>
                        <a:t>Rf</a:t>
                      </a:r>
                      <a:r>
                        <a:rPr lang="en-GB" sz="1000" kern="1200" dirty="0">
                          <a:solidFill>
                            <a:schemeClr val="tx1"/>
                          </a:solidFill>
                          <a:effectLst/>
                          <a:latin typeface="+mn-lt"/>
                          <a:ea typeface="+mn-ea"/>
                          <a:cs typeface="+mn-cs"/>
                        </a:rPr>
                        <a:t> = distance moved by substance / distance moved by solvent front.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000" kern="1200" dirty="0">
                        <a:solidFill>
                          <a:schemeClr val="tx1"/>
                        </a:solidFill>
                        <a:effectLst/>
                        <a:latin typeface="+mn-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The </a:t>
                      </a:r>
                      <a:r>
                        <a:rPr lang="en-GB" sz="1000" kern="1200" dirty="0" err="1">
                          <a:solidFill>
                            <a:schemeClr val="tx1"/>
                          </a:solidFill>
                          <a:effectLst/>
                          <a:latin typeface="+mn-lt"/>
                          <a:ea typeface="+mn-ea"/>
                          <a:cs typeface="+mn-cs"/>
                        </a:rPr>
                        <a:t>Rf</a:t>
                      </a:r>
                      <a:r>
                        <a:rPr lang="en-GB" sz="1000" kern="1200" dirty="0">
                          <a:solidFill>
                            <a:schemeClr val="tx1"/>
                          </a:solidFill>
                          <a:effectLst/>
                          <a:latin typeface="+mn-lt"/>
                          <a:ea typeface="+mn-ea"/>
                          <a:cs typeface="+mn-cs"/>
                        </a:rPr>
                        <a:t> value is always a number less than 1.  If a substance is a mixture if will separate into different spots depending but if the substance is pure will produce a single spot in all solvents.  If a substance is insoluble it will not move from the origin line. </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pPr algn="just"/>
                      <a:endParaRPr lang="en-US"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endParaRPr lang="en-US"/>
                    </a:p>
                  </a:txBody>
                  <a:tcPr/>
                </a:tc>
                <a:tc rowSpan="3" hMerge="1">
                  <a:txBody>
                    <a:bodyPr/>
                    <a:lstStyle/>
                    <a:p>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hMerge="1">
                  <a:txBody>
                    <a:bodyPr/>
                    <a:lstStyle/>
                    <a:p>
                      <a:endParaRPr lang="en-US"/>
                    </a:p>
                  </a:txBody>
                  <a:tcPr/>
                </a:tc>
                <a:tc rowSpan="3" hMerge="1">
                  <a:txBody>
                    <a:bodyPr/>
                    <a:lstStyle/>
                    <a:p>
                      <a:endParaRPr lang="en-US"/>
                    </a:p>
                  </a:txBody>
                  <a:tcPr/>
                </a:tc>
                <a:extLst>
                  <a:ext uri="{0D108BD9-81ED-4DB2-BD59-A6C34878D82A}">
                    <a16:rowId xmlns:a16="http://schemas.microsoft.com/office/drawing/2014/main" val="4196007335"/>
                  </a:ext>
                </a:extLst>
              </a:tr>
              <a:tr h="253691">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solidFill>
                            <a:schemeClr val="tx1"/>
                          </a:solidFill>
                        </a:rPr>
                        <a:t>Testing Positive Ions</a:t>
                      </a:r>
                      <a:endParaRPr lang="en-US"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gridSpan="6" vMerge="1">
                  <a:txBody>
                    <a:bodyPr/>
                    <a:lstStyle/>
                    <a:p>
                      <a:pPr algn="just"/>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hMerge="1" vMerge="1">
                  <a:txBody>
                    <a:bodyPr/>
                    <a:lstStyle/>
                    <a:p>
                      <a:endParaRPr lang="en-US"/>
                    </a:p>
                  </a:txBody>
                  <a:tcPr/>
                </a:tc>
                <a:tc hMerge="1" vMerge="1">
                  <a:txBody>
                    <a:bodyPr/>
                    <a:lstStyle/>
                    <a:p>
                      <a:pPr algn="just"/>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3200226333"/>
                  </a:ext>
                </a:extLst>
              </a:tr>
              <a:tr h="885580">
                <a:tc rowSpan="3">
                  <a:txBody>
                    <a:bodyPr/>
                    <a:lstStyle/>
                    <a:p>
                      <a:pPr algn="just"/>
                      <a:r>
                        <a:rPr lang="en-US" sz="1000" b="1" dirty="0">
                          <a:solidFill>
                            <a:schemeClr val="tx1"/>
                          </a:solidFill>
                        </a:rPr>
                        <a:t>Flame Tests</a:t>
                      </a:r>
                    </a:p>
                    <a:p>
                      <a:pPr algn="just"/>
                      <a:r>
                        <a:rPr lang="en-GB" sz="1000" kern="1200" dirty="0">
                          <a:solidFill>
                            <a:schemeClr val="tx1"/>
                          </a:solidFill>
                          <a:effectLst/>
                          <a:latin typeface="+mn-lt"/>
                          <a:ea typeface="+mn-ea"/>
                          <a:cs typeface="+mn-cs"/>
                        </a:rPr>
                        <a:t>Flame tests can be used to identify some positive metal ions. You need to know the following:</a:t>
                      </a:r>
                    </a:p>
                    <a:p>
                      <a:pPr algn="just"/>
                      <a:r>
                        <a:rPr lang="en-GB" sz="1000" kern="1200" dirty="0">
                          <a:solidFill>
                            <a:schemeClr val="tx1"/>
                          </a:solidFill>
                          <a:effectLst/>
                          <a:latin typeface="+mn-lt"/>
                          <a:ea typeface="+mn-ea"/>
                          <a:cs typeface="+mn-cs"/>
                        </a:rPr>
                        <a:t>Lithium - Crimson flame </a:t>
                      </a:r>
                    </a:p>
                    <a:p>
                      <a:pPr algn="just"/>
                      <a:r>
                        <a:rPr lang="en-GB" sz="1000" kern="1200" dirty="0">
                          <a:solidFill>
                            <a:schemeClr val="tx1"/>
                          </a:solidFill>
                          <a:effectLst/>
                          <a:latin typeface="+mn-lt"/>
                          <a:ea typeface="+mn-ea"/>
                          <a:cs typeface="+mn-cs"/>
                        </a:rPr>
                        <a:t>Sodium - Yellow flame </a:t>
                      </a:r>
                    </a:p>
                    <a:p>
                      <a:pPr algn="just"/>
                      <a:r>
                        <a:rPr lang="en-GB" sz="1000" kern="1200" dirty="0">
                          <a:solidFill>
                            <a:schemeClr val="tx1"/>
                          </a:solidFill>
                          <a:effectLst/>
                          <a:latin typeface="+mn-lt"/>
                          <a:ea typeface="+mn-ea"/>
                          <a:cs typeface="+mn-cs"/>
                        </a:rPr>
                        <a:t>Potassium - Lilac flame </a:t>
                      </a:r>
                    </a:p>
                    <a:p>
                      <a:pPr algn="just"/>
                      <a:r>
                        <a:rPr lang="en-GB" sz="1000" kern="1200" dirty="0">
                          <a:solidFill>
                            <a:schemeClr val="tx1"/>
                          </a:solidFill>
                          <a:effectLst/>
                          <a:latin typeface="+mn-lt"/>
                          <a:ea typeface="+mn-ea"/>
                          <a:cs typeface="+mn-cs"/>
                        </a:rPr>
                        <a:t>Calcium - Orange-Red</a:t>
                      </a:r>
                    </a:p>
                    <a:p>
                      <a:pPr algn="just"/>
                      <a:r>
                        <a:rPr lang="en-GB" sz="1000" kern="1200" dirty="0">
                          <a:solidFill>
                            <a:schemeClr val="tx1"/>
                          </a:solidFill>
                          <a:effectLst/>
                          <a:latin typeface="+mn-lt"/>
                          <a:ea typeface="+mn-ea"/>
                          <a:cs typeface="+mn-cs"/>
                        </a:rPr>
                        <a:t>Copper - Green flame</a:t>
                      </a:r>
                    </a:p>
                    <a:p>
                      <a:pPr algn="just"/>
                      <a:r>
                        <a:rPr lang="en-GB" sz="1000" kern="1200" dirty="0">
                          <a:solidFill>
                            <a:schemeClr val="tx1"/>
                          </a:solidFill>
                          <a:effectLst/>
                          <a:latin typeface="+mn-lt"/>
                          <a:ea typeface="+mn-ea"/>
                          <a:cs typeface="+mn-cs"/>
                        </a:rPr>
                        <a:t>If there is a sample containing a mixture of ions the flame colour can be masked.  Sodium in particular masks other colour.</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a:txBody>
                    <a:bodyPr/>
                    <a:lstStyle/>
                    <a:p>
                      <a:pPr algn="just"/>
                      <a:r>
                        <a:rPr lang="en-US" sz="1000" b="1" dirty="0">
                          <a:solidFill>
                            <a:schemeClr val="tx1"/>
                          </a:solidFill>
                        </a:rPr>
                        <a:t>Using Sodium Hydroxide</a:t>
                      </a:r>
                    </a:p>
                    <a:p>
                      <a:pPr algn="just"/>
                      <a:r>
                        <a:rPr lang="en-GB" sz="1000" kern="1200" dirty="0">
                          <a:solidFill>
                            <a:schemeClr val="tx1"/>
                          </a:solidFill>
                          <a:effectLst/>
                          <a:latin typeface="+mn-lt"/>
                          <a:ea typeface="+mn-ea"/>
                          <a:cs typeface="+mn-cs"/>
                        </a:rPr>
                        <a:t>When added to solutions of aluminium, calcium and magnesium ions a white precipitate is formed.  Aluminium hydroxide will dissolve if an excess of sodium hydroxide is added.  You need to know the following results: </a:t>
                      </a:r>
                    </a:p>
                    <a:p>
                      <a:pPr algn="just"/>
                      <a:r>
                        <a:rPr lang="en-GB" sz="1000" kern="1200" dirty="0">
                          <a:solidFill>
                            <a:schemeClr val="tx1"/>
                          </a:solidFill>
                          <a:effectLst/>
                          <a:latin typeface="+mn-lt"/>
                          <a:ea typeface="+mn-ea"/>
                          <a:cs typeface="+mn-cs"/>
                        </a:rPr>
                        <a:t>Copper(II) - Blue Precipitate Iron (II) - Green Precipitate Iron(III) - Brown Precipitate. </a:t>
                      </a:r>
                      <a:endParaRPr lang="en-GB" sz="1000" dirty="0"/>
                    </a:p>
                    <a:p>
                      <a:pPr algn="just"/>
                      <a:endParaRPr lang="en-US" sz="100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6"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extLst>
                  <a:ext uri="{0D108BD9-81ED-4DB2-BD59-A6C34878D82A}">
                    <a16:rowId xmlns:a16="http://schemas.microsoft.com/office/drawing/2014/main" val="996562518"/>
                  </a:ext>
                </a:extLst>
              </a:tr>
              <a:tr h="185166">
                <a:tc vMerge="1">
                  <a:txBody>
                    <a:bodyPr/>
                    <a:lstStyle/>
                    <a:p>
                      <a:pPr algn="just"/>
                      <a:endParaRPr lang="en-US"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970"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5">
                  <a:txBody>
                    <a:bodyPr/>
                    <a:lstStyle/>
                    <a:p>
                      <a:r>
                        <a:rPr lang="en-US" sz="1000" b="1" dirty="0"/>
                        <a:t>Testing Negative Ions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r>
                        <a:rPr lang="en-US" sz="1000" b="1" dirty="0">
                          <a:solidFill>
                            <a:schemeClr val="tx1"/>
                          </a:solidFill>
                        </a:rPr>
                        <a:t>Instrumental Analysis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Elements and compounds can be detected and identified using instrumental methods. These methods are accurate, sensitive and quick.</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5570318"/>
                  </a:ext>
                </a:extLst>
              </a:tr>
              <a:tr h="0">
                <a:tc vMerge="1">
                  <a:txBody>
                    <a:bodyPr/>
                    <a:lstStyle/>
                    <a:p>
                      <a:endParaRPr lang="en-US"/>
                    </a:p>
                  </a:txBody>
                  <a:tcPr/>
                </a:tc>
                <a:tc vMerge="1">
                  <a:txBody>
                    <a:bodyPr/>
                    <a:lstStyle/>
                    <a:p>
                      <a:endParaRPr lang="en-US"/>
                    </a:p>
                  </a:txBody>
                  <a:tcPr/>
                </a:tc>
                <a:tc gridSpan="2">
                  <a:txBody>
                    <a:bodyPr/>
                    <a:lstStyle/>
                    <a:p>
                      <a:r>
                        <a:rPr lang="en-US" sz="1000" b="1" dirty="0"/>
                        <a:t>Carbonates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They react with dilute acids to make carbon dioxide gas. This can be identified with with limewater turning cloudy.</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r>
                        <a:rPr lang="en-US" sz="1000" b="1" dirty="0"/>
                        <a:t>Halides</a:t>
                      </a:r>
                    </a:p>
                    <a:p>
                      <a:pPr algn="just"/>
                      <a:r>
                        <a:rPr lang="en-US" sz="1000" dirty="0"/>
                        <a:t>Add dilute nitric acid then silver nitrate.</a:t>
                      </a:r>
                    </a:p>
                    <a:p>
                      <a:pPr algn="just"/>
                      <a:r>
                        <a:rPr lang="en-US" sz="1000" dirty="0"/>
                        <a:t>Chloride – White Precipitate</a:t>
                      </a:r>
                    </a:p>
                    <a:p>
                      <a:pPr algn="just"/>
                      <a:r>
                        <a:rPr lang="en-US" sz="1000" dirty="0"/>
                        <a:t>Bromide – Cream Precipitate</a:t>
                      </a:r>
                    </a:p>
                    <a:p>
                      <a:pPr algn="just"/>
                      <a:r>
                        <a:rPr lang="en-US" sz="1000" dirty="0"/>
                        <a:t>Iodide – Yellow Precipitate</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r>
                        <a:rPr lang="en-US" sz="1000" b="1" dirty="0"/>
                        <a:t>Sulfates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Add dilute hydrochloric acid and then barium chloride.  Sulfates make a white precipitate.</a:t>
                      </a:r>
                      <a:endParaRPr lang="en-US" sz="1000" b="1" dirty="0">
                        <a:solidFill>
                          <a:schemeClr val="tx1"/>
                        </a:solidFill>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3961729"/>
                  </a:ext>
                </a:extLst>
              </a:tr>
            </a:tbl>
          </a:graphicData>
        </a:graphic>
      </p:graphicFrame>
    </p:spTree>
    <p:extLst>
      <p:ext uri="{BB962C8B-B14F-4D97-AF65-F5344CB8AC3E}">
        <p14:creationId xmlns:p14="http://schemas.microsoft.com/office/powerpoint/2010/main" val="4206123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9A3BE6A-C94D-CC4B-BD4A-68B5D25AB5D9}"/>
              </a:ext>
            </a:extLst>
          </p:cNvPr>
          <p:cNvSpPr txBox="1"/>
          <p:nvPr/>
        </p:nvSpPr>
        <p:spPr>
          <a:xfrm>
            <a:off x="-17684" y="-22433"/>
            <a:ext cx="8315325" cy="400110"/>
          </a:xfrm>
          <a:prstGeom prst="rect">
            <a:avLst/>
          </a:prstGeom>
          <a:noFill/>
        </p:spPr>
        <p:txBody>
          <a:bodyPr wrap="square" rtlCol="0">
            <a:spAutoFit/>
          </a:bodyPr>
          <a:lstStyle/>
          <a:p>
            <a:r>
              <a:rPr lang="en-US" sz="2000" b="1" dirty="0"/>
              <a:t>C13: The Earths Atmosphere: Chemistry Specification </a:t>
            </a:r>
          </a:p>
        </p:txBody>
      </p:sp>
      <p:graphicFrame>
        <p:nvGraphicFramePr>
          <p:cNvPr id="5" name="Table 4">
            <a:extLst>
              <a:ext uri="{FF2B5EF4-FFF2-40B4-BE49-F238E27FC236}">
                <a16:creationId xmlns:a16="http://schemas.microsoft.com/office/drawing/2014/main" id="{7C144A63-6298-B947-9099-9DC72C84AF43}"/>
              </a:ext>
            </a:extLst>
          </p:cNvPr>
          <p:cNvGraphicFramePr>
            <a:graphicFrameLocks noGrp="1"/>
          </p:cNvGraphicFramePr>
          <p:nvPr/>
        </p:nvGraphicFramePr>
        <p:xfrm>
          <a:off x="109536" y="377680"/>
          <a:ext cx="8920164" cy="5905002"/>
        </p:xfrm>
        <a:graphic>
          <a:graphicData uri="http://schemas.openxmlformats.org/drawingml/2006/table">
            <a:tbl>
              <a:tblPr firstRow="1" bandRow="1">
                <a:tableStyleId>{5940675A-B579-460E-94D1-54222C63F5DA}</a:tableStyleId>
              </a:tblPr>
              <a:tblGrid>
                <a:gridCol w="2973388">
                  <a:extLst>
                    <a:ext uri="{9D8B030D-6E8A-4147-A177-3AD203B41FA5}">
                      <a16:colId xmlns:a16="http://schemas.microsoft.com/office/drawing/2014/main" val="2669491395"/>
                    </a:ext>
                  </a:extLst>
                </a:gridCol>
                <a:gridCol w="2973388">
                  <a:extLst>
                    <a:ext uri="{9D8B030D-6E8A-4147-A177-3AD203B41FA5}">
                      <a16:colId xmlns:a16="http://schemas.microsoft.com/office/drawing/2014/main" val="1301365467"/>
                    </a:ext>
                  </a:extLst>
                </a:gridCol>
                <a:gridCol w="2973388">
                  <a:extLst>
                    <a:ext uri="{9D8B030D-6E8A-4147-A177-3AD203B41FA5}">
                      <a16:colId xmlns:a16="http://schemas.microsoft.com/office/drawing/2014/main" val="1960906353"/>
                    </a:ext>
                  </a:extLst>
                </a:gridCol>
              </a:tblGrid>
              <a:tr h="902480">
                <a:tc rowSpan="2">
                  <a:txBody>
                    <a:bodyPr/>
                    <a:lstStyle/>
                    <a:p>
                      <a:pPr algn="just"/>
                      <a:r>
                        <a:rPr lang="en-US" sz="1000" b="1" dirty="0">
                          <a:solidFill>
                            <a:schemeClr val="tx1"/>
                          </a:solidFill>
                        </a:rPr>
                        <a:t>Gases in the Atmosphere</a:t>
                      </a:r>
                    </a:p>
                    <a:p>
                      <a:pPr algn="just"/>
                      <a:r>
                        <a:rPr lang="en-US" sz="1000" b="0" dirty="0">
                          <a:solidFill>
                            <a:schemeClr val="tx1"/>
                          </a:solidFill>
                        </a:rPr>
                        <a:t>For the last 200 million years the proportion of different gases in the Earth’s atmosphere have been around 80% nitrogen and 20% oxygen with small amounts of other gases including carbon dioxide, water vapour and noble gases.</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a:txBody>
                    <a:bodyPr/>
                    <a:lstStyle/>
                    <a:p>
                      <a:pPr algn="just"/>
                      <a:r>
                        <a:rPr lang="en-GB" sz="1000" b="1" dirty="0"/>
                        <a:t>Changes in Oxygen</a:t>
                      </a:r>
                    </a:p>
                    <a:p>
                      <a:pPr algn="just"/>
                      <a:r>
                        <a:rPr lang="en-GB" sz="1000" dirty="0"/>
                        <a:t>When plants and algae evolved they produced oxygen through photosynthesis.</a:t>
                      </a:r>
                    </a:p>
                    <a:p>
                      <a:pPr algn="just"/>
                      <a:endParaRPr lang="en-GB" sz="1000" dirty="0"/>
                    </a:p>
                    <a:p>
                      <a:pPr algn="ctr"/>
                      <a:r>
                        <a:rPr lang="en-GB" sz="1000" dirty="0"/>
                        <a:t>Carbon Dioxide + Water </a:t>
                      </a:r>
                      <a:r>
                        <a:rPr lang="en-GB" sz="1000" dirty="0">
                          <a:sym typeface="Wingdings" pitchFamily="2" charset="2"/>
                        </a:rPr>
                        <a:t> Glucose + Oxygen</a:t>
                      </a:r>
                    </a:p>
                    <a:p>
                      <a:pPr algn="ctr"/>
                      <a:r>
                        <a:rPr lang="en-GB" sz="1000" dirty="0">
                          <a:sym typeface="Wingdings" pitchFamily="2" charset="2"/>
                        </a:rPr>
                        <a:t>CO</a:t>
                      </a:r>
                      <a:r>
                        <a:rPr lang="en-GB" sz="1000" baseline="-25000" dirty="0">
                          <a:sym typeface="Wingdings" pitchFamily="2" charset="2"/>
                        </a:rPr>
                        <a:t>2</a:t>
                      </a:r>
                      <a:r>
                        <a:rPr lang="en-GB" sz="1000" baseline="0" dirty="0">
                          <a:sym typeface="Wingdings" pitchFamily="2" charset="2"/>
                        </a:rPr>
                        <a:t> + H</a:t>
                      </a:r>
                      <a:r>
                        <a:rPr lang="en-GB" sz="1000" baseline="-25000" dirty="0">
                          <a:sym typeface="Wingdings" pitchFamily="2" charset="2"/>
                        </a:rPr>
                        <a:t>2</a:t>
                      </a:r>
                      <a:r>
                        <a:rPr lang="en-GB" sz="1000" baseline="0" dirty="0">
                          <a:sym typeface="Wingdings" pitchFamily="2" charset="2"/>
                        </a:rPr>
                        <a:t>O  C</a:t>
                      </a:r>
                      <a:r>
                        <a:rPr lang="en-GB" sz="1000" baseline="-25000" dirty="0">
                          <a:sym typeface="Wingdings" pitchFamily="2" charset="2"/>
                        </a:rPr>
                        <a:t>6</a:t>
                      </a:r>
                      <a:r>
                        <a:rPr lang="en-GB" sz="1000" baseline="0" dirty="0">
                          <a:sym typeface="Wingdings" pitchFamily="2" charset="2"/>
                        </a:rPr>
                        <a:t>H</a:t>
                      </a:r>
                      <a:r>
                        <a:rPr lang="en-GB" sz="1000" baseline="-25000" dirty="0">
                          <a:sym typeface="Wingdings" pitchFamily="2" charset="2"/>
                        </a:rPr>
                        <a:t>12</a:t>
                      </a:r>
                      <a:r>
                        <a:rPr lang="en-GB" sz="1000" baseline="0" dirty="0">
                          <a:sym typeface="Wingdings" pitchFamily="2" charset="2"/>
                        </a:rPr>
                        <a:t>O</a:t>
                      </a:r>
                      <a:r>
                        <a:rPr lang="en-GB" sz="1000" baseline="-25000" dirty="0">
                          <a:sym typeface="Wingdings" pitchFamily="2" charset="2"/>
                        </a:rPr>
                        <a:t>6</a:t>
                      </a:r>
                      <a:r>
                        <a:rPr lang="en-GB" sz="1000" baseline="0" dirty="0">
                          <a:sym typeface="Wingdings" pitchFamily="2" charset="2"/>
                        </a:rPr>
                        <a:t> + O</a:t>
                      </a:r>
                      <a:r>
                        <a:rPr lang="en-GB" sz="1000" baseline="-25000" dirty="0">
                          <a:sym typeface="Wingdings" pitchFamily="2" charset="2"/>
                        </a:rPr>
                        <a:t>2</a:t>
                      </a:r>
                    </a:p>
                    <a:p>
                      <a:pPr algn="just"/>
                      <a:endParaRPr lang="en-GB" sz="1000" baseline="0" dirty="0">
                        <a:sym typeface="Wingdings" pitchFamily="2" charset="2"/>
                      </a:endParaRPr>
                    </a:p>
                    <a:p>
                      <a:pPr algn="just"/>
                      <a:r>
                        <a:rPr lang="en-GB" sz="1000" baseline="0" dirty="0">
                          <a:sym typeface="Wingdings" pitchFamily="2" charset="2"/>
                        </a:rPr>
                        <a:t>Once oxygen increased in the  atmosphere animals were able to evolve.</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algn="just"/>
                      <a:r>
                        <a:rPr lang="en-GB" sz="1000" b="1" dirty="0">
                          <a:effectLst/>
                        </a:rPr>
                        <a:t>Carbon Footprint</a:t>
                      </a:r>
                    </a:p>
                    <a:p>
                      <a:pPr algn="just"/>
                      <a:r>
                        <a:rPr lang="en-GB" sz="1000" dirty="0">
                          <a:effectLst/>
                        </a:rPr>
                        <a:t>This is the total amount of carbon dioxide and other greenhouse gases emitted over the life cycle of a product, service or event.  This can be reduced by reducing emissions of carbon dioxide and methane.</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1272116"/>
                  </a:ext>
                </a:extLst>
              </a:tr>
              <a:tr h="103360">
                <a:tc vMerge="1">
                  <a:txBody>
                    <a:bodyPr/>
                    <a:lstStyle/>
                    <a:p>
                      <a:pPr algn="just"/>
                      <a:endParaRPr lang="en-US" sz="1000" b="0" dirty="0">
                        <a:solidFill>
                          <a:schemeClr val="tx1"/>
                        </a:solidFill>
                      </a:endParaRP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tc rowSpan="6">
                  <a:txBody>
                    <a:bodyPr/>
                    <a:lstStyle/>
                    <a:p>
                      <a:pPr algn="just"/>
                      <a:r>
                        <a:rPr lang="en-GB" sz="1000" b="1" dirty="0">
                          <a:effectLst/>
                        </a:rPr>
                        <a:t>Pollutants</a:t>
                      </a:r>
                    </a:p>
                    <a:p>
                      <a:pPr algn="just"/>
                      <a:r>
                        <a:rPr lang="en-GB" sz="1000" dirty="0">
                          <a:effectLst/>
                        </a:rPr>
                        <a:t>The combustion of fuels is a huge source of pollutants.  Many of these fuels contain carbon hydrogen and some sulfur.  Pollutants include:</a:t>
                      </a:r>
                    </a:p>
                    <a:p>
                      <a:pPr marL="171450" indent="-171450" algn="just">
                        <a:buFont typeface="Arial" panose="020B0604020202020204" pitchFamily="34" charset="0"/>
                        <a:buChar char="•"/>
                      </a:pPr>
                      <a:r>
                        <a:rPr lang="en-GB" sz="1000" dirty="0">
                          <a:effectLst/>
                        </a:rPr>
                        <a:t>Carbon Monoxide – this is made during the incomplete combustion of fuels.  It is a toxic colourless and odourless and so not easily detected if it is around.  This is a toxic gas.</a:t>
                      </a:r>
                    </a:p>
                    <a:p>
                      <a:pPr marL="171450" indent="-171450" algn="just">
                        <a:buFont typeface="Arial" panose="020B0604020202020204" pitchFamily="34" charset="0"/>
                        <a:buChar char="•"/>
                      </a:pPr>
                      <a:r>
                        <a:rPr lang="en-GB" sz="1000" dirty="0">
                          <a:effectLst/>
                        </a:rPr>
                        <a:t>Sulfur Dioxide – this is made during the combustion of fuels.  It can cause acidic rain when it dissolves in water and it can cause respiratory problems.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effectLst/>
                        </a:rPr>
                        <a:t>Nitrogen Oxides – this is made when burning fossil fuels.  The nitrogen in the air reacts with the oxygen in the air due to the high temperatures. It can cause acidic rain when it dissolves in water and it can cause respiratory problems.</a:t>
                      </a:r>
                    </a:p>
                    <a:p>
                      <a:pPr marL="171450" indent="-171450" algn="just">
                        <a:buFont typeface="Arial" panose="020B0604020202020204" pitchFamily="34" charset="0"/>
                        <a:buChar char="•"/>
                      </a:pPr>
                      <a:r>
                        <a:rPr lang="en-GB" sz="1000" dirty="0">
                          <a:effectLst/>
                        </a:rPr>
                        <a:t>Soot – these are also called particulates and they can causes global dimming and health problems for humans.</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0728831"/>
                  </a:ext>
                </a:extLst>
              </a:tr>
              <a:tr h="295569">
                <a:tc rowSpan="3">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1" dirty="0">
                          <a:effectLst/>
                        </a:rPr>
                        <a:t>Earth Atmosphere</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b="0" dirty="0">
                          <a:effectLst/>
                        </a:rPr>
                        <a:t>The theories about what the Earth’s early atmosphere was like and how it formed have changed over the years and evidence is very limited because of how long ago the atmosphere formed.  It is thought that the Earth had lots of volcanic activity in the first billion years and this released gases such as water vapour and carbon dioxide.  The atmosphere may have been like the atmosphere of Mars and Venus today.  The volcanoes also made nitrogen which built up in the atmosphere and there may have been small amounts of methane and ammonia.  As the Earth cooled the water vapour condensed and the oceans formed.  The carbon dioxide dissolved into the water and the dissolved carbonates formed sediments.</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pPr algn="just"/>
                      <a:endParaRPr lang="en-GB" sz="1000" dirty="0">
                        <a:effectLst/>
                      </a:endParaRP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39659281"/>
                  </a:ext>
                </a:extLst>
              </a:tr>
              <a:tr h="1031240">
                <a:tc vMerge="1">
                  <a:txBody>
                    <a:bodyPr/>
                    <a:lstStyle/>
                    <a:p>
                      <a:endParaRPr lang="en-US"/>
                    </a:p>
                  </a:txBody>
                  <a:tcPr/>
                </a:tc>
                <a:tc>
                  <a:txBody>
                    <a:bodyPr/>
                    <a:lstStyle/>
                    <a:p>
                      <a:r>
                        <a:rPr lang="en-US" sz="1000" b="1" dirty="0"/>
                        <a:t>Changes in Carbon Dioxide</a:t>
                      </a:r>
                    </a:p>
                    <a:p>
                      <a:pPr algn="just"/>
                      <a:r>
                        <a:rPr lang="en-US" sz="1000" dirty="0"/>
                        <a:t>Firstly carbon dioxide dissolved into the oceans to make carbonate ions.  Sedimentary rocks formed.  Once plants evolved carbon dioxide was further removed from the atmosphere and over time the carbon became locked within fossil fuels.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GB" sz="1000" dirty="0">
                        <a:effectLst/>
                      </a:endParaRP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8311765"/>
                  </a:ext>
                </a:extLst>
              </a:tr>
              <a:tr h="591138">
                <a:tc vMerge="1">
                  <a:txBody>
                    <a:bodyPr/>
                    <a:lstStyle/>
                    <a:p>
                      <a:endParaRPr lang="en-US"/>
                    </a:p>
                  </a:txBody>
                  <a:tcPr>
                    <a:lnT w="57150" cap="flat" cmpd="sng" algn="ctr">
                      <a:solidFill>
                        <a:schemeClr val="tx1"/>
                      </a:solidFill>
                      <a:prstDash val="solid"/>
                      <a:round/>
                      <a:headEnd type="none" w="med" len="med"/>
                      <a:tailEnd type="none" w="med" len="med"/>
                    </a:lnT>
                  </a:tcPr>
                </a:tc>
                <a:tc rowSpan="2">
                  <a:txBody>
                    <a:bodyPr/>
                    <a:lstStyle/>
                    <a:p>
                      <a:pPr algn="just"/>
                      <a:r>
                        <a:rPr lang="en-US" sz="1000" b="1" dirty="0"/>
                        <a:t>Changes in Greenhouse Gases</a:t>
                      </a:r>
                    </a:p>
                    <a:p>
                      <a:pPr algn="just"/>
                      <a:r>
                        <a:rPr lang="en-US" sz="1000" dirty="0"/>
                        <a:t>Human activity increase the amount of greenhouse gases in the atmosphere.  The increased combustion of fuels and increased deforestation are causing an increase in carbon dioxide levels while the production of human waste, increase in agriculture and increase in rice fields is leading to the increase in methane.</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941057116"/>
                  </a:ext>
                </a:extLst>
              </a:tr>
              <a:tr h="157637">
                <a:tc rowSpan="2">
                  <a:txBody>
                    <a:bodyPr/>
                    <a:lstStyle/>
                    <a:p>
                      <a:r>
                        <a:rPr lang="en-US" sz="1000" b="1" dirty="0"/>
                        <a:t>Greenhouse Gases</a:t>
                      </a:r>
                    </a:p>
                    <a:p>
                      <a:pPr algn="just"/>
                      <a:r>
                        <a:rPr lang="en-US" sz="1000" dirty="0"/>
                        <a:t>Greenhouse gases maintain temperatures on the Earth high enough to support life. Examples of greenhouse gases include water vapour, carbon dioxide and methane.  The molecules of a greenhouse gas absorb the energy radiated by the Earth as it cools down at night.  This increases the store of energy of the gases in the atmosphere and causes the Earth to warm up.</a:t>
                      </a: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1000" dirty="0"/>
                    </a:p>
                  </a:txBody>
                  <a:tcPr>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3940616"/>
                  </a:ext>
                </a:extLst>
              </a:tr>
              <a:tr h="1194956">
                <a:tc vMerge="1">
                  <a:txBody>
                    <a:bodyPr/>
                    <a:lstStyle/>
                    <a:p>
                      <a:endParaRPr lang="en-US"/>
                    </a:p>
                  </a:txBody>
                  <a:tcPr/>
                </a:tc>
                <a:tc>
                  <a:txBody>
                    <a:bodyPr/>
                    <a:lstStyle/>
                    <a:p>
                      <a:r>
                        <a:rPr lang="en-US" sz="1000" dirty="0"/>
                        <a:t>Climate Change</a:t>
                      </a:r>
                    </a:p>
                    <a:p>
                      <a:r>
                        <a:rPr lang="en-US" sz="1000" dirty="0"/>
                        <a:t>It is difficult to model climate change due to the complex systems and this had led to oversimplified models causing onions to be formed that are biased.  Due to peer reviewed evidence many scientists believe that human activities will cause an increase of the Earth’s atmosphere.</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99424008"/>
                  </a:ext>
                </a:extLst>
              </a:tr>
              <a:tr h="1057526">
                <a:tc gridSpan="3">
                  <a:txBody>
                    <a:bodyPr/>
                    <a:lstStyle/>
                    <a:p>
                      <a:pPr algn="just"/>
                      <a:r>
                        <a:rPr lang="en-US" sz="1000" dirty="0"/>
                        <a:t>Climate Change</a:t>
                      </a:r>
                    </a:p>
                    <a:p>
                      <a:pPr algn="just"/>
                      <a:r>
                        <a:rPr lang="en-US" sz="1000" dirty="0"/>
                        <a:t>An increase in average global temperature is a major cause of climate change and there are some serious consequences of it.  These consequences include rising sea levels which is caused by melting ice caps and the expansion of warmer oceans.  This has increased flooding and has caused coasts to erode.  Also extreme weather is becoming more frequent and there are changes to rainfall.  Dry areas will get dryer while wet areas will become wetter.  Climate change has also been linked to changes in the distribution of animals.  This means that some ecosystems will be put under stress and some animals may become extinct.</a:t>
                      </a:r>
                    </a:p>
                  </a:txBody>
                  <a:tcPr>
                    <a:lnL w="7620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endParaRPr lang="en-US" sz="1000" dirty="0"/>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hMerge="1">
                  <a:txBody>
                    <a:bodyPr/>
                    <a:lstStyle/>
                    <a:p>
                      <a:pPr algn="just"/>
                      <a:endParaRPr lang="en-US" sz="1000" dirty="0"/>
                    </a:p>
                  </a:txBody>
                  <a:tcPr>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5891747"/>
                  </a:ext>
                </a:extLst>
              </a:tr>
            </a:tbl>
          </a:graphicData>
        </a:graphic>
      </p:graphicFrame>
    </p:spTree>
    <p:extLst>
      <p:ext uri="{BB962C8B-B14F-4D97-AF65-F5344CB8AC3E}">
        <p14:creationId xmlns:p14="http://schemas.microsoft.com/office/powerpoint/2010/main" val="2155980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9A3BE6A-C94D-CC4B-BD4A-68B5D25AB5D9}"/>
              </a:ext>
            </a:extLst>
          </p:cNvPr>
          <p:cNvSpPr txBox="1"/>
          <p:nvPr/>
        </p:nvSpPr>
        <p:spPr>
          <a:xfrm>
            <a:off x="-17684" y="-22433"/>
            <a:ext cx="8315325" cy="400110"/>
          </a:xfrm>
          <a:prstGeom prst="rect">
            <a:avLst/>
          </a:prstGeom>
          <a:noFill/>
        </p:spPr>
        <p:txBody>
          <a:bodyPr wrap="square" rtlCol="0">
            <a:spAutoFit/>
          </a:bodyPr>
          <a:lstStyle/>
          <a:p>
            <a:r>
              <a:rPr lang="en-US" sz="2000" b="1" dirty="0"/>
              <a:t>C14: The Earths Resources: Chemistry Specification </a:t>
            </a:r>
          </a:p>
        </p:txBody>
      </p:sp>
      <p:graphicFrame>
        <p:nvGraphicFramePr>
          <p:cNvPr id="5" name="Table 4">
            <a:extLst>
              <a:ext uri="{FF2B5EF4-FFF2-40B4-BE49-F238E27FC236}">
                <a16:creationId xmlns:a16="http://schemas.microsoft.com/office/drawing/2014/main" id="{7C144A63-6298-B947-9099-9DC72C84AF43}"/>
              </a:ext>
            </a:extLst>
          </p:cNvPr>
          <p:cNvGraphicFramePr>
            <a:graphicFrameLocks noGrp="1"/>
          </p:cNvGraphicFramePr>
          <p:nvPr/>
        </p:nvGraphicFramePr>
        <p:xfrm>
          <a:off x="109536" y="377680"/>
          <a:ext cx="8920164" cy="6355634"/>
        </p:xfrm>
        <a:graphic>
          <a:graphicData uri="http://schemas.openxmlformats.org/drawingml/2006/table">
            <a:tbl>
              <a:tblPr firstRow="1" bandRow="1">
                <a:tableStyleId>{5940675A-B579-460E-94D1-54222C63F5DA}</a:tableStyleId>
              </a:tblPr>
              <a:tblGrid>
                <a:gridCol w="2973388">
                  <a:extLst>
                    <a:ext uri="{9D8B030D-6E8A-4147-A177-3AD203B41FA5}">
                      <a16:colId xmlns:a16="http://schemas.microsoft.com/office/drawing/2014/main" val="2669491395"/>
                    </a:ext>
                  </a:extLst>
                </a:gridCol>
                <a:gridCol w="2973388">
                  <a:extLst>
                    <a:ext uri="{9D8B030D-6E8A-4147-A177-3AD203B41FA5}">
                      <a16:colId xmlns:a16="http://schemas.microsoft.com/office/drawing/2014/main" val="1301365467"/>
                    </a:ext>
                  </a:extLst>
                </a:gridCol>
                <a:gridCol w="2973388">
                  <a:extLst>
                    <a:ext uri="{9D8B030D-6E8A-4147-A177-3AD203B41FA5}">
                      <a16:colId xmlns:a16="http://schemas.microsoft.com/office/drawing/2014/main" val="1960906353"/>
                    </a:ext>
                  </a:extLst>
                </a:gridCol>
              </a:tblGrid>
              <a:tr h="858271">
                <a:tc>
                  <a:txBody>
                    <a:bodyPr/>
                    <a:lstStyle/>
                    <a:p>
                      <a:pPr algn="just"/>
                      <a:r>
                        <a:rPr lang="en-US" sz="1000" b="1" dirty="0">
                          <a:solidFill>
                            <a:schemeClr val="tx1"/>
                          </a:solidFill>
                        </a:rPr>
                        <a:t>Using the Earths Resources</a:t>
                      </a:r>
                    </a:p>
                    <a:p>
                      <a:pPr algn="just"/>
                      <a:r>
                        <a:rPr lang="en-GB" sz="1000" kern="1200" dirty="0">
                          <a:solidFill>
                            <a:schemeClr val="tx1"/>
                          </a:solidFill>
                          <a:effectLst/>
                          <a:latin typeface="+mn-lt"/>
                          <a:ea typeface="+mn-ea"/>
                          <a:cs typeface="+mn-cs"/>
                        </a:rPr>
                        <a:t>Humans use the Earth’s resources to provide warmth, shelter, food and transport.  There are some resources with are natural and others which are finite. </a:t>
                      </a:r>
                      <a:endParaRPr lang="en-US" sz="1000" dirty="0">
                        <a:solidFill>
                          <a:schemeClr val="tx1"/>
                        </a:solidFill>
                      </a:endParaRP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3">
                  <a:txBody>
                    <a:bodyPr/>
                    <a:lstStyle/>
                    <a:p>
                      <a:pPr algn="just"/>
                      <a:r>
                        <a:rPr lang="en-US" sz="1000" b="1" dirty="0"/>
                        <a:t>Waste Water Treatment</a:t>
                      </a:r>
                    </a:p>
                    <a:p>
                      <a:pPr algn="just"/>
                      <a:r>
                        <a:rPr lang="en-US" sz="1000" dirty="0"/>
                        <a:t>Waste water is produced through </a:t>
                      </a:r>
                      <a:r>
                        <a:rPr lang="en-US" sz="1000" dirty="0" err="1"/>
                        <a:t>ur</a:t>
                      </a:r>
                      <a:r>
                        <a:rPr lang="en-GB" sz="1000" kern="1200" dirty="0">
                          <a:solidFill>
                            <a:schemeClr val="tx1"/>
                          </a:solidFill>
                          <a:effectLst/>
                          <a:latin typeface="+mn-lt"/>
                          <a:ea typeface="+mn-ea"/>
                          <a:cs typeface="+mn-cs"/>
                        </a:rPr>
                        <a:t>ban lifestyles and industrial processes.  This water needs treatment before it is released into the environment. Waste water will need the removal of organic matter and harmful microbes while industrial waste water may require removal of organic matter and harmful chemicals also.  This is done by screening and grit removal followed by sedimentation.  This makes sewage sludge (more solid) and effluent (liquid sewage).  The sewage sludge is digested anaerobically (without oxygen) by bacteria and the effluent is digested aerobically (wit oxygen) by bacteria. </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US" sz="1000" b="1" dirty="0"/>
                        <a:t>Extracting Metals (Alternative Methods)</a:t>
                      </a:r>
                    </a:p>
                    <a:p>
                      <a:pPr algn="just"/>
                      <a:r>
                        <a:rPr lang="en-GB" sz="1000" kern="1200" dirty="0">
                          <a:solidFill>
                            <a:schemeClr val="tx1"/>
                          </a:solidFill>
                          <a:effectLst/>
                          <a:latin typeface="+mn-lt"/>
                          <a:ea typeface="+mn-ea"/>
                          <a:cs typeface="+mn-cs"/>
                        </a:rPr>
                        <a:t>The Earth’s resources of metal ores are limited and copper ores in particular are becoming scarce and so new ways of extracting copper from low-grade ores are being developed and used.  Methods to extract metal from low-grade ores include phytomining, and bioleaching. Both of these methods avoid traditional mining methods of digging, moving and disposing of large amounts of rock. </a:t>
                      </a:r>
                      <a:endParaRPr lang="en-GB" sz="1000" dirty="0">
                        <a:effectLst/>
                      </a:endParaRP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1272116"/>
                  </a:ext>
                </a:extLst>
              </a:tr>
              <a:tr h="576600">
                <a:tc rowSpan="5">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solidFill>
                            <a:schemeClr val="tx1"/>
                          </a:solidFill>
                        </a:rPr>
                        <a:t>Potable Water</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Water that is safe to drink is called potable water. This water is essential for life.  Drinking water needs low levels of dissolved salts and microbes in it. This water is not pure because it does still contain dissolved substances. In the UK, rain, which has low levels of  dissolved substances collects in the ground, in lakes and rivers, and most potable water is produced from this by selecting an appropriate source of fresh water, passing it through filter beds and then sterilising it.  Water can be sterilised using chlorine, ozone or UV light. If supplies of fresh water are limited, desalination of salty water or sea water will be done. Desalination can be done by distillation or by processes that use membranes such as reverse osmosis. These processes require large amounts of energy. </a:t>
                      </a:r>
                      <a:endParaRPr lang="en-GB" sz="1000" dirty="0">
                        <a:effectLst/>
                      </a:endParaRP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pPr algn="just"/>
                      <a:endParaRPr lang="en-GB" sz="1000" dirty="0">
                        <a:effectLst/>
                      </a:endParaRP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39659281"/>
                  </a:ext>
                </a:extLst>
              </a:tr>
              <a:tr h="539091">
                <a:tc vMerge="1">
                  <a:txBody>
                    <a:bodyPr/>
                    <a:lstStyle/>
                    <a:p>
                      <a:endParaRPr lang="en-US"/>
                    </a:p>
                  </a:txBody>
                  <a:tcPr/>
                </a:tc>
                <a:tc vMerge="1">
                  <a:txBody>
                    <a:bodyPr/>
                    <a:lstStyle/>
                    <a:p>
                      <a:pPr algn="just"/>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r>
                        <a:rPr lang="en-US" sz="1000" b="1" dirty="0"/>
                        <a:t>Phytomining </a:t>
                      </a:r>
                    </a:p>
                    <a:p>
                      <a:pPr algn="just"/>
                      <a:r>
                        <a:rPr lang="en-US" sz="1000" dirty="0"/>
                        <a:t>In this process plants are used to absorb metal compounds from the earth that contain low grade ores.  The plants are harvested and then burned to make ash.  Sulfuric acid is added to this to make a solution of copper sulfate called leachate.</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6024991"/>
                  </a:ext>
                </a:extLst>
              </a:tr>
              <a:tr h="340328">
                <a:tc vMerge="1">
                  <a:txBody>
                    <a:bodyPr/>
                    <a:lstStyle/>
                    <a:p>
                      <a:endParaRPr lang="en-US"/>
                    </a:p>
                  </a:txBody>
                  <a:tcPr/>
                </a:tc>
                <a:tc rowSpan="3">
                  <a:txBody>
                    <a:bodyPr/>
                    <a:lstStyle/>
                    <a:p>
                      <a:r>
                        <a:rPr lang="en-US" sz="1000" b="1" dirty="0"/>
                        <a:t>Life Cycle Assessment</a:t>
                      </a:r>
                    </a:p>
                    <a:p>
                      <a:pPr algn="just"/>
                      <a:r>
                        <a:rPr lang="en-US" sz="1000" dirty="0"/>
                        <a:t>These assessments are carried out to assess the environmental impact of products when extracting and processing the raw materials, when manufacturing and packaging them and in their use and operation during its lifetime.  The disposal at the end of its useful like including transport and distribution at each stage is also assessed.  Within the assessments the use of water, resource, energy sources, production of waste and pollutants is all considered.</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8919134"/>
                  </a:ext>
                </a:extLst>
              </a:tr>
              <a:tr h="586740">
                <a:tc vMerge="1">
                  <a:txBody>
                    <a:bodyPr/>
                    <a:lstStyle/>
                    <a:p>
                      <a:endParaRPr lang="en-US"/>
                    </a:p>
                  </a:txBody>
                  <a:tcPr/>
                </a:tc>
                <a:tc vMerge="1">
                  <a:txBody>
                    <a:bodyPr/>
                    <a:lstStyle/>
                    <a:p>
                      <a:endParaRPr lang="en-US"/>
                    </a:p>
                  </a:txBody>
                  <a:tcPr/>
                </a:tc>
                <a:tc>
                  <a:txBody>
                    <a:bodyPr/>
                    <a:lstStyle/>
                    <a:p>
                      <a:pPr algn="just"/>
                      <a:r>
                        <a:rPr lang="en-US" sz="1000" b="1" dirty="0"/>
                        <a:t>Bioleaching</a:t>
                      </a:r>
                    </a:p>
                    <a:p>
                      <a:pPr algn="just"/>
                      <a:r>
                        <a:rPr lang="en-US" sz="1000" dirty="0"/>
                        <a:t>In this process bacteria feed on low-grade metal ores and they produce leachate solutions.  </a:t>
                      </a:r>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3940616"/>
                  </a:ext>
                </a:extLst>
              </a:tr>
              <a:tr h="586740">
                <a:tc vMerge="1">
                  <a:txBody>
                    <a:bodyPr/>
                    <a:lstStyle/>
                    <a:p>
                      <a:endParaRPr lang="en-US"/>
                    </a:p>
                  </a:txBody>
                  <a:tcPr/>
                </a:tc>
                <a:tc vMerge="1">
                  <a:txBody>
                    <a:bodyPr/>
                    <a:lstStyle/>
                    <a:p>
                      <a:endParaRPr lang="en-US"/>
                    </a:p>
                  </a:txBody>
                  <a:tcPr/>
                </a:tc>
                <a:tc rowSpan="2">
                  <a:txBody>
                    <a:bodyPr/>
                    <a:lstStyle/>
                    <a:p>
                      <a:pPr algn="just"/>
                      <a:r>
                        <a:rPr lang="en-US" sz="1000" b="1" dirty="0"/>
                        <a:t>Finite Resources</a:t>
                      </a:r>
                    </a:p>
                    <a:p>
                      <a:pPr algn="just"/>
                      <a:r>
                        <a:rPr lang="en-GB" sz="1000" kern="1200" dirty="0">
                          <a:solidFill>
                            <a:schemeClr val="tx1"/>
                          </a:solidFill>
                          <a:effectLst/>
                          <a:latin typeface="+mn-lt"/>
                          <a:ea typeface="+mn-ea"/>
                          <a:cs typeface="+mn-cs"/>
                        </a:rPr>
                        <a:t>Finite resources from the Earth, oceans and atmosphere are processed to provide energy and materials.   These are resources that are used up at a faster rate than they can be replaced.  Examples of finite resources include metal ores and crude oil.</a:t>
                      </a:r>
                      <a:endParaRPr lang="en-US" sz="1000" dirty="0"/>
                    </a:p>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3776066"/>
                  </a:ext>
                </a:extLst>
              </a:tr>
              <a:tr h="169165">
                <a:tc rowSpan="3">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solidFill>
                            <a:schemeClr val="tx1"/>
                          </a:solidFill>
                        </a:rPr>
                        <a:t>Electrolysis of Copper Sulfate Solution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solidFill>
                            <a:schemeClr val="tx1"/>
                          </a:solidFill>
                        </a:rPr>
                        <a:t>A circuit can be set up with a power supply and a cathode and an anode.  These are put into a solution of copper sulfate.  The anode can be made of impure copper while the cathode can be made of pure copper.  The positive copper ions are attracted to the cathode (negative electrode) and over time the impure copper anode gets smaller and smaller.  At the electrodes the following reactions take place: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000" b="0" dirty="0">
                        <a:solidFill>
                          <a:schemeClr val="tx1"/>
                        </a:solidFil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solidFill>
                            <a:schemeClr val="tx1"/>
                          </a:solidFill>
                        </a:rPr>
                        <a:t>Anode (positive electrode made of impure copper)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dirty="0">
                          <a:solidFill>
                            <a:schemeClr val="tx1"/>
                          </a:solidFill>
                        </a:rPr>
                        <a:t>Cu (s) </a:t>
                      </a:r>
                      <a:r>
                        <a:rPr lang="en-US" sz="1000" b="0" dirty="0">
                          <a:solidFill>
                            <a:schemeClr val="tx1"/>
                          </a:solidFill>
                          <a:sym typeface="Wingdings" pitchFamily="2" charset="2"/>
                        </a:rPr>
                        <a:t> Cu</a:t>
                      </a:r>
                      <a:r>
                        <a:rPr lang="en-US" sz="1000" b="0" baseline="30000" dirty="0">
                          <a:solidFill>
                            <a:schemeClr val="tx1"/>
                          </a:solidFill>
                          <a:sym typeface="Wingdings" pitchFamily="2" charset="2"/>
                        </a:rPr>
                        <a:t>2+</a:t>
                      </a:r>
                      <a:r>
                        <a:rPr lang="en-US" sz="1000" b="0" baseline="0" dirty="0">
                          <a:solidFill>
                            <a:schemeClr val="tx1"/>
                          </a:solidFill>
                          <a:sym typeface="Wingdings" pitchFamily="2" charset="2"/>
                        </a:rPr>
                        <a:t> (</a:t>
                      </a:r>
                      <a:r>
                        <a:rPr lang="en-US" sz="1000" b="0" baseline="0" dirty="0" err="1">
                          <a:solidFill>
                            <a:schemeClr val="tx1"/>
                          </a:solidFill>
                          <a:sym typeface="Wingdings" pitchFamily="2" charset="2"/>
                        </a:rPr>
                        <a:t>aq</a:t>
                      </a:r>
                      <a:r>
                        <a:rPr lang="en-US" sz="1000" b="0" baseline="0" dirty="0">
                          <a:solidFill>
                            <a:schemeClr val="tx1"/>
                          </a:solidFill>
                          <a:sym typeface="Wingdings" pitchFamily="2" charset="2"/>
                        </a:rPr>
                        <a:t>) + 2e</a:t>
                      </a:r>
                      <a:r>
                        <a:rPr lang="en-US" sz="1000" b="0" baseline="30000" dirty="0">
                          <a:solidFill>
                            <a:schemeClr val="tx1"/>
                          </a:solidFill>
                          <a:sym typeface="Wingdings" pitchFamily="2" charset="2"/>
                        </a:rPr>
                        <a:t>-</a:t>
                      </a:r>
                      <a:endParaRPr lang="en-US" sz="1000" b="0" baseline="0" dirty="0">
                        <a:solidFill>
                          <a:schemeClr val="tx1"/>
                        </a:solidFill>
                        <a:sym typeface="Wingdings" pitchFamily="2" charset="2"/>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0" baseline="0" dirty="0">
                        <a:solidFill>
                          <a:schemeClr val="tx1"/>
                        </a:solidFill>
                        <a:sym typeface="Wingdings" pitchFamily="2" charset="2"/>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baseline="0" dirty="0">
                          <a:solidFill>
                            <a:schemeClr val="tx1"/>
                          </a:solidFill>
                          <a:sym typeface="Wingdings" pitchFamily="2" charset="2"/>
                        </a:rPr>
                        <a:t>Cathode (negative electrode made of pure copper)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dirty="0">
                          <a:solidFill>
                            <a:schemeClr val="tx1"/>
                          </a:solidFill>
                          <a:sym typeface="Wingdings" pitchFamily="2" charset="2"/>
                        </a:rPr>
                        <a:t>Cu</a:t>
                      </a:r>
                      <a:r>
                        <a:rPr lang="en-US" sz="1000" b="0" baseline="30000" dirty="0">
                          <a:solidFill>
                            <a:schemeClr val="tx1"/>
                          </a:solidFill>
                          <a:sym typeface="Wingdings" pitchFamily="2" charset="2"/>
                        </a:rPr>
                        <a:t>2+</a:t>
                      </a:r>
                      <a:r>
                        <a:rPr lang="en-US" sz="1000" b="0" baseline="0" dirty="0">
                          <a:solidFill>
                            <a:schemeClr val="tx1"/>
                          </a:solidFill>
                          <a:sym typeface="Wingdings" pitchFamily="2" charset="2"/>
                        </a:rPr>
                        <a:t> (</a:t>
                      </a:r>
                      <a:r>
                        <a:rPr lang="en-US" sz="1000" b="0" baseline="0" dirty="0" err="1">
                          <a:solidFill>
                            <a:schemeClr val="tx1"/>
                          </a:solidFill>
                          <a:sym typeface="Wingdings" pitchFamily="2" charset="2"/>
                        </a:rPr>
                        <a:t>aq</a:t>
                      </a:r>
                      <a:r>
                        <a:rPr lang="en-US" sz="1000" b="0" baseline="0" dirty="0">
                          <a:solidFill>
                            <a:schemeClr val="tx1"/>
                          </a:solidFill>
                          <a:sym typeface="Wingdings" pitchFamily="2" charset="2"/>
                        </a:rPr>
                        <a:t>) + 2e</a:t>
                      </a:r>
                      <a:r>
                        <a:rPr lang="en-US" sz="1000" b="0" baseline="30000" dirty="0">
                          <a:solidFill>
                            <a:schemeClr val="tx1"/>
                          </a:solidFill>
                          <a:sym typeface="Wingdings" pitchFamily="2" charset="2"/>
                        </a:rPr>
                        <a:t>-</a:t>
                      </a:r>
                      <a:r>
                        <a:rPr lang="en-US" sz="1000" b="0" baseline="0" dirty="0">
                          <a:solidFill>
                            <a:schemeClr val="tx1"/>
                          </a:solidFill>
                          <a:sym typeface="Wingdings" pitchFamily="2" charset="2"/>
                        </a:rPr>
                        <a:t> Cu(s)</a:t>
                      </a:r>
                      <a:endParaRPr lang="en-US" sz="1000" b="0" dirty="0">
                        <a:solidFill>
                          <a:schemeClr val="tx1"/>
                        </a:solidFill>
                      </a:endParaRPr>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rowSpan="2">
                  <a:txBody>
                    <a:bodyPr/>
                    <a:lstStyle/>
                    <a:p>
                      <a:pPr algn="just"/>
                      <a:r>
                        <a:rPr lang="en-US" sz="1000" b="1" dirty="0"/>
                        <a:t>Sustainable Development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0" dirty="0"/>
                        <a:t>This is </a:t>
                      </a:r>
                      <a:r>
                        <a:rPr lang="en-GB" sz="1000" kern="1200" dirty="0">
                          <a:solidFill>
                            <a:schemeClr val="tx1"/>
                          </a:solidFill>
                          <a:effectLst/>
                          <a:latin typeface="+mn-lt"/>
                          <a:ea typeface="+mn-ea"/>
                          <a:cs typeface="+mn-cs"/>
                        </a:rPr>
                        <a:t>development that meets the needs of current generations without compromising the ability of future generations to meet their own needs.  </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pPr algn="just"/>
                      <a:endParaRPr lang="en-US" sz="97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0226333"/>
                  </a:ext>
                </a:extLst>
              </a:tr>
              <a:tr h="193312">
                <a:tc vMerge="1">
                  <a:txBody>
                    <a:bodyPr/>
                    <a:lstStyle/>
                    <a:p>
                      <a:endParaRPr lang="en-US"/>
                    </a:p>
                  </a:txBody>
                  <a:tcPr/>
                </a:tc>
                <a:tc vMerge="1">
                  <a:txBody>
                    <a:bodyPr/>
                    <a:lstStyle/>
                    <a:p>
                      <a:endParaRPr lang="en-US"/>
                    </a:p>
                  </a:txBody>
                  <a:tcPr/>
                </a:tc>
                <a:tc rowSpan="2">
                  <a:txBody>
                    <a:bodyPr/>
                    <a:lstStyle/>
                    <a:p>
                      <a:pPr algn="just"/>
                      <a:r>
                        <a:rPr lang="en-US" sz="1000" dirty="0"/>
                        <a:t>Natural Resources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Natural resources are used to provide food timber, clothing and fuels. These natural resources can be supplemented by agriculture. Examples of natural resources include wool, cotton, silk, linseed oil, rubber and wood.  Many of these resources are supplemented or replaced by agricultural and synthetic products.  For example an alternative product to cotton is polyester, nylon is an alternative product to silk and PVC is an alternative product to wood.</a:t>
                      </a:r>
                    </a:p>
                    <a:p>
                      <a:pPr algn="just"/>
                      <a:endParaRPr lang="en-US" sz="1000" dirty="0"/>
                    </a:p>
                    <a:p>
                      <a:pPr algn="just"/>
                      <a:endParaRPr lang="en-US"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75855422"/>
                  </a:ext>
                </a:extLst>
              </a:tr>
              <a:tr h="1814114">
                <a:tc vMerge="1">
                  <a:txBody>
                    <a:bodyPr/>
                    <a:lstStyle/>
                    <a:p>
                      <a:pPr algn="just"/>
                      <a:endParaRPr lang="en-US" sz="97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Reducing Use of Resources</a:t>
                      </a:r>
                    </a:p>
                    <a:p>
                      <a:pPr algn="just"/>
                      <a:r>
                        <a:rPr lang="en-US" sz="1000" dirty="0">
                          <a:solidFill>
                            <a:schemeClr val="tx1"/>
                          </a:solidFill>
                        </a:rPr>
                        <a:t>Reducing the use of resources reduces the use of limited resources, use of energy sources, waste and environmental impacts.  Materials such as metals, glass building materials, clay ceramics, plastics are all made using limited raw materials and use energy from limited resources also.  Some products can be reused.  For example, glass bottles can be crushed and melted to make other glassware.  Other materials are recycled for a different used.  For example, metals can be melted and recast into different products.  </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vMerge="1">
                  <a:txBody>
                    <a:bodyPr/>
                    <a:lstStyle/>
                    <a:p>
                      <a:pPr algn="just"/>
                      <a:endParaRPr lang="en-US" sz="97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07945367"/>
                  </a:ext>
                </a:extLst>
              </a:tr>
            </a:tbl>
          </a:graphicData>
        </a:graphic>
      </p:graphicFrame>
    </p:spTree>
    <p:extLst>
      <p:ext uri="{BB962C8B-B14F-4D97-AF65-F5344CB8AC3E}">
        <p14:creationId xmlns:p14="http://schemas.microsoft.com/office/powerpoint/2010/main" val="167755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9A3BE6A-C94D-CC4B-BD4A-68B5D25AB5D9}"/>
              </a:ext>
            </a:extLst>
          </p:cNvPr>
          <p:cNvSpPr txBox="1"/>
          <p:nvPr/>
        </p:nvSpPr>
        <p:spPr>
          <a:xfrm>
            <a:off x="-17684" y="-22433"/>
            <a:ext cx="8315325" cy="400110"/>
          </a:xfrm>
          <a:prstGeom prst="rect">
            <a:avLst/>
          </a:prstGeom>
          <a:noFill/>
        </p:spPr>
        <p:txBody>
          <a:bodyPr wrap="square" rtlCol="0">
            <a:spAutoFit/>
          </a:bodyPr>
          <a:lstStyle/>
          <a:p>
            <a:r>
              <a:rPr lang="en-US" sz="2000" b="1" dirty="0"/>
              <a:t>C15: Using Our Resources: Chemistry Specification </a:t>
            </a:r>
          </a:p>
        </p:txBody>
      </p:sp>
      <p:graphicFrame>
        <p:nvGraphicFramePr>
          <p:cNvPr id="5" name="Table 4">
            <a:extLst>
              <a:ext uri="{FF2B5EF4-FFF2-40B4-BE49-F238E27FC236}">
                <a16:creationId xmlns:a16="http://schemas.microsoft.com/office/drawing/2014/main" id="{7C144A63-6298-B947-9099-9DC72C84AF43}"/>
              </a:ext>
            </a:extLst>
          </p:cNvPr>
          <p:cNvGraphicFramePr>
            <a:graphicFrameLocks noGrp="1"/>
          </p:cNvGraphicFramePr>
          <p:nvPr>
            <p:extLst>
              <p:ext uri="{D42A27DB-BD31-4B8C-83A1-F6EECF244321}">
                <p14:modId xmlns:p14="http://schemas.microsoft.com/office/powerpoint/2010/main" val="1061581882"/>
              </p:ext>
            </p:extLst>
          </p:nvPr>
        </p:nvGraphicFramePr>
        <p:xfrm>
          <a:off x="109536" y="377680"/>
          <a:ext cx="8954319" cy="6370320"/>
        </p:xfrm>
        <a:graphic>
          <a:graphicData uri="http://schemas.openxmlformats.org/drawingml/2006/table">
            <a:tbl>
              <a:tblPr firstRow="1" bandRow="1">
                <a:tableStyleId>{5940675A-B579-460E-94D1-54222C63F5DA}</a:tableStyleId>
              </a:tblPr>
              <a:tblGrid>
                <a:gridCol w="3138761">
                  <a:extLst>
                    <a:ext uri="{9D8B030D-6E8A-4147-A177-3AD203B41FA5}">
                      <a16:colId xmlns:a16="http://schemas.microsoft.com/office/drawing/2014/main" val="2669491395"/>
                    </a:ext>
                  </a:extLst>
                </a:gridCol>
                <a:gridCol w="1404008">
                  <a:extLst>
                    <a:ext uri="{9D8B030D-6E8A-4147-A177-3AD203B41FA5}">
                      <a16:colId xmlns:a16="http://schemas.microsoft.com/office/drawing/2014/main" val="2786110840"/>
                    </a:ext>
                  </a:extLst>
                </a:gridCol>
                <a:gridCol w="1404008">
                  <a:extLst>
                    <a:ext uri="{9D8B030D-6E8A-4147-A177-3AD203B41FA5}">
                      <a16:colId xmlns:a16="http://schemas.microsoft.com/office/drawing/2014/main" val="1826200689"/>
                    </a:ext>
                  </a:extLst>
                </a:gridCol>
                <a:gridCol w="3007542">
                  <a:extLst>
                    <a:ext uri="{9D8B030D-6E8A-4147-A177-3AD203B41FA5}">
                      <a16:colId xmlns:a16="http://schemas.microsoft.com/office/drawing/2014/main" val="1960906353"/>
                    </a:ext>
                  </a:extLst>
                </a:gridCol>
              </a:tblGrid>
              <a:tr h="1643113">
                <a:tc>
                  <a:txBody>
                    <a:bodyPr/>
                    <a:lstStyle/>
                    <a:p>
                      <a:pPr algn="just"/>
                      <a:r>
                        <a:rPr lang="en-US" sz="1000" b="1" dirty="0">
                          <a:solidFill>
                            <a:schemeClr val="tx1"/>
                          </a:solidFill>
                        </a:rPr>
                        <a:t>Corrosion</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Corrosion is the destruction of materials by chemical reactions with substances in the environment. Rusting is an example of corrosion. Both air and water are necessary for iron to rust. To prove this you could place an iron nail in a sealed test tube with some anhydrous calcium chloride to absorb water.  The nail would not rust as there is no water.  If you placed a nail in sealed test tube of boiled water (this means air has been removed) and placed a layer of oil on this to stop any air getting in the nail would not rust. However, if you placed a nail in an open test tube in a bit of water it would rust.</a:t>
                      </a:r>
                      <a:endParaRPr lang="en-GB"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just"/>
                      <a:r>
                        <a:rPr lang="en-GB" sz="1000" b="1" dirty="0"/>
                        <a:t>Composites</a:t>
                      </a:r>
                    </a:p>
                    <a:p>
                      <a:pPr algn="just"/>
                      <a:r>
                        <a:rPr lang="en-GB" sz="1000" kern="1200" dirty="0">
                          <a:solidFill>
                            <a:schemeClr val="tx1"/>
                          </a:solidFill>
                          <a:effectLst/>
                          <a:latin typeface="+mn-lt"/>
                          <a:ea typeface="+mn-ea"/>
                          <a:cs typeface="+mn-cs"/>
                        </a:rPr>
                        <a:t>Most are made of two materials:</a:t>
                      </a:r>
                    </a:p>
                    <a:p>
                      <a:pPr marL="171450" indent="-171450" algn="just">
                        <a:buFont typeface="Arial" panose="020B0604020202020204" pitchFamily="34" charset="0"/>
                        <a:buChar char="•"/>
                      </a:pPr>
                      <a:r>
                        <a:rPr lang="en-GB" sz="1000" kern="1200" dirty="0">
                          <a:solidFill>
                            <a:schemeClr val="tx1"/>
                          </a:solidFill>
                          <a:effectLst/>
                          <a:latin typeface="+mn-lt"/>
                          <a:ea typeface="+mn-ea"/>
                          <a:cs typeface="+mn-cs"/>
                        </a:rPr>
                        <a:t>A matrix or binder surrounding</a:t>
                      </a:r>
                    </a:p>
                    <a:p>
                      <a:pPr marL="171450" indent="-171450" algn="just">
                        <a:buFont typeface="Arial" panose="020B0604020202020204" pitchFamily="34" charset="0"/>
                        <a:buChar char="•"/>
                      </a:pPr>
                      <a:r>
                        <a:rPr lang="en-GB" sz="1000" kern="1200" dirty="0">
                          <a:solidFill>
                            <a:schemeClr val="tx1"/>
                          </a:solidFill>
                          <a:effectLst/>
                          <a:latin typeface="+mn-lt"/>
                          <a:ea typeface="+mn-ea"/>
                          <a:cs typeface="+mn-cs"/>
                        </a:rPr>
                        <a:t>Fibres or fragments of the other material</a:t>
                      </a:r>
                    </a:p>
                    <a:p>
                      <a:pPr algn="just"/>
                      <a:r>
                        <a:rPr lang="en-GB" sz="1000" dirty="0"/>
                        <a:t>Examples of composites include:</a:t>
                      </a:r>
                    </a:p>
                    <a:p>
                      <a:pPr marL="171450" indent="-171450" algn="just">
                        <a:buFont typeface="Arial" panose="020B0604020202020204" pitchFamily="34" charset="0"/>
                        <a:buChar char="•"/>
                      </a:pPr>
                      <a:r>
                        <a:rPr lang="en-GB" sz="1000" dirty="0"/>
                        <a:t>Plywood – thin layers of wood glued together in layers running at right angles.</a:t>
                      </a:r>
                    </a:p>
                    <a:p>
                      <a:pPr marL="171450" indent="-171450" algn="just">
                        <a:buFont typeface="Arial" panose="020B0604020202020204" pitchFamily="34" charset="0"/>
                        <a:buChar char="•"/>
                      </a:pPr>
                      <a:r>
                        <a:rPr lang="en-GB" sz="1000" dirty="0"/>
                        <a:t>MDF – woodchips, shavings of sawdust compressed together and bound together with resin.</a:t>
                      </a:r>
                    </a:p>
                    <a:p>
                      <a:pPr marL="171450" indent="-171450" algn="just">
                        <a:buFont typeface="Arial" panose="020B0604020202020204" pitchFamily="34" charset="0"/>
                        <a:buChar char="•"/>
                      </a:pPr>
                      <a:r>
                        <a:rPr lang="en-GB" sz="1000" dirty="0"/>
                        <a:t>Concrete – cement, sand and gravel mixed with water.</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rowSpan="2">
                  <a:txBody>
                    <a:bodyPr/>
                    <a:lstStyle/>
                    <a:p>
                      <a:pPr algn="just"/>
                      <a:r>
                        <a:rPr lang="en-GB" sz="1000" b="1" dirty="0"/>
                        <a:t>Alloys</a:t>
                      </a:r>
                    </a:p>
                    <a:p>
                      <a:pPr algn="just"/>
                      <a:r>
                        <a:rPr lang="en-GB" sz="1000" kern="1200" dirty="0">
                          <a:solidFill>
                            <a:schemeClr val="tx1"/>
                          </a:solidFill>
                          <a:effectLst/>
                          <a:latin typeface="+mn-lt"/>
                          <a:ea typeface="+mn-ea"/>
                          <a:cs typeface="+mn-cs"/>
                        </a:rPr>
                        <a:t>Most metals in everyday use are alloys, they have desirable properties.. Alloys you need to know include:</a:t>
                      </a:r>
                    </a:p>
                    <a:p>
                      <a:pPr marL="171450" indent="-171450" algn="just">
                        <a:buFont typeface="Arial" panose="020B0604020202020204" pitchFamily="34" charset="0"/>
                        <a:buChar char="•"/>
                      </a:pPr>
                      <a:r>
                        <a:rPr lang="en-GB" sz="1000" kern="1200" dirty="0">
                          <a:solidFill>
                            <a:schemeClr val="tx1"/>
                          </a:solidFill>
                          <a:effectLst/>
                          <a:latin typeface="+mn-lt"/>
                          <a:ea typeface="+mn-ea"/>
                          <a:cs typeface="+mn-cs"/>
                        </a:rPr>
                        <a:t>Bronze - an alloy of copper and tin. </a:t>
                      </a:r>
                    </a:p>
                    <a:p>
                      <a:pPr marL="171450" indent="-171450" algn="just">
                        <a:buFont typeface="Arial" panose="020B0604020202020204" pitchFamily="34" charset="0"/>
                        <a:buChar char="•"/>
                      </a:pPr>
                      <a:r>
                        <a:rPr lang="en-GB" sz="1000" kern="1200" dirty="0">
                          <a:solidFill>
                            <a:schemeClr val="tx1"/>
                          </a:solidFill>
                          <a:effectLst/>
                          <a:latin typeface="+mn-lt"/>
                          <a:ea typeface="+mn-ea"/>
                          <a:cs typeface="+mn-cs"/>
                        </a:rPr>
                        <a:t>Brass - an alloy of copper and zinc. </a:t>
                      </a:r>
                      <a:endParaRPr lang="en-GB" sz="1000" dirty="0"/>
                    </a:p>
                    <a:p>
                      <a:pPr marL="171450" indent="-171450" algn="just">
                        <a:buFont typeface="Arial" panose="020B0604020202020204" pitchFamily="34" charset="0"/>
                        <a:buChar char="•"/>
                      </a:pPr>
                      <a:r>
                        <a:rPr lang="en-GB" sz="1000" kern="1200" dirty="0">
                          <a:solidFill>
                            <a:schemeClr val="tx1"/>
                          </a:solidFill>
                          <a:effectLst/>
                          <a:latin typeface="+mn-lt"/>
                          <a:ea typeface="+mn-ea"/>
                          <a:cs typeface="+mn-cs"/>
                        </a:rPr>
                        <a:t>Gold used as jewellery is usually an alloy with silver, copper and zinc. The proportion of gold in the alloy is measured in carats. 24 carat being 100% (pure gold), and 18 carat being 75% gold. </a:t>
                      </a:r>
                      <a:endParaRPr lang="en-GB" sz="1000" dirty="0"/>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dirty="0">
                          <a:solidFill>
                            <a:schemeClr val="tx1"/>
                          </a:solidFill>
                          <a:effectLst/>
                          <a:latin typeface="+mn-lt"/>
                          <a:ea typeface="+mn-ea"/>
                          <a:cs typeface="+mn-cs"/>
                        </a:rPr>
                        <a:t>Steels are alloys of iron that contain certain amounts of carbon and other metals. High carbon steel is strong but brittle while low carbon steel is softer and more easily shaped. Steels containing chromium and nickel (these are known as stainless steels) are hard and resistant to corrosion.</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kern="1200" dirty="0">
                          <a:solidFill>
                            <a:schemeClr val="tx1"/>
                          </a:solidFill>
                          <a:effectLst/>
                          <a:latin typeface="+mn-lt"/>
                          <a:ea typeface="+mn-ea"/>
                          <a:cs typeface="+mn-cs"/>
                        </a:rPr>
                        <a:t>Aluminium alloys are low density. </a:t>
                      </a:r>
                      <a:endParaRPr lang="en-GB"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7620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21272116"/>
                  </a:ext>
                </a:extLst>
              </a:tr>
              <a:tr h="521623">
                <a:tc rowSpan="2">
                  <a:txBody>
                    <a:bodyPr/>
                    <a:lstStyle/>
                    <a:p>
                      <a:pPr algn="just"/>
                      <a:r>
                        <a:rPr lang="en-GB" sz="1000" b="1" dirty="0"/>
                        <a:t>Preventing Corrosion</a:t>
                      </a:r>
                    </a:p>
                    <a:p>
                      <a:pPr algn="just"/>
                      <a:r>
                        <a:rPr lang="en-GB" sz="1000" kern="1200" dirty="0">
                          <a:solidFill>
                            <a:schemeClr val="tx1"/>
                          </a:solidFill>
                          <a:effectLst/>
                          <a:latin typeface="+mn-lt"/>
                          <a:ea typeface="+mn-ea"/>
                          <a:cs typeface="+mn-cs"/>
                        </a:rPr>
                        <a:t>Corrosion can be prevented by applying a coating that acts as a barrier to water and air.  This can be done by:</a:t>
                      </a:r>
                    </a:p>
                    <a:p>
                      <a:pPr marL="171450" indent="-171450" algn="just">
                        <a:buFont typeface="Arial" panose="020B0604020202020204" pitchFamily="34" charset="0"/>
                        <a:buChar char="•"/>
                      </a:pPr>
                      <a:r>
                        <a:rPr lang="en-GB" sz="1000" kern="1200" dirty="0">
                          <a:solidFill>
                            <a:schemeClr val="tx1"/>
                          </a:solidFill>
                          <a:effectLst/>
                          <a:latin typeface="+mn-lt"/>
                          <a:ea typeface="+mn-ea"/>
                          <a:cs typeface="+mn-cs"/>
                        </a:rPr>
                        <a:t>Greasing</a:t>
                      </a:r>
                    </a:p>
                    <a:p>
                      <a:pPr marL="171450" indent="-171450" algn="just">
                        <a:buFont typeface="Arial" panose="020B0604020202020204" pitchFamily="34" charset="0"/>
                        <a:buChar char="•"/>
                      </a:pPr>
                      <a:r>
                        <a:rPr lang="en-GB" sz="1000" kern="1200" dirty="0">
                          <a:solidFill>
                            <a:schemeClr val="tx1"/>
                          </a:solidFill>
                          <a:effectLst/>
                          <a:latin typeface="+mn-lt"/>
                          <a:ea typeface="+mn-ea"/>
                          <a:cs typeface="+mn-cs"/>
                        </a:rPr>
                        <a:t>Painting</a:t>
                      </a:r>
                    </a:p>
                    <a:p>
                      <a:pPr marL="171450" indent="-171450" algn="just">
                        <a:buFont typeface="Arial" panose="020B0604020202020204" pitchFamily="34" charset="0"/>
                        <a:buChar char="•"/>
                      </a:pPr>
                      <a:r>
                        <a:rPr lang="en-GB" sz="1000" kern="1200" dirty="0">
                          <a:solidFill>
                            <a:schemeClr val="tx1"/>
                          </a:solidFill>
                          <a:effectLst/>
                          <a:latin typeface="+mn-lt"/>
                          <a:ea typeface="+mn-ea"/>
                          <a:cs typeface="+mn-cs"/>
                        </a:rPr>
                        <a:t>Electroplating. </a:t>
                      </a:r>
                    </a:p>
                    <a:p>
                      <a:pPr marL="0" indent="0" algn="just">
                        <a:buFont typeface="Arial" panose="020B0604020202020204" pitchFamily="34" charset="0"/>
                        <a:buNone/>
                      </a:pPr>
                      <a:r>
                        <a:rPr lang="en-GB" sz="1000" kern="1200" dirty="0">
                          <a:solidFill>
                            <a:schemeClr val="tx1"/>
                          </a:solidFill>
                          <a:effectLst/>
                          <a:latin typeface="+mn-lt"/>
                          <a:ea typeface="+mn-ea"/>
                          <a:cs typeface="+mn-cs"/>
                        </a:rPr>
                        <a:t>Aluminium has an oxide coating that protects the metal from further corrosion. Some coatings are reactive and contain a more reactive metal to provide what is known as sacrificial protection.  For example zinc is used to galvanise iron. This works because zinc is more reactive than iron and so will react first and so “protect” the iron from reacting.</a:t>
                      </a:r>
                      <a:endParaRPr lang="en-GB"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just"/>
                      <a:r>
                        <a:rPr lang="en-GB" sz="1000" b="1" dirty="0"/>
                        <a:t>Ceramics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These include pottery and bricks and are made by shaping wet clay and then heating  it in a furnace. </a:t>
                      </a:r>
                      <a:endParaRPr lang="en-US"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extLst>
                  <a:ext uri="{0D108BD9-81ED-4DB2-BD59-A6C34878D82A}">
                    <a16:rowId xmlns:a16="http://schemas.microsoft.com/office/drawing/2014/main" val="2982595195"/>
                  </a:ext>
                </a:extLst>
              </a:tr>
              <a:tr h="1304058">
                <a:tc vMerge="1">
                  <a:txBody>
                    <a:bodyPr/>
                    <a:lstStyle/>
                    <a:p>
                      <a:pPr algn="just"/>
                      <a:endParaRPr lang="en-GB"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gridSpan="2">
                  <a:txBody>
                    <a:bodyPr/>
                    <a:lstStyle/>
                    <a:p>
                      <a:pPr algn="just"/>
                      <a:r>
                        <a:rPr lang="en-GB" sz="1000" b="1" dirty="0"/>
                        <a:t>Glass </a:t>
                      </a: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000" kern="1200" dirty="0">
                          <a:solidFill>
                            <a:schemeClr val="tx1"/>
                          </a:solidFill>
                          <a:effectLst/>
                          <a:latin typeface="+mn-lt"/>
                          <a:ea typeface="+mn-ea"/>
                          <a:cs typeface="+mn-cs"/>
                        </a:rPr>
                        <a:t>Most of the glass we use is soda-lime glass.  This is made by heating a mixture of sand, sodium carbonate and limestone. There is another type of glass called borosilicate glass.  This is made from sand and boron trioxide. It melts at higher temperatures than soda-lime glass and so is used in ovenware and test tubes.</a:t>
                      </a:r>
                      <a:endParaRPr lang="en-GB" sz="1000"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hMerge="1">
                  <a:txBody>
                    <a:bodyPr/>
                    <a:lstStyle/>
                    <a:p>
                      <a:endParaRPr lang="en-US"/>
                    </a:p>
                  </a:txBody>
                  <a:tcPr/>
                </a:tc>
                <a:tc rowSpan="2">
                  <a:txBody>
                    <a:bodyPr/>
                    <a:lstStyle/>
                    <a:p>
                      <a:pPr algn="just"/>
                      <a:r>
                        <a:rPr lang="en-GB" sz="1000" b="1" dirty="0"/>
                        <a:t>Polymers</a:t>
                      </a:r>
                    </a:p>
                    <a:p>
                      <a:pPr algn="just"/>
                      <a:r>
                        <a:rPr lang="en-GB" sz="1000" b="0" dirty="0"/>
                        <a:t>These are made from monomers during polymerisation.  The properties of the polymer depend partly on the monomer that you use.  Polyethene can be low density or high density, but both are made from ethene monomers. Low density Polyethene has lots of branches and is made at high pressures in trace amounts of oxygen while high density Polyethene is made of monomer chains with no branches and packed closely together.  This is done by making the polymer at a slightly raised temperature at 50°C in the presence of a catalyst.</a:t>
                      </a:r>
                      <a:endParaRPr lang="en-GB"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21941113"/>
                  </a:ext>
                </a:extLst>
              </a:tr>
              <a:tr h="371270">
                <a:tc row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b="1" dirty="0">
                          <a:solidFill>
                            <a:schemeClr val="tx1"/>
                          </a:solidFill>
                        </a:rPr>
                        <a:t>NPK Fertilisers</a:t>
                      </a:r>
                    </a:p>
                    <a:p>
                      <a:pPr algn="just"/>
                      <a:r>
                        <a:rPr lang="en-GB" sz="1000" kern="1200" dirty="0">
                          <a:solidFill>
                            <a:schemeClr val="tx1"/>
                          </a:solidFill>
                          <a:effectLst/>
                          <a:latin typeface="+mn-lt"/>
                          <a:ea typeface="+mn-ea"/>
                          <a:cs typeface="+mn-cs"/>
                        </a:rPr>
                        <a:t>Compounds of nitrogen, phosphorus and potassium are used as fertilisers to improve agricultural productivity and NPK fertilisers contain compounds of all three elements. These fertilisers are formulations of different salts containing appropriate percentages of the elements.  Ammonia can be used to make ammonium salts and nitric acid while potassium chloride, potassium sulfate and phosphate rock are obtained by mining. Phosphate rock cannot be used as a fertiliser but needs to be reacted with  nitric acid or sulfuric acid to make soluble salts that can be used as fertilisers. </a:t>
                      </a:r>
                    </a:p>
                    <a:p>
                      <a:endParaRPr lang="en-GB" sz="1000" dirty="0"/>
                    </a:p>
                  </a:txBody>
                  <a:tcPr>
                    <a:lnL w="7620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76200" cap="flat" cmpd="sng" algn="ctr">
                      <a:solidFill>
                        <a:schemeClr val="tx1"/>
                      </a:solidFill>
                      <a:prstDash val="solid"/>
                      <a:round/>
                      <a:headEnd type="none" w="med" len="med"/>
                      <a:tailEnd type="none" w="med" len="med"/>
                    </a:lnB>
                  </a:tcPr>
                </a:tc>
                <a:tc rowSpan="2">
                  <a:txBody>
                    <a:bodyPr/>
                    <a:lstStyle/>
                    <a:p>
                      <a:pPr algn="just"/>
                      <a:r>
                        <a:rPr lang="en-US" sz="1000" b="1" dirty="0"/>
                        <a:t>Thermosoftening Polymers</a:t>
                      </a:r>
                    </a:p>
                    <a:p>
                      <a:pPr algn="just"/>
                      <a:r>
                        <a:rPr lang="en-US" sz="1000" dirty="0"/>
                        <a:t>These melt when they are heated.  This is because they are made of a tangled chain of polymers that are tangled together and the bonds between them are weak.  This means not much energy is needed to overcome this.</a:t>
                      </a:r>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rowSpan="2">
                  <a:txBody>
                    <a:bodyPr/>
                    <a:lstStyle/>
                    <a:p>
                      <a:pPr algn="just"/>
                      <a:r>
                        <a:rPr lang="en-US" sz="1000" b="1" dirty="0"/>
                        <a:t>Thermosetting Polymers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000" dirty="0"/>
                        <a:t>These do not melt when they are heated.  This is because they are made of a chains of polymers that have strong covalent bonds linking them together.  These crosslinks do not let them separate even when heated strongly.</a:t>
                      </a:r>
                    </a:p>
                    <a:p>
                      <a:pPr algn="just"/>
                      <a:endParaRPr lang="en-US" sz="1000" b="1" dirty="0"/>
                    </a:p>
                  </a:txBody>
                  <a:tcP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tc vMerge="1">
                  <a:txBody>
                    <a:bodyPr/>
                    <a:lstStyle/>
                    <a:p>
                      <a:endParaRPr lang="en-US"/>
                    </a:p>
                  </a:txBody>
                  <a:tcPr>
                    <a:lnL w="57150" cap="flat" cmpd="sng" algn="ctr">
                      <a:solidFill>
                        <a:schemeClr val="tx1"/>
                      </a:solidFill>
                      <a:prstDash val="solid"/>
                      <a:round/>
                      <a:headEnd type="none" w="med" len="med"/>
                      <a:tailEnd type="none" w="med" len="med"/>
                    </a:lnL>
                    <a:lnT w="5715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501019356"/>
                  </a:ext>
                </a:extLst>
              </a:tr>
              <a:tr h="190392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just"/>
                      <a:r>
                        <a:rPr lang="en-GB" sz="1000" b="1" dirty="0"/>
                        <a:t>Haber Process</a:t>
                      </a:r>
                    </a:p>
                    <a:p>
                      <a:r>
                        <a:rPr lang="en-GB" sz="1000" kern="1200" dirty="0">
                          <a:solidFill>
                            <a:schemeClr val="tx1"/>
                          </a:solidFill>
                          <a:effectLst/>
                          <a:latin typeface="+mn-lt"/>
                          <a:ea typeface="+mn-ea"/>
                          <a:cs typeface="+mn-cs"/>
                        </a:rPr>
                        <a:t>This is used to make ammonia, which can be used to make nitrogen-based fertilisers. The reaction is:</a:t>
                      </a:r>
                    </a:p>
                    <a:p>
                      <a:pPr algn="ctr"/>
                      <a:r>
                        <a:rPr lang="en-GB" sz="1000" dirty="0"/>
                        <a:t>Nitrogen + Hydrogen </a:t>
                      </a:r>
                      <a:r>
                        <a:rPr lang="en-GB" sz="1000" b="0" i="0" kern="1200" dirty="0">
                          <a:solidFill>
                            <a:schemeClr val="tx1"/>
                          </a:solidFill>
                          <a:effectLst/>
                          <a:latin typeface="+mn-lt"/>
                          <a:ea typeface="+mn-ea"/>
                          <a:cs typeface="+mn-cs"/>
                        </a:rPr>
                        <a:t>⇌ Ammonia</a:t>
                      </a:r>
                      <a:endParaRPr lang="en-GB" sz="1000" dirty="0"/>
                    </a:p>
                    <a:p>
                      <a:pPr algn="just"/>
                      <a:r>
                        <a:rPr lang="en-GB" sz="1000" kern="1200" dirty="0">
                          <a:solidFill>
                            <a:schemeClr val="tx1"/>
                          </a:solidFill>
                          <a:effectLst/>
                          <a:latin typeface="+mn-lt"/>
                          <a:ea typeface="+mn-ea"/>
                          <a:cs typeface="+mn-cs"/>
                        </a:rPr>
                        <a:t>Nitrogen is obtained from the air while hydrogen is obtained from methane reacting with steam.  In the Haber process the pure gases are passed over a catalyst of iron at a high temperature  450°C) and a high pressure (200 atmospheres).  The ammonia mixture is cooled to around -34°C so that the liquid ammonia can be removed. The remaining hydrogen and nitrogen are recycled back into the reaction. </a:t>
                      </a:r>
                      <a:endParaRPr lang="en-GB" sz="1000" dirty="0"/>
                    </a:p>
                  </a:txBody>
                  <a:tcPr>
                    <a:lnL w="57150" cap="flat" cmpd="sng" algn="ctr">
                      <a:solidFill>
                        <a:schemeClr val="tx1"/>
                      </a:solidFill>
                      <a:prstDash val="solid"/>
                      <a:round/>
                      <a:headEnd type="none" w="med" len="med"/>
                      <a:tailEnd type="none" w="med" len="med"/>
                    </a:lnL>
                    <a:lnR w="76200" cap="flat" cmpd="sng" algn="ctr">
                      <a:solidFill>
                        <a:schemeClr val="tx1"/>
                      </a:solidFill>
                      <a:prstDash val="solid"/>
                      <a:round/>
                      <a:headEnd type="none" w="med" len="med"/>
                      <a:tailEnd type="none" w="med" len="med"/>
                    </a:lnR>
                    <a:lnT w="57150" cap="flat" cmpd="sng" algn="ctr">
                      <a:solidFill>
                        <a:schemeClr val="tx1"/>
                      </a:solidFill>
                      <a:prstDash val="solid"/>
                      <a:round/>
                      <a:headEnd type="none" w="med" len="med"/>
                      <a:tailEnd type="none" w="med" len="med"/>
                    </a:lnT>
                    <a:lnB w="571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5388125"/>
                  </a:ext>
                </a:extLst>
              </a:tr>
            </a:tbl>
          </a:graphicData>
        </a:graphic>
      </p:graphicFrame>
    </p:spTree>
    <p:extLst>
      <p:ext uri="{BB962C8B-B14F-4D97-AF65-F5344CB8AC3E}">
        <p14:creationId xmlns:p14="http://schemas.microsoft.com/office/powerpoint/2010/main" val="293703696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3234</TotalTime>
  <Words>6103</Words>
  <Application>Microsoft Macintosh PowerPoint</Application>
  <PresentationFormat>On-screen Show (4:3)</PresentationFormat>
  <Paragraphs>396</Paragraphs>
  <Slides>9</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Phillips</dc:creator>
  <cp:lastModifiedBy>Elizabeth Boxall</cp:lastModifiedBy>
  <cp:revision>135</cp:revision>
  <cp:lastPrinted>2018-03-03T19:31:03Z</cp:lastPrinted>
  <dcterms:created xsi:type="dcterms:W3CDTF">2018-02-18T16:22:19Z</dcterms:created>
  <dcterms:modified xsi:type="dcterms:W3CDTF">2022-09-01T20:23:57Z</dcterms:modified>
</cp:coreProperties>
</file>