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65" r:id="rId2"/>
    <p:sldId id="261" r:id="rId3"/>
    <p:sldId id="266" r:id="rId4"/>
    <p:sldId id="263" r:id="rId5"/>
    <p:sldId id="268" r:id="rId6"/>
    <p:sldId id="270" r:id="rId7"/>
    <p:sldId id="272" r:id="rId8"/>
    <p:sldId id="280" r:id="rId9"/>
    <p:sldId id="274" r:id="rId10"/>
    <p:sldId id="276" r:id="rId11"/>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66"/>
  </p:normalViewPr>
  <p:slideViewPr>
    <p:cSldViewPr snapToGrid="0" snapToObjects="1">
      <p:cViewPr varScale="1">
        <p:scale>
          <a:sx n="104" d="100"/>
          <a:sy n="104" d="100"/>
        </p:scale>
        <p:origin x="188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AD2B785-2764-4E95-A20E-1C453D6056BB}" type="datetimeFigureOut">
              <a:rPr lang="en-GB" smtClean="0"/>
              <a:t>30/08/2022</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E081DC0-020F-4F8D-A6D6-8389E2F14DEB}" type="slidenum">
              <a:rPr lang="en-GB" smtClean="0"/>
              <a:t>‹#›</a:t>
            </a:fld>
            <a:endParaRPr lang="en-GB"/>
          </a:p>
        </p:txBody>
      </p:sp>
    </p:spTree>
    <p:extLst>
      <p:ext uri="{BB962C8B-B14F-4D97-AF65-F5344CB8AC3E}">
        <p14:creationId xmlns:p14="http://schemas.microsoft.com/office/powerpoint/2010/main" val="1463970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2</a:t>
            </a:fld>
            <a:endParaRPr lang="en-GB"/>
          </a:p>
        </p:txBody>
      </p:sp>
    </p:spTree>
    <p:extLst>
      <p:ext uri="{BB962C8B-B14F-4D97-AF65-F5344CB8AC3E}">
        <p14:creationId xmlns:p14="http://schemas.microsoft.com/office/powerpoint/2010/main" val="1282671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3</a:t>
            </a:fld>
            <a:endParaRPr lang="en-GB"/>
          </a:p>
        </p:txBody>
      </p:sp>
    </p:spTree>
    <p:extLst>
      <p:ext uri="{BB962C8B-B14F-4D97-AF65-F5344CB8AC3E}">
        <p14:creationId xmlns:p14="http://schemas.microsoft.com/office/powerpoint/2010/main" val="3831075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4</a:t>
            </a:fld>
            <a:endParaRPr lang="en-GB"/>
          </a:p>
        </p:txBody>
      </p:sp>
    </p:spTree>
    <p:extLst>
      <p:ext uri="{BB962C8B-B14F-4D97-AF65-F5344CB8AC3E}">
        <p14:creationId xmlns:p14="http://schemas.microsoft.com/office/powerpoint/2010/main" val="3867780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5</a:t>
            </a:fld>
            <a:endParaRPr lang="en-GB"/>
          </a:p>
        </p:txBody>
      </p:sp>
    </p:spTree>
    <p:extLst>
      <p:ext uri="{BB962C8B-B14F-4D97-AF65-F5344CB8AC3E}">
        <p14:creationId xmlns:p14="http://schemas.microsoft.com/office/powerpoint/2010/main" val="72892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6</a:t>
            </a:fld>
            <a:endParaRPr lang="en-GB"/>
          </a:p>
        </p:txBody>
      </p:sp>
    </p:spTree>
    <p:extLst>
      <p:ext uri="{BB962C8B-B14F-4D97-AF65-F5344CB8AC3E}">
        <p14:creationId xmlns:p14="http://schemas.microsoft.com/office/powerpoint/2010/main" val="2349809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E081DC0-020F-4F8D-A6D6-8389E2F14DEB}" type="slidenum">
              <a:rPr lang="en-GB" smtClean="0"/>
              <a:t>7</a:t>
            </a:fld>
            <a:endParaRPr lang="en-GB"/>
          </a:p>
        </p:txBody>
      </p:sp>
    </p:spTree>
    <p:extLst>
      <p:ext uri="{BB962C8B-B14F-4D97-AF65-F5344CB8AC3E}">
        <p14:creationId xmlns:p14="http://schemas.microsoft.com/office/powerpoint/2010/main" val="21931627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200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349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081DC0-020F-4F8D-A6D6-8389E2F14DE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5200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B14F84-77C1-854A-ADB3-0BD74A3C68F0}" type="datetimeFigureOut">
              <a:rPr lang="en-US" smtClean="0"/>
              <a:t>8/30/22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B14F84-77C1-854A-ADB3-0BD74A3C68F0}" type="datetimeFigureOut">
              <a:rPr lang="en-US" smtClean="0"/>
              <a:t>8/30/22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B14F84-77C1-854A-ADB3-0BD74A3C68F0}" type="datetimeFigureOut">
              <a:rPr lang="en-US" smtClean="0"/>
              <a:t>8/30/22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B14F84-77C1-854A-ADB3-0BD74A3C68F0}" type="datetimeFigureOut">
              <a:rPr lang="en-US" smtClean="0"/>
              <a:t>8/30/22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B14F84-77C1-854A-ADB3-0BD74A3C68F0}" type="datetimeFigureOut">
              <a:rPr lang="en-US" smtClean="0"/>
              <a:t>8/30/22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E954A2-2DB0-5047-8169-0A26625F2B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B14F84-77C1-854A-ADB3-0BD74A3C68F0}" type="datetimeFigureOut">
              <a:rPr lang="en-US" smtClean="0"/>
              <a:t>8/30/22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E954A2-2DB0-5047-8169-0A26625F2B63}" type="slidenum">
              <a:rPr lang="en-US" smtClean="0"/>
              <a:t>‹#›</a:t>
            </a:fld>
            <a:endParaRPr lang="en-US"/>
          </a:p>
        </p:txBody>
      </p:sp>
    </p:spTree>
    <p:extLst>
      <p:ext uri="{BB962C8B-B14F-4D97-AF65-F5344CB8AC3E}">
        <p14:creationId xmlns:p14="http://schemas.microsoft.com/office/powerpoint/2010/main" val="14448052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832FF-91AE-F544-B66E-4B0901CFE25E}"/>
              </a:ext>
            </a:extLst>
          </p:cNvPr>
          <p:cNvSpPr txBox="1"/>
          <p:nvPr/>
        </p:nvSpPr>
        <p:spPr>
          <a:xfrm>
            <a:off x="600076" y="1747656"/>
            <a:ext cx="4329112" cy="3170099"/>
          </a:xfrm>
          <a:prstGeom prst="rect">
            <a:avLst/>
          </a:prstGeom>
          <a:noFill/>
        </p:spPr>
        <p:txBody>
          <a:bodyPr wrap="square" rtlCol="0">
            <a:spAutoFit/>
          </a:bodyPr>
          <a:lstStyle/>
          <a:p>
            <a:pPr algn="ctr"/>
            <a:r>
              <a:rPr lang="en-US" sz="4000" b="1"/>
              <a:t>Combined </a:t>
            </a:r>
            <a:r>
              <a:rPr lang="en-US" sz="4000" b="1" dirty="0"/>
              <a:t>Science: Biology Paper 2 Foundation</a:t>
            </a:r>
          </a:p>
          <a:p>
            <a:pPr algn="ctr"/>
            <a:endParaRPr lang="en-US" sz="4000" b="1" dirty="0"/>
          </a:p>
          <a:p>
            <a:pPr algn="ctr"/>
            <a:r>
              <a:rPr lang="en-US" sz="4000" b="1" dirty="0"/>
              <a:t>Summary Sheets</a:t>
            </a:r>
          </a:p>
        </p:txBody>
      </p:sp>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1289217365"/>
              </p:ext>
            </p:extLst>
          </p:nvPr>
        </p:nvGraphicFramePr>
        <p:xfrm>
          <a:off x="5266056" y="1187358"/>
          <a:ext cx="3292158" cy="469392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rPr>
                        <a:t>Biology Paper 2</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dirty="0">
                          <a:effectLst/>
                        </a:rPr>
                        <a:t>1h 15min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a:effectLst/>
                        </a:rPr>
                        <a:t>Topics in the Paper:</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315035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Human Nervous 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39149109"/>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Hormonal Coordination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5103218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Reproduction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17522224"/>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B14</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Variation and Evolution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9264956"/>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Genetics and Evolution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3658875"/>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Interdependence and Competition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3227536"/>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Organising an Ecosystem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93365888"/>
                  </a:ext>
                </a:extLst>
              </a:tr>
              <a:tr h="48768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B18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Biodiversity and Ecosystems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98115073"/>
                  </a:ext>
                </a:extLst>
              </a:tr>
            </a:tbl>
          </a:graphicData>
        </a:graphic>
      </p:graphicFrame>
    </p:spTree>
    <p:extLst>
      <p:ext uri="{BB962C8B-B14F-4D97-AF65-F5344CB8AC3E}">
        <p14:creationId xmlns:p14="http://schemas.microsoft.com/office/powerpoint/2010/main" val="3217421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algn="just"/>
            <a:r>
              <a:rPr lang="en-US" sz="1200" b="1" u="sng" dirty="0"/>
              <a:t>B10 Part 1 – Human Nervous System</a:t>
            </a:r>
          </a:p>
        </p:txBody>
      </p:sp>
      <p:sp>
        <p:nvSpPr>
          <p:cNvPr id="8" name="Rectangle 7"/>
          <p:cNvSpPr/>
          <p:nvPr/>
        </p:nvSpPr>
        <p:spPr>
          <a:xfrm>
            <a:off x="3424793" y="301372"/>
            <a:ext cx="5731967"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5676" y="4119210"/>
            <a:ext cx="3379799" cy="2492990"/>
          </a:xfrm>
          <a:prstGeom prst="rect">
            <a:avLst/>
          </a:prstGeom>
        </p:spPr>
        <p:txBody>
          <a:bodyPr wrap="square">
            <a:spAutoFit/>
          </a:bodyPr>
          <a:lstStyle/>
          <a:p>
            <a:pPr algn="just"/>
            <a:r>
              <a:rPr lang="en-GB" sz="1200" b="1" dirty="0"/>
              <a:t>The Nervous System</a:t>
            </a:r>
          </a:p>
          <a:p>
            <a:pPr algn="just"/>
            <a:r>
              <a:rPr lang="en-GB" sz="1200" dirty="0"/>
              <a:t>The nervous system enables humans to react to their surroundings and to coordinate their behaviour. Cells called receptors detect stimuli (changes in the environment). Information from receptors passes along cells (neurones) as electrical impulses to the central nervous system (CNS). The CNS is the brain and spinal cord. The CNS coordinates the response of effectors which may be muscles contracting or glands secreting hormones. </a:t>
            </a:r>
          </a:p>
          <a:p>
            <a:pPr algn="just"/>
            <a:r>
              <a:rPr lang="en-GB" sz="1200" dirty="0"/>
              <a:t>stimulus → receptor → coordinator → effector → response</a:t>
            </a:r>
            <a:endParaRPr lang="en-GB" sz="1200" b="1" dirty="0"/>
          </a:p>
        </p:txBody>
      </p:sp>
      <p:sp>
        <p:nvSpPr>
          <p:cNvPr id="20" name="Rectangle 19"/>
          <p:cNvSpPr/>
          <p:nvPr/>
        </p:nvSpPr>
        <p:spPr>
          <a:xfrm>
            <a:off x="1" y="286700"/>
            <a:ext cx="3409055" cy="378513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5" name="Rectangle 24"/>
          <p:cNvSpPr/>
          <p:nvPr/>
        </p:nvSpPr>
        <p:spPr>
          <a:xfrm>
            <a:off x="3430370" y="299153"/>
            <a:ext cx="5694157" cy="264749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12033" y="286700"/>
            <a:ext cx="5731967"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1" y="4051291"/>
            <a:ext cx="3409055" cy="278942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3467473" cy="3785652"/>
          </a:xfrm>
          <a:prstGeom prst="rect">
            <a:avLst/>
          </a:prstGeom>
        </p:spPr>
        <p:txBody>
          <a:bodyPr wrap="square">
            <a:spAutoFit/>
          </a:bodyPr>
          <a:lstStyle/>
          <a:p>
            <a:pPr lvl="0" algn="just" fontAlgn="auto">
              <a:spcBef>
                <a:spcPts val="0"/>
              </a:spcBef>
              <a:spcAft>
                <a:spcPts val="0"/>
              </a:spcAft>
              <a:defRPr/>
            </a:pPr>
            <a:r>
              <a:rPr lang="en-US" sz="1200" b="1" dirty="0">
                <a:sym typeface="Calibri"/>
              </a:rPr>
              <a:t>Homeostasis</a:t>
            </a:r>
          </a:p>
          <a:p>
            <a:pPr lvl="0" algn="just" fontAlgn="auto">
              <a:spcBef>
                <a:spcPts val="0"/>
              </a:spcBef>
              <a:spcAft>
                <a:spcPts val="0"/>
              </a:spcAft>
              <a:defRPr/>
            </a:pPr>
            <a:r>
              <a:rPr lang="en-GB" sz="1200" dirty="0"/>
              <a:t>Homeostasis is the regulation of the internal conditions of a cell or organism to maintain optimum conditions for function in response to internal and external changes. Homeostasis maintains optimal conditions for enzyme action and all cell functions. In the human body, these include control of: </a:t>
            </a:r>
          </a:p>
          <a:p>
            <a:pPr lvl="0" algn="just" fontAlgn="auto">
              <a:spcBef>
                <a:spcPts val="0"/>
              </a:spcBef>
              <a:spcAft>
                <a:spcPts val="0"/>
              </a:spcAft>
              <a:defRPr/>
            </a:pPr>
            <a:r>
              <a:rPr lang="en-GB" sz="1200" dirty="0"/>
              <a:t>• blood glucose concentration </a:t>
            </a:r>
          </a:p>
          <a:p>
            <a:pPr lvl="0" algn="just" fontAlgn="auto">
              <a:spcBef>
                <a:spcPts val="0"/>
              </a:spcBef>
              <a:spcAft>
                <a:spcPts val="0"/>
              </a:spcAft>
              <a:defRPr/>
            </a:pPr>
            <a:r>
              <a:rPr lang="en-GB" sz="1200" dirty="0"/>
              <a:t>• body temperature </a:t>
            </a:r>
          </a:p>
          <a:p>
            <a:pPr lvl="0" algn="just" fontAlgn="auto">
              <a:spcBef>
                <a:spcPts val="0"/>
              </a:spcBef>
              <a:spcAft>
                <a:spcPts val="0"/>
              </a:spcAft>
              <a:defRPr/>
            </a:pPr>
            <a:r>
              <a:rPr lang="en-GB" sz="1200" dirty="0"/>
              <a:t>• water levels. </a:t>
            </a:r>
          </a:p>
          <a:p>
            <a:pPr lvl="0" algn="just" fontAlgn="auto">
              <a:spcBef>
                <a:spcPts val="0"/>
              </a:spcBef>
              <a:spcAft>
                <a:spcPts val="0"/>
              </a:spcAft>
              <a:defRPr/>
            </a:pPr>
            <a:r>
              <a:rPr lang="en-GB" sz="1200" dirty="0"/>
              <a:t>These automatic control systems may involve nervous responses or chemical responses. All control systems include: </a:t>
            </a:r>
          </a:p>
          <a:p>
            <a:pPr lvl="0" algn="just" fontAlgn="auto">
              <a:spcBef>
                <a:spcPts val="0"/>
              </a:spcBef>
              <a:spcAft>
                <a:spcPts val="0"/>
              </a:spcAft>
              <a:defRPr/>
            </a:pPr>
            <a:r>
              <a:rPr lang="en-GB" sz="1200" dirty="0"/>
              <a:t>• cells called receptors, which detect stimuli (changes in the environment) </a:t>
            </a:r>
          </a:p>
          <a:p>
            <a:pPr lvl="0" algn="just" fontAlgn="auto">
              <a:spcBef>
                <a:spcPts val="0"/>
              </a:spcBef>
              <a:spcAft>
                <a:spcPts val="0"/>
              </a:spcAft>
              <a:defRPr/>
            </a:pPr>
            <a:r>
              <a:rPr lang="en-GB" sz="1200" dirty="0"/>
              <a:t>• coordination centres (such as the brain, spinal cord and pancreas) that receive and process information from receptors </a:t>
            </a:r>
          </a:p>
          <a:p>
            <a:pPr lvl="0" algn="just" fontAlgn="auto">
              <a:spcBef>
                <a:spcPts val="0"/>
              </a:spcBef>
              <a:spcAft>
                <a:spcPts val="0"/>
              </a:spcAft>
              <a:defRPr/>
            </a:pPr>
            <a:r>
              <a:rPr lang="en-GB" sz="1200" dirty="0"/>
              <a:t>• effectors, muscles or glands, which bring about responses which restore optimum levels.</a:t>
            </a:r>
            <a:endParaRPr lang="en-US" sz="12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3427394" y="2955754"/>
            <a:ext cx="2986164" cy="3884961"/>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3EC72FC-119B-489B-8A11-872455340D5F}"/>
              </a:ext>
            </a:extLst>
          </p:cNvPr>
          <p:cNvPicPr>
            <a:picLocks noChangeAspect="1"/>
          </p:cNvPicPr>
          <p:nvPr/>
        </p:nvPicPr>
        <p:blipFill rotWithShape="1">
          <a:blip r:embed="rId3"/>
          <a:srcRect l="12462" t="8447" r="8163"/>
          <a:stretch/>
        </p:blipFill>
        <p:spPr>
          <a:xfrm>
            <a:off x="5614850" y="359182"/>
            <a:ext cx="3467473" cy="1941132"/>
          </a:xfrm>
          <a:prstGeom prst="rect">
            <a:avLst/>
          </a:prstGeom>
        </p:spPr>
      </p:pic>
      <p:sp>
        <p:nvSpPr>
          <p:cNvPr id="5" name="Rectangle 4">
            <a:extLst>
              <a:ext uri="{FF2B5EF4-FFF2-40B4-BE49-F238E27FC236}">
                <a16:creationId xmlns:a16="http://schemas.microsoft.com/office/drawing/2014/main" id="{1631D35F-C001-4B45-BD72-ECD393613557}"/>
              </a:ext>
            </a:extLst>
          </p:cNvPr>
          <p:cNvSpPr/>
          <p:nvPr/>
        </p:nvSpPr>
        <p:spPr>
          <a:xfrm>
            <a:off x="3424793" y="310481"/>
            <a:ext cx="2291816" cy="2631490"/>
          </a:xfrm>
          <a:prstGeom prst="rect">
            <a:avLst/>
          </a:prstGeom>
        </p:spPr>
        <p:txBody>
          <a:bodyPr wrap="square">
            <a:spAutoFit/>
          </a:bodyPr>
          <a:lstStyle/>
          <a:p>
            <a:pPr algn="just"/>
            <a:r>
              <a:rPr lang="en-GB" sz="1100" b="1" dirty="0"/>
              <a:t>Neurones</a:t>
            </a:r>
          </a:p>
          <a:p>
            <a:pPr algn="just"/>
            <a:r>
              <a:rPr lang="en-GB" sz="1100" dirty="0"/>
              <a:t>Neurones are nerve cells. They carry information as tiny electrical signals. There are three different types of neurones, each with a slightly different function:</a:t>
            </a:r>
          </a:p>
          <a:p>
            <a:pPr algn="just"/>
            <a:endParaRPr lang="en-GB" sz="1100" dirty="0"/>
          </a:p>
          <a:p>
            <a:pPr marL="342900" indent="-342900" algn="just">
              <a:buFont typeface="+mj-lt"/>
              <a:buAutoNum type="arabicPeriod"/>
            </a:pPr>
            <a:r>
              <a:rPr lang="en-GB" sz="1100" dirty="0"/>
              <a:t>sensory neurones carry signals from receptors to the spinal cord and brain.</a:t>
            </a:r>
          </a:p>
          <a:p>
            <a:pPr marL="342900" indent="-342900" algn="just">
              <a:buFont typeface="+mj-lt"/>
              <a:buAutoNum type="arabicPeriod"/>
            </a:pPr>
            <a:r>
              <a:rPr lang="en-GB" sz="1100" dirty="0"/>
              <a:t>relay neurones carry messages from one part of the CNS to another.</a:t>
            </a:r>
          </a:p>
          <a:p>
            <a:pPr marL="342900" indent="-342900" algn="just">
              <a:buFont typeface="+mj-lt"/>
              <a:buAutoNum type="arabicPeriod"/>
            </a:pPr>
            <a:r>
              <a:rPr lang="en-GB" sz="1100" dirty="0"/>
              <a:t>motor neurones carry signals from the CNS to effectors.</a:t>
            </a:r>
          </a:p>
        </p:txBody>
      </p:sp>
      <p:sp>
        <p:nvSpPr>
          <p:cNvPr id="6" name="Rectangle 5">
            <a:extLst>
              <a:ext uri="{FF2B5EF4-FFF2-40B4-BE49-F238E27FC236}">
                <a16:creationId xmlns:a16="http://schemas.microsoft.com/office/drawing/2014/main" id="{D87E7A3A-11A9-4660-9627-2D4CC462DB46}"/>
              </a:ext>
            </a:extLst>
          </p:cNvPr>
          <p:cNvSpPr/>
          <p:nvPr/>
        </p:nvSpPr>
        <p:spPr>
          <a:xfrm>
            <a:off x="5729370" y="2300314"/>
            <a:ext cx="3395158" cy="646331"/>
          </a:xfrm>
          <a:prstGeom prst="rect">
            <a:avLst/>
          </a:prstGeom>
        </p:spPr>
        <p:txBody>
          <a:bodyPr wrap="square">
            <a:spAutoFit/>
          </a:bodyPr>
          <a:lstStyle/>
          <a:p>
            <a:pPr algn="just"/>
            <a:r>
              <a:rPr lang="en-GB" sz="1200" dirty="0"/>
              <a:t>The axon is surrounded by a fatty layer known as the myelin sheath. This helps to protect the neurone and allow impulses to travel faster.</a:t>
            </a:r>
          </a:p>
        </p:txBody>
      </p:sp>
      <p:sp>
        <p:nvSpPr>
          <p:cNvPr id="7" name="Rectangle 6">
            <a:extLst>
              <a:ext uri="{FF2B5EF4-FFF2-40B4-BE49-F238E27FC236}">
                <a16:creationId xmlns:a16="http://schemas.microsoft.com/office/drawing/2014/main" id="{F16EAC14-A42F-4B45-92DC-3E69319E56A4}"/>
              </a:ext>
            </a:extLst>
          </p:cNvPr>
          <p:cNvSpPr/>
          <p:nvPr/>
        </p:nvSpPr>
        <p:spPr>
          <a:xfrm>
            <a:off x="3408234" y="2999781"/>
            <a:ext cx="2992565" cy="3785652"/>
          </a:xfrm>
          <a:prstGeom prst="rect">
            <a:avLst/>
          </a:prstGeom>
        </p:spPr>
        <p:txBody>
          <a:bodyPr wrap="square">
            <a:spAutoFit/>
          </a:bodyPr>
          <a:lstStyle/>
          <a:p>
            <a:pPr algn="just"/>
            <a:r>
              <a:rPr lang="en-GB" sz="1200" b="1" dirty="0"/>
              <a:t>Synapses</a:t>
            </a:r>
          </a:p>
          <a:p>
            <a:pPr algn="just"/>
            <a:r>
              <a:rPr lang="en-GB" sz="1200" dirty="0"/>
              <a:t>Where two neurones meet, there is a tiny gap called a synapse. Signals cross this gap using chemicals released by a neurone. The chemical diffuses across the gap makes the next neurone transmit an electrical signal.</a:t>
            </a:r>
          </a:p>
          <a:p>
            <a:pPr marL="228600" indent="-228600" algn="just">
              <a:buFont typeface="+mj-lt"/>
              <a:buAutoNum type="arabicPeriod"/>
            </a:pPr>
            <a:r>
              <a:rPr lang="en-GB" sz="1200" dirty="0"/>
              <a:t>An electrical impulse travels along an axon.</a:t>
            </a:r>
          </a:p>
          <a:p>
            <a:pPr marL="228600" indent="-228600" algn="just">
              <a:buFont typeface="+mj-lt"/>
              <a:buAutoNum type="arabicPeriod"/>
            </a:pPr>
            <a:r>
              <a:rPr lang="en-GB" sz="1200" dirty="0"/>
              <a:t>This triggers the nerve-ending of a neuron to release chemical messengers called neurotransmitters.</a:t>
            </a:r>
          </a:p>
          <a:p>
            <a:pPr marL="228600" indent="-228600" algn="just">
              <a:buFont typeface="+mj-lt"/>
              <a:buAutoNum type="arabicPeriod"/>
            </a:pPr>
            <a:r>
              <a:rPr lang="en-GB" sz="1200" dirty="0"/>
              <a:t>These chemicals diffuse across the synapse (the gap) and bind with receptor molecules on the membrane of the next neuron.</a:t>
            </a:r>
          </a:p>
          <a:p>
            <a:pPr marL="228600" indent="-228600" algn="just">
              <a:buFont typeface="+mj-lt"/>
              <a:buAutoNum type="arabicPeriod"/>
            </a:pPr>
            <a:r>
              <a:rPr lang="en-GB" sz="1200" dirty="0"/>
              <a:t>The receptor molecules on the second neuron bind only to the specific chemicals released from the first neuron. This stimulates the second neuron to transmit the electrical impulse</a:t>
            </a:r>
          </a:p>
        </p:txBody>
      </p:sp>
      <p:sp>
        <p:nvSpPr>
          <p:cNvPr id="16" name="Rectangle 15">
            <a:extLst>
              <a:ext uri="{FF2B5EF4-FFF2-40B4-BE49-F238E27FC236}">
                <a16:creationId xmlns:a16="http://schemas.microsoft.com/office/drawing/2014/main" id="{33AF29D6-41EC-41B5-9F94-D0037E8AE398}"/>
              </a:ext>
            </a:extLst>
          </p:cNvPr>
          <p:cNvSpPr/>
          <p:nvPr/>
        </p:nvSpPr>
        <p:spPr>
          <a:xfrm>
            <a:off x="6400799" y="2956709"/>
            <a:ext cx="2681524" cy="2308324"/>
          </a:xfrm>
          <a:prstGeom prst="rect">
            <a:avLst/>
          </a:prstGeom>
        </p:spPr>
        <p:txBody>
          <a:bodyPr wrap="square">
            <a:spAutoFit/>
          </a:bodyPr>
          <a:lstStyle/>
          <a:p>
            <a:pPr algn="just"/>
            <a:r>
              <a:rPr lang="en-GB" sz="1200" b="1" dirty="0">
                <a:solidFill>
                  <a:srgbClr val="333333"/>
                </a:solidFill>
              </a:rPr>
              <a:t>Reflex actions</a:t>
            </a:r>
          </a:p>
          <a:p>
            <a:pPr algn="just"/>
            <a:r>
              <a:rPr lang="en-GB" sz="1200" dirty="0">
                <a:solidFill>
                  <a:srgbClr val="333333"/>
                </a:solidFill>
              </a:rPr>
              <a:t>When a receptor is stimulated, it </a:t>
            </a:r>
            <a:r>
              <a:rPr lang="en-GB" sz="1200" b="1" dirty="0">
                <a:solidFill>
                  <a:srgbClr val="333333"/>
                </a:solidFill>
              </a:rPr>
              <a:t>sends a signal to the central nervous system</a:t>
            </a:r>
            <a:r>
              <a:rPr lang="en-GB" sz="1200" dirty="0">
                <a:solidFill>
                  <a:srgbClr val="333333"/>
                </a:solidFill>
              </a:rPr>
              <a:t>, where the brain co-ordinates the response. But sometimes </a:t>
            </a:r>
            <a:r>
              <a:rPr lang="en-GB" sz="1200" b="1" dirty="0">
                <a:solidFill>
                  <a:srgbClr val="333333"/>
                </a:solidFill>
              </a:rPr>
              <a:t>a very quick response is needed</a:t>
            </a:r>
            <a:r>
              <a:rPr lang="en-GB" sz="1200" dirty="0">
                <a:solidFill>
                  <a:srgbClr val="333333"/>
                </a:solidFill>
              </a:rPr>
              <a:t>, one that does not need the involvement of the brain. This is a reflex action.</a:t>
            </a:r>
          </a:p>
          <a:p>
            <a:pPr algn="just"/>
            <a:r>
              <a:rPr lang="en-GB" sz="1200" dirty="0">
                <a:solidFill>
                  <a:srgbClr val="333333"/>
                </a:solidFill>
              </a:rPr>
              <a:t>Reflex actions are rapid and happen without us thinking. For example, you would pull your hand away from a hot flame without thinking about it.</a:t>
            </a:r>
            <a:endParaRPr lang="en-GB" sz="1200" b="0" i="0" dirty="0">
              <a:solidFill>
                <a:srgbClr val="333333"/>
              </a:solidFill>
              <a:effectLst/>
            </a:endParaRPr>
          </a:p>
        </p:txBody>
      </p:sp>
      <p:sp>
        <p:nvSpPr>
          <p:cNvPr id="24" name="Rectangle 23">
            <a:extLst>
              <a:ext uri="{FF2B5EF4-FFF2-40B4-BE49-F238E27FC236}">
                <a16:creationId xmlns:a16="http://schemas.microsoft.com/office/drawing/2014/main" id="{CA47515C-643B-4749-A22C-7C63A0A67782}"/>
              </a:ext>
            </a:extLst>
          </p:cNvPr>
          <p:cNvSpPr/>
          <p:nvPr/>
        </p:nvSpPr>
        <p:spPr>
          <a:xfrm>
            <a:off x="6413558" y="5195178"/>
            <a:ext cx="2668765" cy="1569660"/>
          </a:xfrm>
          <a:prstGeom prst="rect">
            <a:avLst/>
          </a:prstGeom>
        </p:spPr>
        <p:txBody>
          <a:bodyPr wrap="square">
            <a:spAutoFit/>
          </a:bodyPr>
          <a:lstStyle/>
          <a:p>
            <a:pPr algn="just"/>
            <a:r>
              <a:rPr lang="en-GB" sz="1200" dirty="0">
                <a:solidFill>
                  <a:srgbClr val="333333"/>
                </a:solidFill>
              </a:rPr>
              <a:t>This is what happens:</a:t>
            </a:r>
          </a:p>
          <a:p>
            <a:pPr algn="just">
              <a:buFont typeface="+mj-lt"/>
              <a:buAutoNum type="arabicPeriod"/>
            </a:pPr>
            <a:r>
              <a:rPr lang="en-GB" sz="1200" dirty="0">
                <a:solidFill>
                  <a:srgbClr val="333333"/>
                </a:solidFill>
              </a:rPr>
              <a:t>receptor detects a stimulus - change in the environment</a:t>
            </a:r>
          </a:p>
          <a:p>
            <a:pPr algn="just">
              <a:buFont typeface="+mj-lt"/>
              <a:buAutoNum type="arabicPeriod"/>
            </a:pPr>
            <a:r>
              <a:rPr lang="en-GB" sz="1200" dirty="0">
                <a:solidFill>
                  <a:srgbClr val="333333"/>
                </a:solidFill>
              </a:rPr>
              <a:t>sensory neurone sends signal to relay neurone</a:t>
            </a:r>
          </a:p>
          <a:p>
            <a:pPr algn="just">
              <a:buFont typeface="+mj-lt"/>
              <a:buAutoNum type="arabicPeriod"/>
            </a:pPr>
            <a:r>
              <a:rPr lang="en-GB" sz="1200" dirty="0">
                <a:solidFill>
                  <a:srgbClr val="333333"/>
                </a:solidFill>
              </a:rPr>
              <a:t>motor neurone sends signal to effector</a:t>
            </a:r>
          </a:p>
          <a:p>
            <a:pPr algn="just">
              <a:buFont typeface="+mj-lt"/>
              <a:buAutoNum type="arabicPeriod"/>
            </a:pPr>
            <a:r>
              <a:rPr lang="en-GB" sz="1200" dirty="0">
                <a:solidFill>
                  <a:srgbClr val="333333"/>
                </a:solidFill>
              </a:rPr>
              <a:t>effector produces a response</a:t>
            </a:r>
            <a:endParaRPr lang="en-GB" sz="1200" b="0" i="0" dirty="0">
              <a:solidFill>
                <a:srgbClr val="333333"/>
              </a:solidFill>
              <a:effectLst/>
            </a:endParaRPr>
          </a:p>
        </p:txBody>
      </p:sp>
    </p:spTree>
    <p:extLst>
      <p:ext uri="{BB962C8B-B14F-4D97-AF65-F5344CB8AC3E}">
        <p14:creationId xmlns:p14="http://schemas.microsoft.com/office/powerpoint/2010/main" val="2361938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276999"/>
          </a:xfrm>
          <a:prstGeom prst="rect">
            <a:avLst/>
          </a:prstGeom>
          <a:noFill/>
        </p:spPr>
        <p:txBody>
          <a:bodyPr wrap="square" rtlCol="0">
            <a:spAutoFit/>
          </a:bodyPr>
          <a:lstStyle/>
          <a:p>
            <a:pPr algn="just"/>
            <a:r>
              <a:rPr lang="en-US" sz="1200" b="1" u="sng" dirty="0"/>
              <a:t>B11 Hormonal Coordination</a:t>
            </a:r>
          </a:p>
        </p:txBody>
      </p:sp>
      <p:sp>
        <p:nvSpPr>
          <p:cNvPr id="8" name="Rectangle 7"/>
          <p:cNvSpPr/>
          <p:nvPr/>
        </p:nvSpPr>
        <p:spPr>
          <a:xfrm>
            <a:off x="2826517" y="301372"/>
            <a:ext cx="633024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850374" y="278185"/>
            <a:ext cx="3507081" cy="830997"/>
          </a:xfrm>
          <a:prstGeom prst="rect">
            <a:avLst/>
          </a:prstGeom>
        </p:spPr>
        <p:txBody>
          <a:bodyPr wrap="square">
            <a:spAutoFit/>
          </a:bodyPr>
          <a:lstStyle/>
          <a:p>
            <a:pPr algn="just"/>
            <a:r>
              <a:rPr lang="en-GB" sz="1200" b="1" dirty="0"/>
              <a:t>The Pituitary gland </a:t>
            </a:r>
          </a:p>
          <a:p>
            <a:pPr algn="just"/>
            <a:r>
              <a:rPr lang="en-GB" sz="1200" dirty="0"/>
              <a:t>The pituitary gland in the brain is a ‘master gland’ which secretes several hormones into the blood in response to body conditions. </a:t>
            </a:r>
            <a:endParaRPr lang="en-GB" sz="1200" b="1" dirty="0"/>
          </a:p>
        </p:txBody>
      </p:sp>
      <p:sp>
        <p:nvSpPr>
          <p:cNvPr id="20" name="Rectangle 19"/>
          <p:cNvSpPr/>
          <p:nvPr/>
        </p:nvSpPr>
        <p:spPr>
          <a:xfrm>
            <a:off x="2" y="286699"/>
            <a:ext cx="2810290" cy="403442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5" name="Rectangle 24"/>
          <p:cNvSpPr/>
          <p:nvPr/>
        </p:nvSpPr>
        <p:spPr>
          <a:xfrm>
            <a:off x="6408749" y="299154"/>
            <a:ext cx="2715778" cy="3665144"/>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852497" y="286700"/>
            <a:ext cx="6291504"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2" y="4610898"/>
            <a:ext cx="2802462" cy="222981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40080" y="286181"/>
            <a:ext cx="2842543" cy="1446550"/>
          </a:xfrm>
          <a:prstGeom prst="rect">
            <a:avLst/>
          </a:prstGeom>
        </p:spPr>
        <p:txBody>
          <a:bodyPr wrap="square">
            <a:spAutoFit/>
          </a:bodyPr>
          <a:lstStyle/>
          <a:p>
            <a:pPr lvl="0" algn="just" fontAlgn="auto">
              <a:spcBef>
                <a:spcPts val="0"/>
              </a:spcBef>
              <a:spcAft>
                <a:spcPts val="0"/>
              </a:spcAft>
              <a:defRPr/>
            </a:pPr>
            <a:r>
              <a:rPr lang="en-US" sz="1100" b="1" dirty="0">
                <a:sym typeface="Calibri"/>
              </a:rPr>
              <a:t>Endocrine System</a:t>
            </a:r>
            <a:r>
              <a:rPr lang="en-GB" sz="1100" dirty="0"/>
              <a:t> </a:t>
            </a:r>
          </a:p>
          <a:p>
            <a:pPr lvl="0" algn="just" fontAlgn="auto">
              <a:spcBef>
                <a:spcPts val="0"/>
              </a:spcBef>
              <a:spcAft>
                <a:spcPts val="0"/>
              </a:spcAft>
              <a:defRPr/>
            </a:pPr>
            <a:r>
              <a:rPr lang="en-GB" sz="1100" dirty="0"/>
              <a:t>The endocrine system is composed of glands which secrete chemicals called hormones directly into the bloodstream. The blood carries the hormone to a target organ where it produces an effect. Compared to the nervous system the effects are slower but act for longer.</a:t>
            </a:r>
            <a:endParaRPr lang="en-US" sz="11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2842545" y="301373"/>
            <a:ext cx="3571013" cy="65322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A690EC86-08D2-4589-9C26-D2FAD3557A05}"/>
              </a:ext>
            </a:extLst>
          </p:cNvPr>
          <p:cNvPicPr>
            <a:picLocks noChangeAspect="1"/>
          </p:cNvPicPr>
          <p:nvPr/>
        </p:nvPicPr>
        <p:blipFill rotWithShape="1">
          <a:blip r:embed="rId3"/>
          <a:srcRect r="1903" b="749"/>
          <a:stretch/>
        </p:blipFill>
        <p:spPr>
          <a:xfrm>
            <a:off x="38034" y="1684650"/>
            <a:ext cx="2741469" cy="2926248"/>
          </a:xfrm>
          <a:prstGeom prst="rect">
            <a:avLst/>
          </a:prstGeom>
        </p:spPr>
      </p:pic>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Table 27">
            <a:extLst>
              <a:ext uri="{FF2B5EF4-FFF2-40B4-BE49-F238E27FC236}">
                <a16:creationId xmlns:a16="http://schemas.microsoft.com/office/drawing/2014/main" id="{DD5E00D6-31B2-42DB-816D-73A978445FF0}"/>
              </a:ext>
            </a:extLst>
          </p:cNvPr>
          <p:cNvGraphicFramePr>
            <a:graphicFrameLocks noGrp="1"/>
          </p:cNvGraphicFramePr>
          <p:nvPr/>
        </p:nvGraphicFramePr>
        <p:xfrm>
          <a:off x="2882194" y="1088452"/>
          <a:ext cx="3531364" cy="5745207"/>
        </p:xfrm>
        <a:graphic>
          <a:graphicData uri="http://schemas.openxmlformats.org/drawingml/2006/table">
            <a:tbl>
              <a:tblPr>
                <a:tableStyleId>{5940675A-B579-460E-94D1-54222C63F5DA}</a:tableStyleId>
              </a:tblPr>
              <a:tblGrid>
                <a:gridCol w="1330714">
                  <a:extLst>
                    <a:ext uri="{9D8B030D-6E8A-4147-A177-3AD203B41FA5}">
                      <a16:colId xmlns:a16="http://schemas.microsoft.com/office/drawing/2014/main" val="3313008750"/>
                    </a:ext>
                  </a:extLst>
                </a:gridCol>
                <a:gridCol w="2200650">
                  <a:extLst>
                    <a:ext uri="{9D8B030D-6E8A-4147-A177-3AD203B41FA5}">
                      <a16:colId xmlns:a16="http://schemas.microsoft.com/office/drawing/2014/main" val="2617549097"/>
                    </a:ext>
                  </a:extLst>
                </a:gridCol>
              </a:tblGrid>
              <a:tr h="153763">
                <a:tc>
                  <a:txBody>
                    <a:bodyPr/>
                    <a:lstStyle/>
                    <a:p>
                      <a:pPr algn="l" fontAlgn="t"/>
                      <a:r>
                        <a:rPr lang="en-GB" sz="1200" dirty="0">
                          <a:effectLst/>
                        </a:rPr>
                        <a:t>Gland - Hormone</a:t>
                      </a:r>
                      <a:endParaRPr lang="en-GB" sz="1200" b="1" i="0" dirty="0">
                        <a:effectLst/>
                      </a:endParaRPr>
                    </a:p>
                  </a:txBody>
                  <a:tcPr marL="31704" marR="19815" marT="31704" marB="7926"/>
                </a:tc>
                <a:tc>
                  <a:txBody>
                    <a:bodyPr/>
                    <a:lstStyle/>
                    <a:p>
                      <a:pPr algn="l" fontAlgn="t"/>
                      <a:r>
                        <a:rPr lang="en-GB" sz="1200">
                          <a:effectLst/>
                        </a:rPr>
                        <a:t>Effect</a:t>
                      </a:r>
                      <a:endParaRPr lang="en-GB" sz="1200" b="1" i="0">
                        <a:effectLst/>
                      </a:endParaRPr>
                    </a:p>
                  </a:txBody>
                  <a:tcPr marL="31704" marR="19815" marT="31704" marB="7926"/>
                </a:tc>
                <a:extLst>
                  <a:ext uri="{0D108BD9-81ED-4DB2-BD59-A6C34878D82A}">
                    <a16:rowId xmlns:a16="http://schemas.microsoft.com/office/drawing/2014/main" val="1163204867"/>
                  </a:ext>
                </a:extLst>
              </a:tr>
              <a:tr h="283521">
                <a:tc>
                  <a:txBody>
                    <a:bodyPr/>
                    <a:lstStyle/>
                    <a:p>
                      <a:pPr algn="l" fontAlgn="t"/>
                      <a:r>
                        <a:rPr lang="en-GB" sz="1200" dirty="0">
                          <a:effectLst/>
                        </a:rPr>
                        <a:t>Adrenal gland - adrenalin</a:t>
                      </a:r>
                    </a:p>
                  </a:txBody>
                  <a:tcPr marL="31704" marR="19815" marT="31704" marB="7926"/>
                </a:tc>
                <a:tc>
                  <a:txBody>
                    <a:bodyPr/>
                    <a:lstStyle/>
                    <a:p>
                      <a:pPr algn="l" fontAlgn="t"/>
                      <a:r>
                        <a:rPr lang="en-GB" sz="1200" dirty="0"/>
                        <a:t>It increases the heart rate and boosts the delivery of oxygen and glucose to the brain and muscles, preparing the body for ‘flight or fight’.</a:t>
                      </a:r>
                      <a:r>
                        <a:rPr lang="en-GB" sz="1200" dirty="0">
                          <a:effectLst/>
                        </a:rPr>
                        <a:t> </a:t>
                      </a:r>
                    </a:p>
                  </a:txBody>
                  <a:tcPr marL="31704" marR="19815" marT="31704" marB="7926"/>
                </a:tc>
                <a:extLst>
                  <a:ext uri="{0D108BD9-81ED-4DB2-BD59-A6C34878D82A}">
                    <a16:rowId xmlns:a16="http://schemas.microsoft.com/office/drawing/2014/main" val="2858747969"/>
                  </a:ext>
                </a:extLst>
              </a:tr>
              <a:tr h="283521">
                <a:tc>
                  <a:txBody>
                    <a:bodyPr/>
                    <a:lstStyle/>
                    <a:p>
                      <a:pPr algn="l" fontAlgn="t"/>
                      <a:r>
                        <a:rPr lang="en-GB" sz="1200" dirty="0">
                          <a:effectLst/>
                        </a:rPr>
                        <a:t>Thyroid gland – thyroxine </a:t>
                      </a:r>
                    </a:p>
                  </a:txBody>
                  <a:tcPr marL="31704" marR="19815" marT="31704" marB="7926"/>
                </a:tc>
                <a:tc>
                  <a:txBody>
                    <a:bodyPr/>
                    <a:lstStyle/>
                    <a:p>
                      <a:pPr algn="l" fontAlgn="t"/>
                      <a:r>
                        <a:rPr lang="en-GB" sz="1200" dirty="0"/>
                        <a:t>Stimulates the basal metabolic rate. It plays an important role in growth and development.</a:t>
                      </a:r>
                      <a:endParaRPr lang="en-GB" sz="1200" dirty="0">
                        <a:effectLst/>
                      </a:endParaRPr>
                    </a:p>
                  </a:txBody>
                  <a:tcPr marL="31704" marR="19815" marT="31704" marB="7926"/>
                </a:tc>
                <a:extLst>
                  <a:ext uri="{0D108BD9-81ED-4DB2-BD59-A6C34878D82A}">
                    <a16:rowId xmlns:a16="http://schemas.microsoft.com/office/drawing/2014/main" val="86281397"/>
                  </a:ext>
                </a:extLst>
              </a:tr>
              <a:tr h="511091">
                <a:tc>
                  <a:txBody>
                    <a:bodyPr/>
                    <a:lstStyle/>
                    <a:p>
                      <a:pPr algn="l" fontAlgn="t"/>
                      <a:r>
                        <a:rPr lang="en-GB" sz="1200" dirty="0">
                          <a:effectLst/>
                        </a:rPr>
                        <a:t>Ovary - oestrogen</a:t>
                      </a:r>
                    </a:p>
                  </a:txBody>
                  <a:tcPr marL="31704" marR="19815" marT="31704" marB="7926"/>
                </a:tc>
                <a:tc>
                  <a:txBody>
                    <a:bodyPr/>
                    <a:lstStyle/>
                    <a:p>
                      <a:pPr algn="l" fontAlgn="t"/>
                      <a:r>
                        <a:rPr lang="en-GB" sz="1200" dirty="0">
                          <a:effectLst/>
                        </a:rPr>
                        <a:t>Controls puberty and the menstrual cycle in females; stimulates production of LH and suppresses the production of FSH in the pituitary gland.</a:t>
                      </a:r>
                    </a:p>
                  </a:txBody>
                  <a:tcPr marL="31704" marR="19815" marT="31704" marB="7926"/>
                </a:tc>
                <a:extLst>
                  <a:ext uri="{0D108BD9-81ED-4DB2-BD59-A6C34878D82A}">
                    <a16:rowId xmlns:a16="http://schemas.microsoft.com/office/drawing/2014/main" val="1246944006"/>
                  </a:ext>
                </a:extLst>
              </a:tr>
              <a:tr h="365209">
                <a:tc>
                  <a:txBody>
                    <a:bodyPr/>
                    <a:lstStyle/>
                    <a:p>
                      <a:pPr algn="l" fontAlgn="t"/>
                      <a:r>
                        <a:rPr lang="en-GB" sz="1200" dirty="0">
                          <a:effectLst/>
                        </a:rPr>
                        <a:t>Ovary - progesterone</a:t>
                      </a:r>
                    </a:p>
                  </a:txBody>
                  <a:tcPr marL="31704" marR="19815" marT="31704" marB="7926"/>
                </a:tc>
                <a:tc>
                  <a:txBody>
                    <a:bodyPr/>
                    <a:lstStyle/>
                    <a:p>
                      <a:pPr algn="l" fontAlgn="t"/>
                      <a:r>
                        <a:rPr lang="en-GB" sz="1200" dirty="0">
                          <a:effectLst/>
                        </a:rPr>
                        <a:t>Maintains the lining of the womb - suppresses FSH production in the pituitary gland.</a:t>
                      </a:r>
                    </a:p>
                  </a:txBody>
                  <a:tcPr marL="31704" marR="19815" marT="31704" marB="7926"/>
                </a:tc>
                <a:extLst>
                  <a:ext uri="{0D108BD9-81ED-4DB2-BD59-A6C34878D82A}">
                    <a16:rowId xmlns:a16="http://schemas.microsoft.com/office/drawing/2014/main" val="513261603"/>
                  </a:ext>
                </a:extLst>
              </a:tr>
              <a:tr h="267897">
                <a:tc>
                  <a:txBody>
                    <a:bodyPr/>
                    <a:lstStyle/>
                    <a:p>
                      <a:pPr algn="l" fontAlgn="t"/>
                      <a:r>
                        <a:rPr lang="en-GB" sz="1200" dirty="0">
                          <a:effectLst/>
                        </a:rPr>
                        <a:t>Pancreas - insulin</a:t>
                      </a:r>
                    </a:p>
                  </a:txBody>
                  <a:tcPr marL="31704" marR="19815" marT="31704" marB="7926"/>
                </a:tc>
                <a:tc>
                  <a:txBody>
                    <a:bodyPr/>
                    <a:lstStyle/>
                    <a:p>
                      <a:pPr algn="l" fontAlgn="t"/>
                      <a:r>
                        <a:rPr lang="en-GB" sz="1200">
                          <a:effectLst/>
                        </a:rPr>
                        <a:t>Controls blood sugar levels.</a:t>
                      </a:r>
                    </a:p>
                  </a:txBody>
                  <a:tcPr marL="31704" marR="19815" marT="31704" marB="7926"/>
                </a:tc>
                <a:extLst>
                  <a:ext uri="{0D108BD9-81ED-4DB2-BD59-A6C34878D82A}">
                    <a16:rowId xmlns:a16="http://schemas.microsoft.com/office/drawing/2014/main" val="514360983"/>
                  </a:ext>
                </a:extLst>
              </a:tr>
              <a:tr h="358308">
                <a:tc>
                  <a:txBody>
                    <a:bodyPr/>
                    <a:lstStyle/>
                    <a:p>
                      <a:pPr algn="l" fontAlgn="t"/>
                      <a:r>
                        <a:rPr lang="en-GB" sz="1200" dirty="0">
                          <a:effectLst/>
                        </a:rPr>
                        <a:t>Pituitary gland - anti-diuretic hormone</a:t>
                      </a:r>
                    </a:p>
                  </a:txBody>
                  <a:tcPr marL="31704" marR="19815" marT="31704" marB="7926"/>
                </a:tc>
                <a:tc>
                  <a:txBody>
                    <a:bodyPr/>
                    <a:lstStyle/>
                    <a:p>
                      <a:pPr algn="l" fontAlgn="t"/>
                      <a:r>
                        <a:rPr lang="en-GB" sz="1200" dirty="0">
                          <a:effectLst/>
                        </a:rPr>
                        <a:t>(ADH) Controls blood water level by triggering uptake of water in kidneys.</a:t>
                      </a:r>
                    </a:p>
                  </a:txBody>
                  <a:tcPr marL="31704" marR="19815" marT="31704" marB="7926"/>
                </a:tc>
                <a:extLst>
                  <a:ext uri="{0D108BD9-81ED-4DB2-BD59-A6C34878D82A}">
                    <a16:rowId xmlns:a16="http://schemas.microsoft.com/office/drawing/2014/main" val="3366424696"/>
                  </a:ext>
                </a:extLst>
              </a:tr>
              <a:tr h="36392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Pituitary gland - follicle stimulating hormone</a:t>
                      </a:r>
                    </a:p>
                  </a:txBody>
                  <a:tcPr marL="31704" marR="19815" marT="31704" marB="7926"/>
                </a:tc>
                <a:tc>
                  <a:txBody>
                    <a:bodyPr/>
                    <a:lstStyle/>
                    <a:p>
                      <a:pPr algn="l" fontAlgn="t"/>
                      <a:r>
                        <a:rPr lang="en-GB" sz="1200" dirty="0">
                          <a:effectLst/>
                        </a:rPr>
                        <a:t>(FSH) Triggers egg ripening and oestrogen production in ovaries.</a:t>
                      </a:r>
                    </a:p>
                  </a:txBody>
                  <a:tcPr marL="31704" marR="19815" marT="31704" marB="7926"/>
                </a:tc>
                <a:extLst>
                  <a:ext uri="{0D108BD9-81ED-4DB2-BD59-A6C34878D82A}">
                    <a16:rowId xmlns:a16="http://schemas.microsoft.com/office/drawing/2014/main" val="1814535090"/>
                  </a:ext>
                </a:extLst>
              </a:tr>
              <a:tr h="19109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pituitary gland - luteinising hormone</a:t>
                      </a:r>
                    </a:p>
                  </a:txBody>
                  <a:tcPr marL="31704" marR="19815" marT="31704" marB="7926"/>
                </a:tc>
                <a:tc>
                  <a:txBody>
                    <a:bodyPr/>
                    <a:lstStyle/>
                    <a:p>
                      <a:pPr algn="l" fontAlgn="t"/>
                      <a:r>
                        <a:rPr lang="en-GB" sz="1200" dirty="0">
                          <a:effectLst/>
                        </a:rPr>
                        <a:t>(LH) Triggers egg release and progesterone production in ovaries.</a:t>
                      </a:r>
                    </a:p>
                  </a:txBody>
                  <a:tcPr marL="31704" marR="19815" marT="31704" marB="7926"/>
                </a:tc>
                <a:extLst>
                  <a:ext uri="{0D108BD9-81ED-4DB2-BD59-A6C34878D82A}">
                    <a16:rowId xmlns:a16="http://schemas.microsoft.com/office/drawing/2014/main" val="1298075604"/>
                  </a:ext>
                </a:extLst>
              </a:tr>
              <a:tr h="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1200" dirty="0">
                          <a:effectLst/>
                        </a:rPr>
                        <a:t>Testes - testosterone</a:t>
                      </a:r>
                    </a:p>
                  </a:txBody>
                  <a:tcPr marL="31704" marR="19815" marT="31704" marB="7926"/>
                </a:tc>
                <a:tc>
                  <a:txBody>
                    <a:bodyPr/>
                    <a:lstStyle/>
                    <a:p>
                      <a:pPr algn="l" fontAlgn="t"/>
                      <a:r>
                        <a:rPr lang="en-GB" sz="1200" dirty="0">
                          <a:effectLst/>
                        </a:rPr>
                        <a:t>Controls puberty in males.</a:t>
                      </a:r>
                    </a:p>
                  </a:txBody>
                  <a:tcPr marL="31704" marR="19815" marT="31704" marB="7926"/>
                </a:tc>
                <a:extLst>
                  <a:ext uri="{0D108BD9-81ED-4DB2-BD59-A6C34878D82A}">
                    <a16:rowId xmlns:a16="http://schemas.microsoft.com/office/drawing/2014/main" val="3213388378"/>
                  </a:ext>
                </a:extLst>
              </a:tr>
            </a:tbl>
          </a:graphicData>
        </a:graphic>
      </p:graphicFrame>
      <p:sp>
        <p:nvSpPr>
          <p:cNvPr id="29" name="Rectangle 28">
            <a:extLst>
              <a:ext uri="{FF2B5EF4-FFF2-40B4-BE49-F238E27FC236}">
                <a16:creationId xmlns:a16="http://schemas.microsoft.com/office/drawing/2014/main" id="{B771034F-7B96-4487-B582-B5BDEF8AE680}"/>
              </a:ext>
            </a:extLst>
          </p:cNvPr>
          <p:cNvSpPr/>
          <p:nvPr/>
        </p:nvSpPr>
        <p:spPr>
          <a:xfrm>
            <a:off x="0" y="4663978"/>
            <a:ext cx="2802462" cy="2123658"/>
          </a:xfrm>
          <a:prstGeom prst="rect">
            <a:avLst/>
          </a:prstGeom>
        </p:spPr>
        <p:txBody>
          <a:bodyPr wrap="square">
            <a:spAutoFit/>
          </a:bodyPr>
          <a:lstStyle/>
          <a:p>
            <a:pPr algn="just"/>
            <a:r>
              <a:rPr lang="en-GB" sz="1100" b="1" dirty="0"/>
              <a:t>Blood Glucose Levels</a:t>
            </a:r>
          </a:p>
          <a:p>
            <a:pPr algn="just"/>
            <a:r>
              <a:rPr lang="en-GB" sz="1100" dirty="0"/>
              <a:t>Blood glucose concentration is monitored and controlled by the pancreas. If the blood glucose concentration is too high, the pancreas produces the hormone insulin that causes glucose to move from the blood into the cells. In liver and muscle cells excess glucose is converted to glycogen for storage. If the blood glucose concentration is too low, the pancreas produces the hormone glucagon that causes glycogen to be converted into glucose and released into the blood.</a:t>
            </a:r>
          </a:p>
        </p:txBody>
      </p:sp>
      <p:sp>
        <p:nvSpPr>
          <p:cNvPr id="30" name="Rectangle 29">
            <a:extLst>
              <a:ext uri="{FF2B5EF4-FFF2-40B4-BE49-F238E27FC236}">
                <a16:creationId xmlns:a16="http://schemas.microsoft.com/office/drawing/2014/main" id="{E7DED67C-925D-4039-8DC6-9DE3FAEF545E}"/>
              </a:ext>
            </a:extLst>
          </p:cNvPr>
          <p:cNvSpPr/>
          <p:nvPr/>
        </p:nvSpPr>
        <p:spPr>
          <a:xfrm>
            <a:off x="6408749" y="287799"/>
            <a:ext cx="2668764" cy="3647152"/>
          </a:xfrm>
          <a:prstGeom prst="rect">
            <a:avLst/>
          </a:prstGeom>
        </p:spPr>
        <p:txBody>
          <a:bodyPr wrap="square">
            <a:spAutoFit/>
          </a:bodyPr>
          <a:lstStyle/>
          <a:p>
            <a:pPr algn="just"/>
            <a:r>
              <a:rPr lang="en-GB" sz="1100" b="1" dirty="0"/>
              <a:t>Diabetes</a:t>
            </a:r>
          </a:p>
          <a:p>
            <a:pPr algn="just"/>
            <a:r>
              <a:rPr lang="en-GB" sz="1100" dirty="0"/>
              <a:t>Type 1 diabetes is a disorder in which the pancreas fails to produce sufficient insulin. It is characterised by uncontrolled high blood glucose levels and is normally treated with insulin injections. Type 1 diabetes can be treated by Injecting insulin into the blood before meals. The extra insulin causes glucose to be taken up by the liver and other tissues. Cells get the glucose they need for respiration, and the blood glucose concentration stays normal.</a:t>
            </a:r>
          </a:p>
          <a:p>
            <a:pPr algn="just"/>
            <a:r>
              <a:rPr lang="en-GB" sz="1100" dirty="0"/>
              <a:t>In Type 2 diabetes the body cells no longer respond to insulin produced by the pancreas. A carbohydrate controlled diet and an exercise regime are common treatments. Obesity is a risk factor for Type 2 diabetes. A treatment for type 2 diabetes is a carbohydrate controlled diet, regular exercise and insulin infections if this fails to work. </a:t>
            </a:r>
          </a:p>
        </p:txBody>
      </p:sp>
    </p:spTree>
    <p:extLst>
      <p:ext uri="{BB962C8B-B14F-4D97-AF65-F5344CB8AC3E}">
        <p14:creationId xmlns:p14="http://schemas.microsoft.com/office/powerpoint/2010/main" val="822822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424793" y="301372"/>
            <a:ext cx="5731967"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 y="286700"/>
            <a:ext cx="3409055" cy="372447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3412033" y="286700"/>
            <a:ext cx="5731967"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4A0A4D7-19EF-4356-A0BC-6BDC7FB5AB64}"/>
              </a:ext>
            </a:extLst>
          </p:cNvPr>
          <p:cNvSpPr/>
          <p:nvPr/>
        </p:nvSpPr>
        <p:spPr>
          <a:xfrm>
            <a:off x="1" y="4028460"/>
            <a:ext cx="3409055" cy="281225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103267E-ACD0-4CA1-842B-3C4B91FAEEEC}"/>
              </a:ext>
            </a:extLst>
          </p:cNvPr>
          <p:cNvSpPr/>
          <p:nvPr/>
        </p:nvSpPr>
        <p:spPr>
          <a:xfrm>
            <a:off x="3399272" y="308393"/>
            <a:ext cx="3703277" cy="322304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A0EA224-4A50-474F-8A81-978933ECC14F}"/>
              </a:ext>
            </a:extLst>
          </p:cNvPr>
          <p:cNvSpPr/>
          <p:nvPr/>
        </p:nvSpPr>
        <p:spPr>
          <a:xfrm>
            <a:off x="3439337" y="3527319"/>
            <a:ext cx="3674007" cy="329478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060BC0F-DD54-4EE0-84F5-DA7043287221}"/>
              </a:ext>
            </a:extLst>
          </p:cNvPr>
          <p:cNvSpPr/>
          <p:nvPr/>
        </p:nvSpPr>
        <p:spPr>
          <a:xfrm>
            <a:off x="-7818" y="270293"/>
            <a:ext cx="3409055" cy="3970318"/>
          </a:xfrm>
          <a:prstGeom prst="rect">
            <a:avLst/>
          </a:prstGeom>
        </p:spPr>
        <p:txBody>
          <a:bodyPr wrap="square">
            <a:spAutoFit/>
          </a:bodyPr>
          <a:lstStyle/>
          <a:p>
            <a:pPr algn="just"/>
            <a:r>
              <a:rPr lang="en-GB" sz="1200" b="1" dirty="0"/>
              <a:t>Puberty</a:t>
            </a:r>
            <a:r>
              <a:rPr lang="en-GB" sz="1200" dirty="0"/>
              <a:t> </a:t>
            </a:r>
          </a:p>
          <a:p>
            <a:pPr algn="just"/>
            <a:r>
              <a:rPr lang="en-GB" sz="1200" dirty="0"/>
              <a:t>During puberty reproductive hormones cause secondary sex characteristics to develop. Testosterone is the main male reproductive hormone produced by the testes and it stimulates sperm production. The time when the physical changes and emotional changes happen is called </a:t>
            </a:r>
            <a:r>
              <a:rPr lang="en-GB" sz="1200" b="1" dirty="0"/>
              <a:t>adolescence</a:t>
            </a:r>
            <a:r>
              <a:rPr lang="en-GB" sz="1200" dirty="0"/>
              <a:t>.</a:t>
            </a:r>
          </a:p>
          <a:p>
            <a:pPr algn="just"/>
            <a:r>
              <a:rPr lang="en-GB" sz="1200" b="1" dirty="0"/>
              <a:t>Boys</a:t>
            </a:r>
          </a:p>
          <a:p>
            <a:pPr algn="just"/>
            <a:r>
              <a:rPr lang="en-GB" sz="1200" dirty="0"/>
              <a:t>Here are some changes that happen only to boys:</a:t>
            </a:r>
          </a:p>
          <a:p>
            <a:pPr algn="just"/>
            <a:r>
              <a:rPr lang="en-GB" sz="1200" dirty="0"/>
              <a:t>voice breaks (gets deeper)</a:t>
            </a:r>
          </a:p>
          <a:p>
            <a:pPr algn="just"/>
            <a:r>
              <a:rPr lang="en-GB" sz="1200" dirty="0"/>
              <a:t>testes and penis get bigger</a:t>
            </a:r>
          </a:p>
          <a:p>
            <a:pPr algn="just"/>
            <a:r>
              <a:rPr lang="en-GB" sz="1200" dirty="0"/>
              <a:t>testes start to produce sperm cells</a:t>
            </a:r>
          </a:p>
          <a:p>
            <a:pPr algn="just"/>
            <a:r>
              <a:rPr lang="en-GB" sz="1200" dirty="0"/>
              <a:t>shoulders get wider</a:t>
            </a:r>
          </a:p>
          <a:p>
            <a:pPr algn="just"/>
            <a:r>
              <a:rPr lang="en-GB" sz="1200" dirty="0"/>
              <a:t>hair grows on face and chest.</a:t>
            </a:r>
          </a:p>
          <a:p>
            <a:pPr algn="just"/>
            <a:r>
              <a:rPr lang="en-GB" sz="1200" b="1" dirty="0"/>
              <a:t>Girls</a:t>
            </a:r>
          </a:p>
          <a:p>
            <a:pPr algn="just"/>
            <a:r>
              <a:rPr lang="en-GB" sz="1200" dirty="0"/>
              <a:t>Here are some changes that happen only to girls:</a:t>
            </a:r>
          </a:p>
          <a:p>
            <a:pPr algn="just"/>
            <a:r>
              <a:rPr lang="en-GB" sz="1200" dirty="0"/>
              <a:t>breasts develop</a:t>
            </a:r>
          </a:p>
          <a:p>
            <a:pPr algn="just"/>
            <a:r>
              <a:rPr lang="en-GB" sz="1200" dirty="0"/>
              <a:t>ovaries start to release egg cells (periods start)</a:t>
            </a:r>
          </a:p>
          <a:p>
            <a:pPr algn="just"/>
            <a:r>
              <a:rPr lang="en-GB" sz="1200" dirty="0"/>
              <a:t>hips get wider.</a:t>
            </a:r>
          </a:p>
          <a:p>
            <a:pPr algn="just"/>
            <a:endParaRPr lang="en-GB" sz="1200" dirty="0"/>
          </a:p>
        </p:txBody>
      </p:sp>
      <p:sp>
        <p:nvSpPr>
          <p:cNvPr id="50" name="Rectangle 49">
            <a:extLst>
              <a:ext uri="{FF2B5EF4-FFF2-40B4-BE49-F238E27FC236}">
                <a16:creationId xmlns:a16="http://schemas.microsoft.com/office/drawing/2014/main" id="{E8CAA7DC-3943-4AB4-AB60-D6183C832362}"/>
              </a:ext>
            </a:extLst>
          </p:cNvPr>
          <p:cNvSpPr/>
          <p:nvPr/>
        </p:nvSpPr>
        <p:spPr>
          <a:xfrm>
            <a:off x="3439337" y="3579684"/>
            <a:ext cx="3663211" cy="3231654"/>
          </a:xfrm>
          <a:prstGeom prst="rect">
            <a:avLst/>
          </a:prstGeom>
        </p:spPr>
        <p:txBody>
          <a:bodyPr wrap="square">
            <a:spAutoFit/>
          </a:bodyPr>
          <a:lstStyle/>
          <a:p>
            <a:pPr algn="just"/>
            <a:r>
              <a:rPr lang="en-GB" sz="1200" b="1" dirty="0"/>
              <a:t>Control of Fertility</a:t>
            </a:r>
          </a:p>
          <a:p>
            <a:pPr algn="just"/>
            <a:r>
              <a:rPr lang="en-GB" sz="1200" dirty="0"/>
              <a:t>Fertility can be controlled by a variety of hormonal and non-hormonal methods of contraception. These include: </a:t>
            </a:r>
          </a:p>
          <a:p>
            <a:pPr algn="just"/>
            <a:r>
              <a:rPr lang="en-GB" sz="1200" dirty="0"/>
              <a:t>• oral contraceptives that contain hormones to inhibit FSH production so that no eggs mature </a:t>
            </a:r>
          </a:p>
          <a:p>
            <a:pPr algn="just"/>
            <a:r>
              <a:rPr lang="en-GB" sz="1200" dirty="0"/>
              <a:t>• injection, implant or skin patch of slow release progesterone to inhibit the maturation and release of eggs for a number of months or years </a:t>
            </a:r>
          </a:p>
          <a:p>
            <a:pPr algn="just"/>
            <a:r>
              <a:rPr lang="en-GB" sz="1200" dirty="0"/>
              <a:t>• barrier methods such as condoms and diaphragms which prevent the sperm reaching an egg </a:t>
            </a:r>
          </a:p>
          <a:p>
            <a:pPr algn="just"/>
            <a:r>
              <a:rPr lang="en-GB" sz="1200" dirty="0"/>
              <a:t>• intrauterine devices which prevent the implantation of an embryo or release a hormone </a:t>
            </a:r>
          </a:p>
          <a:p>
            <a:pPr algn="just"/>
            <a:r>
              <a:rPr lang="en-GB" sz="1200" dirty="0"/>
              <a:t>• spermicidal agents which kill or disable sperm </a:t>
            </a:r>
          </a:p>
          <a:p>
            <a:pPr algn="just"/>
            <a:r>
              <a:rPr lang="en-GB" sz="1200" dirty="0"/>
              <a:t>• abstaining from intercourse when an egg may be in the oviduct </a:t>
            </a:r>
          </a:p>
          <a:p>
            <a:pPr algn="just"/>
            <a:r>
              <a:rPr lang="en-GB" sz="1200" dirty="0"/>
              <a:t>• surgical methods of male and female sterilisation.</a:t>
            </a:r>
          </a:p>
        </p:txBody>
      </p:sp>
      <p:sp>
        <p:nvSpPr>
          <p:cNvPr id="41" name="Rectangle 40">
            <a:extLst>
              <a:ext uri="{FF2B5EF4-FFF2-40B4-BE49-F238E27FC236}">
                <a16:creationId xmlns:a16="http://schemas.microsoft.com/office/drawing/2014/main" id="{3CDADC36-95A5-437B-A32F-5E71442898CD}"/>
              </a:ext>
            </a:extLst>
          </p:cNvPr>
          <p:cNvSpPr/>
          <p:nvPr/>
        </p:nvSpPr>
        <p:spPr>
          <a:xfrm>
            <a:off x="30412" y="4028460"/>
            <a:ext cx="3338449" cy="2862322"/>
          </a:xfrm>
          <a:prstGeom prst="rect">
            <a:avLst/>
          </a:prstGeom>
        </p:spPr>
        <p:txBody>
          <a:bodyPr wrap="square">
            <a:spAutoFit/>
          </a:bodyPr>
          <a:lstStyle/>
          <a:p>
            <a:pPr algn="just"/>
            <a:r>
              <a:rPr lang="en-GB" sz="1200" b="1" dirty="0"/>
              <a:t>Menstrual Cycle</a:t>
            </a:r>
          </a:p>
          <a:p>
            <a:pPr algn="just"/>
            <a:r>
              <a:rPr lang="en-GB" sz="1200" dirty="0"/>
              <a:t>Oestrogen is the main female reproductive hormone produced in the ovary. At puberty eggs begin to mature and one is released approximately every 28 days. This is called </a:t>
            </a:r>
            <a:r>
              <a:rPr lang="en-GB" sz="1200" b="1" dirty="0"/>
              <a:t>ovulation</a:t>
            </a:r>
            <a:r>
              <a:rPr lang="en-GB" sz="1200" dirty="0"/>
              <a:t>. During days 1-7 of the menstrual cycle the uterus lining is shed and the woman has her period. </a:t>
            </a:r>
          </a:p>
          <a:p>
            <a:pPr algn="just"/>
            <a:r>
              <a:rPr lang="en-GB" sz="1200" dirty="0"/>
              <a:t>Several hormones are involved in the menstrual cycle of a woman. </a:t>
            </a:r>
          </a:p>
          <a:p>
            <a:pPr algn="just"/>
            <a:r>
              <a:rPr lang="en-GB" sz="1200" dirty="0"/>
              <a:t>• Follicle stimulating hormone (FSH) causes maturation of an egg in the ovary. </a:t>
            </a:r>
          </a:p>
          <a:p>
            <a:pPr algn="just"/>
            <a:r>
              <a:rPr lang="en-GB" sz="1200" dirty="0"/>
              <a:t>• Luteinising hormone (LH) stimulates the release of the egg. </a:t>
            </a:r>
          </a:p>
          <a:p>
            <a:pPr algn="just"/>
            <a:r>
              <a:rPr lang="en-GB" sz="1200" dirty="0"/>
              <a:t>• Oestrogen and progesterone are involved in maintaining the uterus lining.</a:t>
            </a:r>
          </a:p>
        </p:txBody>
      </p:sp>
      <p:pic>
        <p:nvPicPr>
          <p:cNvPr id="45" name="Picture 44">
            <a:extLst>
              <a:ext uri="{FF2B5EF4-FFF2-40B4-BE49-F238E27FC236}">
                <a16:creationId xmlns:a16="http://schemas.microsoft.com/office/drawing/2014/main" id="{F705C074-A06E-4B88-83CB-44A44AD32A36}"/>
              </a:ext>
            </a:extLst>
          </p:cNvPr>
          <p:cNvPicPr>
            <a:picLocks noChangeAspect="1"/>
          </p:cNvPicPr>
          <p:nvPr/>
        </p:nvPicPr>
        <p:blipFill>
          <a:blip r:embed="rId3"/>
          <a:stretch>
            <a:fillRect/>
          </a:stretch>
        </p:blipFill>
        <p:spPr>
          <a:xfrm>
            <a:off x="3494827" y="465659"/>
            <a:ext cx="3512165" cy="2904394"/>
          </a:xfrm>
          <a:prstGeom prst="rect">
            <a:avLst/>
          </a:prstGeom>
        </p:spPr>
      </p:pic>
      <p:sp>
        <p:nvSpPr>
          <p:cNvPr id="14" name="TextBox 13">
            <a:extLst>
              <a:ext uri="{FF2B5EF4-FFF2-40B4-BE49-F238E27FC236}">
                <a16:creationId xmlns:a16="http://schemas.microsoft.com/office/drawing/2014/main" id="{12888D09-4DBF-7548-AB79-80EA1E5BFF21}"/>
              </a:ext>
            </a:extLst>
          </p:cNvPr>
          <p:cNvSpPr txBox="1"/>
          <p:nvPr/>
        </p:nvSpPr>
        <p:spPr>
          <a:xfrm>
            <a:off x="0" y="-4973"/>
            <a:ext cx="9144000" cy="276999"/>
          </a:xfrm>
          <a:prstGeom prst="rect">
            <a:avLst/>
          </a:prstGeom>
          <a:noFill/>
        </p:spPr>
        <p:txBody>
          <a:bodyPr wrap="square" rtlCol="0">
            <a:spAutoFit/>
          </a:bodyPr>
          <a:lstStyle/>
          <a:p>
            <a:pPr algn="just"/>
            <a:r>
              <a:rPr lang="en-US" sz="1200" b="1" u="sng" dirty="0"/>
              <a:t>B11 Hormonal Coordination</a:t>
            </a:r>
          </a:p>
        </p:txBody>
      </p:sp>
    </p:spTree>
    <p:extLst>
      <p:ext uri="{BB962C8B-B14F-4D97-AF65-F5344CB8AC3E}">
        <p14:creationId xmlns:p14="http://schemas.microsoft.com/office/powerpoint/2010/main" val="3135258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B13 Part 1 - Reproduction</a:t>
            </a:r>
          </a:p>
          <a:p>
            <a:pPr algn="ctr"/>
            <a:endParaRPr lang="en-US" sz="1200" b="1" u="sng" dirty="0"/>
          </a:p>
        </p:txBody>
      </p:sp>
      <p:sp>
        <p:nvSpPr>
          <p:cNvPr id="8" name="Rectangle 7"/>
          <p:cNvSpPr/>
          <p:nvPr/>
        </p:nvSpPr>
        <p:spPr>
          <a:xfrm>
            <a:off x="2826517" y="301372"/>
            <a:ext cx="633024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699"/>
            <a:ext cx="2810290" cy="26771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2852497" y="286700"/>
            <a:ext cx="6291504" cy="657129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2523" y="305620"/>
            <a:ext cx="2801962" cy="2677656"/>
          </a:xfrm>
          <a:prstGeom prst="rect">
            <a:avLst/>
          </a:prstGeom>
        </p:spPr>
        <p:txBody>
          <a:bodyPr wrap="square">
            <a:spAutoFit/>
          </a:bodyPr>
          <a:lstStyle/>
          <a:p>
            <a:pPr lvl="0" algn="just" fontAlgn="auto">
              <a:spcBef>
                <a:spcPts val="0"/>
              </a:spcBef>
              <a:spcAft>
                <a:spcPts val="0"/>
              </a:spcAft>
              <a:defRPr/>
            </a:pPr>
            <a:r>
              <a:rPr lang="en-GB" sz="1200" b="1" dirty="0"/>
              <a:t>Sexual and Asexual Reproduction</a:t>
            </a:r>
          </a:p>
          <a:p>
            <a:pPr lvl="0" algn="just" fontAlgn="auto">
              <a:spcBef>
                <a:spcPts val="0"/>
              </a:spcBef>
              <a:spcAft>
                <a:spcPts val="0"/>
              </a:spcAft>
              <a:defRPr/>
            </a:pPr>
            <a:r>
              <a:rPr lang="en-GB" sz="1200" dirty="0"/>
              <a:t>Sexual reproduction involves the joining (fusion) of male and female gametes: </a:t>
            </a:r>
          </a:p>
          <a:p>
            <a:pPr lvl="0" algn="just" fontAlgn="auto">
              <a:spcBef>
                <a:spcPts val="0"/>
              </a:spcBef>
              <a:spcAft>
                <a:spcPts val="0"/>
              </a:spcAft>
              <a:defRPr/>
            </a:pPr>
            <a:r>
              <a:rPr lang="en-GB" sz="1200" dirty="0"/>
              <a:t>• sperm and egg cells in animals </a:t>
            </a:r>
          </a:p>
          <a:p>
            <a:pPr lvl="0" algn="just" fontAlgn="auto">
              <a:spcBef>
                <a:spcPts val="0"/>
              </a:spcBef>
              <a:spcAft>
                <a:spcPts val="0"/>
              </a:spcAft>
              <a:defRPr/>
            </a:pPr>
            <a:r>
              <a:rPr lang="en-GB" sz="1200" dirty="0"/>
              <a:t>• pollen and egg cells in flowering plants. </a:t>
            </a:r>
          </a:p>
          <a:p>
            <a:pPr lvl="0" algn="just" fontAlgn="auto">
              <a:spcBef>
                <a:spcPts val="0"/>
              </a:spcBef>
              <a:spcAft>
                <a:spcPts val="0"/>
              </a:spcAft>
              <a:defRPr/>
            </a:pPr>
            <a:r>
              <a:rPr lang="en-GB" sz="1200" dirty="0"/>
              <a:t>In sexual reproduction there is mixing of genetic information which leads to variety in the offspring. The formation of gametes involves meiosis. Asexual reproduction involves only one parent and no fusion of gametes. There is no mixing of genetic information. This leads to genetically identical offspring (clones). Only mitosis is involved.</a:t>
            </a:r>
            <a:endParaRPr lang="en-US" sz="1200" b="1" dirty="0">
              <a:sym typeface="Calibri"/>
            </a:endParaRPr>
          </a:p>
        </p:txBody>
      </p:sp>
      <p:sp>
        <p:nvSpPr>
          <p:cNvPr id="58" name="Rectangle 57">
            <a:extLst>
              <a:ext uri="{FF2B5EF4-FFF2-40B4-BE49-F238E27FC236}">
                <a16:creationId xmlns:a16="http://schemas.microsoft.com/office/drawing/2014/main" id="{B103267E-ACD0-4CA1-842B-3C4B91FAEEEC}"/>
              </a:ext>
            </a:extLst>
          </p:cNvPr>
          <p:cNvSpPr/>
          <p:nvPr/>
        </p:nvSpPr>
        <p:spPr>
          <a:xfrm>
            <a:off x="2842546" y="301372"/>
            <a:ext cx="2984208" cy="346987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72B8CC3-0BAA-4AE3-84C8-23D68EB387A4}"/>
              </a:ext>
            </a:extLst>
          </p:cNvPr>
          <p:cNvSpPr/>
          <p:nvPr/>
        </p:nvSpPr>
        <p:spPr>
          <a:xfrm>
            <a:off x="-2524" y="3002715"/>
            <a:ext cx="2815341" cy="3600986"/>
          </a:xfrm>
          <a:prstGeom prst="rect">
            <a:avLst/>
          </a:prstGeom>
        </p:spPr>
        <p:txBody>
          <a:bodyPr wrap="square">
            <a:spAutoFit/>
          </a:bodyPr>
          <a:lstStyle/>
          <a:p>
            <a:pPr algn="just"/>
            <a:r>
              <a:rPr lang="en-GB" sz="1200" b="1" dirty="0"/>
              <a:t>Meiosis</a:t>
            </a:r>
          </a:p>
          <a:p>
            <a:pPr algn="just"/>
            <a:r>
              <a:rPr lang="en-GB" sz="1200" dirty="0"/>
              <a:t>Meiosis leads to non-identical cells being formed while mitosis leads to identical cells being formed. In meiosis the number of chromosomes in gametes halves and fertilisation restores the full number of chromosomes. Cells in reproductive organs divide by meiosis to form gametes. When a cell divides to form gametes: </a:t>
            </a:r>
          </a:p>
          <a:p>
            <a:pPr algn="just"/>
            <a:r>
              <a:rPr lang="en-GB" sz="1200" dirty="0"/>
              <a:t>• copies of the genetic information are made • the cell divides twice to form four gametes, each with a single set of chromosomes </a:t>
            </a:r>
          </a:p>
          <a:p>
            <a:pPr algn="just"/>
            <a:r>
              <a:rPr lang="en-GB" sz="1200" dirty="0"/>
              <a:t>• all gametes are genetically different from each other. Gametes join at fertilisation to restore the normal number of chromosomes. The new cell divides by mitosis. The number of cells increases. As the embryo develops cells differentiate.</a:t>
            </a:r>
          </a:p>
        </p:txBody>
      </p:sp>
      <p:sp>
        <p:nvSpPr>
          <p:cNvPr id="60" name="Rectangle 59">
            <a:extLst>
              <a:ext uri="{FF2B5EF4-FFF2-40B4-BE49-F238E27FC236}">
                <a16:creationId xmlns:a16="http://schemas.microsoft.com/office/drawing/2014/main" id="{FF9F3927-4584-4AF9-ADA5-9133A762DA39}"/>
              </a:ext>
            </a:extLst>
          </p:cNvPr>
          <p:cNvSpPr/>
          <p:nvPr/>
        </p:nvSpPr>
        <p:spPr>
          <a:xfrm>
            <a:off x="2864693" y="3777427"/>
            <a:ext cx="2965986" cy="173158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9EC53B9-141B-4497-8801-B419761A147C}"/>
              </a:ext>
            </a:extLst>
          </p:cNvPr>
          <p:cNvSpPr/>
          <p:nvPr/>
        </p:nvSpPr>
        <p:spPr>
          <a:xfrm>
            <a:off x="2864693" y="5533039"/>
            <a:ext cx="2980108" cy="130149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F6F37F42-73A3-48CE-80F3-201A1AC1BB63}"/>
              </a:ext>
            </a:extLst>
          </p:cNvPr>
          <p:cNvSpPr/>
          <p:nvPr/>
        </p:nvSpPr>
        <p:spPr>
          <a:xfrm>
            <a:off x="2826517" y="313608"/>
            <a:ext cx="2980108" cy="1785104"/>
          </a:xfrm>
          <a:prstGeom prst="rect">
            <a:avLst/>
          </a:prstGeom>
        </p:spPr>
        <p:txBody>
          <a:bodyPr wrap="square">
            <a:spAutoFit/>
          </a:bodyPr>
          <a:lstStyle/>
          <a:p>
            <a:pPr algn="just"/>
            <a:r>
              <a:rPr lang="en-GB" sz="1100" b="1" dirty="0"/>
              <a:t>DNA</a:t>
            </a:r>
          </a:p>
          <a:p>
            <a:pPr algn="just"/>
            <a:r>
              <a:rPr lang="en-GB" sz="1100" dirty="0"/>
              <a:t>The genetic material in the nucleus of a cell is composed of a chemical called DNA. DNA is a polymer made up of two strands forming a double helix. The DNA is contained in structures called chromosomes. A gene is a small section of DNA on a chromosome. Each gene codes for a particular sequence of amino acids, to make a specific protein.</a:t>
            </a:r>
          </a:p>
          <a:p>
            <a:pPr algn="just"/>
            <a:endParaRPr lang="en-GB" sz="1100" dirty="0"/>
          </a:p>
        </p:txBody>
      </p:sp>
      <p:sp>
        <p:nvSpPr>
          <p:cNvPr id="65" name="Rectangle 64">
            <a:extLst>
              <a:ext uri="{FF2B5EF4-FFF2-40B4-BE49-F238E27FC236}">
                <a16:creationId xmlns:a16="http://schemas.microsoft.com/office/drawing/2014/main" id="{5123F9DF-37E5-4066-9742-FD92600B93AC}"/>
              </a:ext>
            </a:extLst>
          </p:cNvPr>
          <p:cNvSpPr/>
          <p:nvPr/>
        </p:nvSpPr>
        <p:spPr>
          <a:xfrm>
            <a:off x="2868722" y="3762009"/>
            <a:ext cx="2980108" cy="1785104"/>
          </a:xfrm>
          <a:prstGeom prst="rect">
            <a:avLst/>
          </a:prstGeom>
        </p:spPr>
        <p:txBody>
          <a:bodyPr wrap="square">
            <a:spAutoFit/>
          </a:bodyPr>
          <a:lstStyle/>
          <a:p>
            <a:pPr algn="just"/>
            <a:r>
              <a:rPr lang="en-GB" sz="1100" b="1" dirty="0"/>
              <a:t>The Genome</a:t>
            </a:r>
          </a:p>
          <a:p>
            <a:pPr algn="just"/>
            <a:r>
              <a:rPr lang="en-GB" sz="1100" dirty="0"/>
              <a:t>The genome of an organism is the entire genetic material of that organism. The whole human genome has now been studied and this will have great importance for medicine in the future.</a:t>
            </a:r>
          </a:p>
          <a:p>
            <a:pPr algn="just"/>
            <a:r>
              <a:rPr lang="en-GB" sz="1100" dirty="0"/>
              <a:t>By studying the human genome we can:</a:t>
            </a:r>
          </a:p>
          <a:p>
            <a:pPr algn="just"/>
            <a:r>
              <a:rPr lang="en-GB" sz="1100" dirty="0"/>
              <a:t>• search for genes linked to different types of disease </a:t>
            </a:r>
          </a:p>
          <a:p>
            <a:pPr algn="just"/>
            <a:r>
              <a:rPr lang="en-GB" sz="1100" dirty="0"/>
              <a:t>• understand and treat inherited disorders </a:t>
            </a:r>
          </a:p>
          <a:p>
            <a:pPr algn="just"/>
            <a:r>
              <a:rPr lang="en-GB" sz="1100" dirty="0"/>
              <a:t>• trace human migration patterns from the past. </a:t>
            </a:r>
          </a:p>
        </p:txBody>
      </p:sp>
      <p:sp>
        <p:nvSpPr>
          <p:cNvPr id="66" name="Rectangle 65">
            <a:extLst>
              <a:ext uri="{FF2B5EF4-FFF2-40B4-BE49-F238E27FC236}">
                <a16:creationId xmlns:a16="http://schemas.microsoft.com/office/drawing/2014/main" id="{0BBF5D2A-5300-439A-ADD9-E7911AD2BD9E}"/>
              </a:ext>
            </a:extLst>
          </p:cNvPr>
          <p:cNvSpPr/>
          <p:nvPr/>
        </p:nvSpPr>
        <p:spPr>
          <a:xfrm>
            <a:off x="5806625" y="322732"/>
            <a:ext cx="3317902" cy="3046988"/>
          </a:xfrm>
          <a:prstGeom prst="rect">
            <a:avLst/>
          </a:prstGeom>
        </p:spPr>
        <p:txBody>
          <a:bodyPr wrap="square">
            <a:spAutoFit/>
          </a:bodyPr>
          <a:lstStyle/>
          <a:p>
            <a:pPr algn="just"/>
            <a:r>
              <a:rPr lang="en-GB" sz="1200" b="1" dirty="0"/>
              <a:t>Inheritance</a:t>
            </a:r>
          </a:p>
          <a:p>
            <a:pPr algn="just"/>
            <a:r>
              <a:rPr lang="en-GB" sz="1200" dirty="0"/>
              <a:t>Some characteristics are controlled by a single gene, such as: fur colour in mice; and red-green colour blindness in humans. Each gene may have different forms called alleles. The alleles present, or genotype, operate at a molecular level to develop characteristics that can be expressed as a phenotype. A dominant allele is always expressed, even if only one copy is present. A recessive allele is only expressed if two copies are present (therefore no dominant allele present). If the two alleles present are the same the organism is homozygous for that trait, but if the alleles are different they are heterozygous. Most characteristics are a result of multiple genes interacting, rather than a single gene.</a:t>
            </a:r>
          </a:p>
        </p:txBody>
      </p:sp>
      <p:sp>
        <p:nvSpPr>
          <p:cNvPr id="67" name="Rectangle 66">
            <a:extLst>
              <a:ext uri="{FF2B5EF4-FFF2-40B4-BE49-F238E27FC236}">
                <a16:creationId xmlns:a16="http://schemas.microsoft.com/office/drawing/2014/main" id="{2F0DE7CD-29DA-49E9-AA89-EEFB145B7CC6}"/>
              </a:ext>
            </a:extLst>
          </p:cNvPr>
          <p:cNvSpPr/>
          <p:nvPr/>
        </p:nvSpPr>
        <p:spPr>
          <a:xfrm>
            <a:off x="2852498" y="5526295"/>
            <a:ext cx="2954128" cy="1277273"/>
          </a:xfrm>
          <a:prstGeom prst="rect">
            <a:avLst/>
          </a:prstGeom>
        </p:spPr>
        <p:txBody>
          <a:bodyPr wrap="square">
            <a:spAutoFit/>
          </a:bodyPr>
          <a:lstStyle/>
          <a:p>
            <a:pPr algn="just"/>
            <a:r>
              <a:rPr lang="en-GB" sz="1100" b="1" dirty="0"/>
              <a:t>Inherited Disorders</a:t>
            </a:r>
          </a:p>
          <a:p>
            <a:pPr algn="just"/>
            <a:r>
              <a:rPr lang="en-GB" sz="1100" dirty="0"/>
              <a:t>Some disorders are inherited. These disorders are caused by the inheritance of certain alleles. </a:t>
            </a:r>
          </a:p>
          <a:p>
            <a:pPr algn="just"/>
            <a:r>
              <a:rPr lang="en-GB" sz="1100" dirty="0"/>
              <a:t>• Polydactyly (having extra fingers or toes) is caused by a dominant allele. </a:t>
            </a:r>
          </a:p>
          <a:p>
            <a:pPr algn="just"/>
            <a:r>
              <a:rPr lang="en-GB" sz="1100" dirty="0"/>
              <a:t>• Cystic fibrosis (a disorder of cell membranes) is caused by a recessive allele.</a:t>
            </a:r>
          </a:p>
        </p:txBody>
      </p:sp>
      <p:sp>
        <p:nvSpPr>
          <p:cNvPr id="68" name="Rectangle 67">
            <a:extLst>
              <a:ext uri="{FF2B5EF4-FFF2-40B4-BE49-F238E27FC236}">
                <a16:creationId xmlns:a16="http://schemas.microsoft.com/office/drawing/2014/main" id="{903F30AD-99E9-4E8A-AE85-0517C2E2132D}"/>
              </a:ext>
            </a:extLst>
          </p:cNvPr>
          <p:cNvSpPr/>
          <p:nvPr/>
        </p:nvSpPr>
        <p:spPr>
          <a:xfrm>
            <a:off x="5853314" y="3347801"/>
            <a:ext cx="3284766" cy="2123658"/>
          </a:xfrm>
          <a:prstGeom prst="rect">
            <a:avLst/>
          </a:prstGeom>
        </p:spPr>
        <p:txBody>
          <a:bodyPr wrap="square">
            <a:spAutoFit/>
          </a:bodyPr>
          <a:lstStyle/>
          <a:p>
            <a:pPr algn="just"/>
            <a:r>
              <a:rPr lang="en-GB" sz="1200" b="1" dirty="0"/>
              <a:t>Sex Determination</a:t>
            </a:r>
          </a:p>
          <a:p>
            <a:pPr algn="just"/>
            <a:r>
              <a:rPr lang="en-GB" sz="1200" dirty="0"/>
              <a:t>Ordinary human body cells contain 23 pairs of chromosomes. 22 pairs control characteristics only, but one of the pairs carries the genes that determine sex. </a:t>
            </a:r>
          </a:p>
          <a:p>
            <a:pPr algn="just"/>
            <a:r>
              <a:rPr lang="en-GB" sz="1200" dirty="0"/>
              <a:t>• In females the sex chromosomes are XX. </a:t>
            </a:r>
          </a:p>
          <a:p>
            <a:pPr algn="just"/>
            <a:r>
              <a:rPr lang="en-GB" sz="1200" dirty="0"/>
              <a:t>• In males the chromosomes are different (XY).</a:t>
            </a:r>
          </a:p>
          <a:p>
            <a:pPr algn="just"/>
            <a:r>
              <a:rPr lang="en-GB" sz="1200" dirty="0"/>
              <a:t>For your exam you need to be able to construct a Punnett square diagram and use it to calculate the probability of a child inheriting a disorder or being male or female. </a:t>
            </a:r>
          </a:p>
        </p:txBody>
      </p:sp>
      <p:sp>
        <p:nvSpPr>
          <p:cNvPr id="69" name="Rectangle 68">
            <a:extLst>
              <a:ext uri="{FF2B5EF4-FFF2-40B4-BE49-F238E27FC236}">
                <a16:creationId xmlns:a16="http://schemas.microsoft.com/office/drawing/2014/main" id="{C9F1C81D-A8B4-4E58-ACDA-E4478B6116F4}"/>
              </a:ext>
            </a:extLst>
          </p:cNvPr>
          <p:cNvSpPr/>
          <p:nvPr/>
        </p:nvSpPr>
        <p:spPr>
          <a:xfrm>
            <a:off x="5846903" y="5449539"/>
            <a:ext cx="3258822" cy="1384995"/>
          </a:xfrm>
          <a:prstGeom prst="rect">
            <a:avLst/>
          </a:prstGeom>
        </p:spPr>
        <p:txBody>
          <a:bodyPr wrap="square">
            <a:spAutoFit/>
          </a:bodyPr>
          <a:lstStyle/>
          <a:p>
            <a:pPr algn="just"/>
            <a:r>
              <a:rPr lang="en-GB" sz="1200" b="1" dirty="0">
                <a:solidFill>
                  <a:srgbClr val="222222"/>
                </a:solidFill>
              </a:rPr>
              <a:t>Embryo Screening</a:t>
            </a:r>
          </a:p>
          <a:p>
            <a:pPr algn="just"/>
            <a:r>
              <a:rPr lang="en-GB" sz="1200" dirty="0">
                <a:solidFill>
                  <a:srgbClr val="222222"/>
                </a:solidFill>
              </a:rPr>
              <a:t>Embryos can be screened for the alleles that cause polydactyly, cystic fibrosis and other genetic disorders. </a:t>
            </a:r>
            <a:r>
              <a:rPr lang="en-GB" sz="1200" dirty="0"/>
              <a:t>Note that you do not need to know or understand how embryo screening works for the examination. But you do need to know the risks associated with embryo screening. </a:t>
            </a:r>
          </a:p>
        </p:txBody>
      </p:sp>
      <p:sp>
        <p:nvSpPr>
          <p:cNvPr id="71" name="Rectangle 70">
            <a:extLst>
              <a:ext uri="{FF2B5EF4-FFF2-40B4-BE49-F238E27FC236}">
                <a16:creationId xmlns:a16="http://schemas.microsoft.com/office/drawing/2014/main" id="{7315D8C0-7C87-4F4E-9881-3024E88FB64F}"/>
              </a:ext>
            </a:extLst>
          </p:cNvPr>
          <p:cNvSpPr/>
          <p:nvPr/>
        </p:nvSpPr>
        <p:spPr>
          <a:xfrm>
            <a:off x="5853833" y="3329947"/>
            <a:ext cx="3232841" cy="21236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2" name="Picture 71">
            <a:extLst>
              <a:ext uri="{FF2B5EF4-FFF2-40B4-BE49-F238E27FC236}">
                <a16:creationId xmlns:a16="http://schemas.microsoft.com/office/drawing/2014/main" id="{BADC4509-4CCA-444A-85D9-1192EA90CFAB}"/>
              </a:ext>
            </a:extLst>
          </p:cNvPr>
          <p:cNvPicPr>
            <a:picLocks noChangeAspect="1"/>
          </p:cNvPicPr>
          <p:nvPr/>
        </p:nvPicPr>
        <p:blipFill>
          <a:blip r:embed="rId3"/>
          <a:stretch>
            <a:fillRect/>
          </a:stretch>
        </p:blipFill>
        <p:spPr>
          <a:xfrm>
            <a:off x="2916471" y="1947661"/>
            <a:ext cx="2838007" cy="1746466"/>
          </a:xfrm>
          <a:prstGeom prst="rect">
            <a:avLst/>
          </a:prstGeom>
        </p:spPr>
      </p:pic>
    </p:spTree>
    <p:extLst>
      <p:ext uri="{BB962C8B-B14F-4D97-AF65-F5344CB8AC3E}">
        <p14:creationId xmlns:p14="http://schemas.microsoft.com/office/powerpoint/2010/main" val="2174441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B14: Variation and Evolution</a:t>
            </a:r>
          </a:p>
          <a:p>
            <a:pPr algn="just"/>
            <a:endParaRPr lang="en-US" sz="1200" b="1" u="sng" dirty="0"/>
          </a:p>
        </p:txBody>
      </p:sp>
      <p:sp>
        <p:nvSpPr>
          <p:cNvPr id="8" name="Rectangle 7"/>
          <p:cNvSpPr/>
          <p:nvPr/>
        </p:nvSpPr>
        <p:spPr>
          <a:xfrm>
            <a:off x="3305374" y="298679"/>
            <a:ext cx="2454558" cy="46183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830" y="286700"/>
            <a:ext cx="3297296" cy="280076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21" name="Rectangle 20"/>
          <p:cNvSpPr/>
          <p:nvPr/>
        </p:nvSpPr>
        <p:spPr>
          <a:xfrm>
            <a:off x="5761260" y="4840359"/>
            <a:ext cx="3382741" cy="201763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29346405-3484-4E2E-82FB-1AA23915DCCF}"/>
              </a:ext>
            </a:extLst>
          </p:cNvPr>
          <p:cNvSpPr/>
          <p:nvPr/>
        </p:nvSpPr>
        <p:spPr>
          <a:xfrm>
            <a:off x="7831" y="305620"/>
            <a:ext cx="3301198" cy="2800767"/>
          </a:xfrm>
          <a:prstGeom prst="rect">
            <a:avLst/>
          </a:prstGeom>
        </p:spPr>
        <p:txBody>
          <a:bodyPr wrap="square">
            <a:spAutoFit/>
          </a:bodyPr>
          <a:lstStyle/>
          <a:p>
            <a:pPr lvl="0" algn="just" fontAlgn="auto">
              <a:spcBef>
                <a:spcPts val="0"/>
              </a:spcBef>
              <a:spcAft>
                <a:spcPts val="0"/>
              </a:spcAft>
              <a:defRPr/>
            </a:pPr>
            <a:r>
              <a:rPr lang="en-GB" sz="1100" b="1" dirty="0"/>
              <a:t>Variation</a:t>
            </a:r>
          </a:p>
          <a:p>
            <a:pPr lvl="0" algn="just" fontAlgn="auto">
              <a:spcBef>
                <a:spcPts val="0"/>
              </a:spcBef>
              <a:spcAft>
                <a:spcPts val="0"/>
              </a:spcAft>
              <a:defRPr/>
            </a:pPr>
            <a:r>
              <a:rPr lang="en-GB" sz="1100" dirty="0"/>
              <a:t>Differences in the characteristics of individuals in a population is called variation and may be due to differences in: </a:t>
            </a:r>
          </a:p>
          <a:p>
            <a:pPr lvl="0" algn="just" fontAlgn="auto">
              <a:spcBef>
                <a:spcPts val="0"/>
              </a:spcBef>
              <a:spcAft>
                <a:spcPts val="0"/>
              </a:spcAft>
              <a:defRPr/>
            </a:pPr>
            <a:r>
              <a:rPr lang="en-GB" sz="1100" dirty="0"/>
              <a:t>• the genes they have inherited (genetic causes) </a:t>
            </a:r>
          </a:p>
          <a:p>
            <a:pPr lvl="0" algn="just" fontAlgn="auto">
              <a:spcBef>
                <a:spcPts val="0"/>
              </a:spcBef>
              <a:spcAft>
                <a:spcPts val="0"/>
              </a:spcAft>
              <a:defRPr/>
            </a:pPr>
            <a:r>
              <a:rPr lang="en-GB" sz="1100" dirty="0"/>
              <a:t>• the conditions in which they have developed (environmental causes) </a:t>
            </a:r>
          </a:p>
          <a:p>
            <a:pPr lvl="0" algn="just" fontAlgn="auto">
              <a:spcBef>
                <a:spcPts val="0"/>
              </a:spcBef>
              <a:spcAft>
                <a:spcPts val="0"/>
              </a:spcAft>
              <a:defRPr/>
            </a:pPr>
            <a:r>
              <a:rPr lang="en-GB" sz="1100" dirty="0"/>
              <a:t>• a combination of genes and the environment.</a:t>
            </a:r>
          </a:p>
          <a:p>
            <a:pPr lvl="0" algn="just" fontAlgn="auto">
              <a:spcBef>
                <a:spcPts val="0"/>
              </a:spcBef>
              <a:spcAft>
                <a:spcPts val="0"/>
              </a:spcAft>
              <a:defRPr/>
            </a:pPr>
            <a:r>
              <a:rPr lang="en-GB" sz="1100" dirty="0"/>
              <a:t>There is usually extensive genetic variation within a population of a species. All variants arise from mutations and most have no effect on the phenotype. Some influence phenotype and very few determine phenotype. Mutations occur continuously. Very rarely a mutation will lead to a new phenotype. If the new phenotype is suited to an environmental change it can lead to a relatively rapid change in the species.</a:t>
            </a:r>
            <a:endParaRPr lang="en-US" sz="1100" b="1" dirty="0">
              <a:sym typeface="Calibri"/>
            </a:endParaRPr>
          </a:p>
        </p:txBody>
      </p:sp>
      <p:sp>
        <p:nvSpPr>
          <p:cNvPr id="34" name="Rectangle 33">
            <a:extLst>
              <a:ext uri="{FF2B5EF4-FFF2-40B4-BE49-F238E27FC236}">
                <a16:creationId xmlns:a16="http://schemas.microsoft.com/office/drawing/2014/main" id="{1060CD49-E95A-4957-8ABB-61D171992F7F}"/>
              </a:ext>
            </a:extLst>
          </p:cNvPr>
          <p:cNvSpPr/>
          <p:nvPr/>
        </p:nvSpPr>
        <p:spPr>
          <a:xfrm>
            <a:off x="7831" y="3103381"/>
            <a:ext cx="3304514" cy="14431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9F3927-4584-4AF9-ADA5-9133A762DA39}"/>
              </a:ext>
            </a:extLst>
          </p:cNvPr>
          <p:cNvSpPr/>
          <p:nvPr/>
        </p:nvSpPr>
        <p:spPr>
          <a:xfrm>
            <a:off x="7831" y="4547780"/>
            <a:ext cx="3301198" cy="229293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E60D8D1-8C53-4BE7-BE60-E427C9053436}"/>
              </a:ext>
            </a:extLst>
          </p:cNvPr>
          <p:cNvSpPr/>
          <p:nvPr/>
        </p:nvSpPr>
        <p:spPr>
          <a:xfrm>
            <a:off x="-72" y="3087468"/>
            <a:ext cx="3316928" cy="1615827"/>
          </a:xfrm>
          <a:prstGeom prst="rect">
            <a:avLst/>
          </a:prstGeom>
        </p:spPr>
        <p:txBody>
          <a:bodyPr wrap="square">
            <a:spAutoFit/>
          </a:bodyPr>
          <a:lstStyle/>
          <a:p>
            <a:pPr algn="just"/>
            <a:r>
              <a:rPr lang="en-GB" sz="1100" b="1" dirty="0"/>
              <a:t>Evolution</a:t>
            </a:r>
          </a:p>
          <a:p>
            <a:pPr algn="just"/>
            <a:r>
              <a:rPr lang="en-GB" sz="1100" dirty="0"/>
              <a:t>Evolution as a change in the inherited characteristics of a population over time through a process of natural selection which may result in the formation of a new species. The theory of evolution by natural selection states that all species of living things have evolved from simple life forms (single cell organisms) that first developed more than three billion years ago.</a:t>
            </a:r>
          </a:p>
          <a:p>
            <a:pPr algn="just"/>
            <a:endParaRPr lang="en-GB" sz="1100" dirty="0"/>
          </a:p>
        </p:txBody>
      </p:sp>
      <p:sp>
        <p:nvSpPr>
          <p:cNvPr id="74" name="Rectangle 73">
            <a:extLst>
              <a:ext uri="{FF2B5EF4-FFF2-40B4-BE49-F238E27FC236}">
                <a16:creationId xmlns:a16="http://schemas.microsoft.com/office/drawing/2014/main" id="{A0575701-0171-4C0C-9AF5-BEF321F36355}"/>
              </a:ext>
            </a:extLst>
          </p:cNvPr>
          <p:cNvSpPr/>
          <p:nvPr/>
        </p:nvSpPr>
        <p:spPr>
          <a:xfrm>
            <a:off x="7831" y="4525201"/>
            <a:ext cx="3217774" cy="2292935"/>
          </a:xfrm>
          <a:prstGeom prst="rect">
            <a:avLst/>
          </a:prstGeom>
        </p:spPr>
        <p:txBody>
          <a:bodyPr wrap="square">
            <a:spAutoFit/>
          </a:bodyPr>
          <a:lstStyle/>
          <a:p>
            <a:pPr algn="just"/>
            <a:r>
              <a:rPr lang="en-GB" sz="1100" b="1" dirty="0"/>
              <a:t>Natural selection</a:t>
            </a:r>
          </a:p>
          <a:p>
            <a:pPr algn="just"/>
            <a:r>
              <a:rPr lang="en-GB" sz="1100" dirty="0"/>
              <a:t>The theory of evolution states that evolution happens by natural selection. Here are the key points:</a:t>
            </a:r>
          </a:p>
          <a:p>
            <a:pPr algn="just">
              <a:buFont typeface="Arial" panose="020B0604020202020204" pitchFamily="34" charset="0"/>
              <a:buChar char="•"/>
            </a:pPr>
            <a:r>
              <a:rPr lang="en-GB" sz="1100" dirty="0"/>
              <a:t>Individuals in a species show a wide range of variation.</a:t>
            </a:r>
          </a:p>
          <a:p>
            <a:pPr algn="just">
              <a:buFont typeface="Arial" panose="020B0604020202020204" pitchFamily="34" charset="0"/>
              <a:buChar char="•"/>
            </a:pPr>
            <a:r>
              <a:rPr lang="en-GB" sz="1100" dirty="0"/>
              <a:t>This variation is because of differences in genes.</a:t>
            </a:r>
          </a:p>
          <a:p>
            <a:pPr algn="just">
              <a:buFont typeface="Arial" panose="020B0604020202020204" pitchFamily="34" charset="0"/>
              <a:buChar char="•"/>
            </a:pPr>
            <a:r>
              <a:rPr lang="en-GB" sz="1100" dirty="0"/>
              <a:t>Individuals with characteristics most suited to the environment are more likely to survive and reproduce.</a:t>
            </a:r>
          </a:p>
          <a:p>
            <a:pPr algn="just">
              <a:buFont typeface="Arial" panose="020B0604020202020204" pitchFamily="34" charset="0"/>
              <a:buChar char="•"/>
            </a:pPr>
            <a:r>
              <a:rPr lang="en-GB" sz="1100" dirty="0"/>
              <a:t>The genes that allowed the individuals to be successful are passed to the offspring in the next generation.</a:t>
            </a:r>
            <a:endParaRPr lang="en-GB" sz="1100" dirty="0">
              <a:effectLst/>
            </a:endParaRPr>
          </a:p>
        </p:txBody>
      </p:sp>
      <p:sp>
        <p:nvSpPr>
          <p:cNvPr id="75" name="Rectangle 74">
            <a:extLst>
              <a:ext uri="{FF2B5EF4-FFF2-40B4-BE49-F238E27FC236}">
                <a16:creationId xmlns:a16="http://schemas.microsoft.com/office/drawing/2014/main" id="{E669E8C0-04A6-47DF-AD7B-582AF242C170}"/>
              </a:ext>
            </a:extLst>
          </p:cNvPr>
          <p:cNvSpPr/>
          <p:nvPr/>
        </p:nvSpPr>
        <p:spPr>
          <a:xfrm>
            <a:off x="3338097" y="4904857"/>
            <a:ext cx="2417323" cy="1954381"/>
          </a:xfrm>
          <a:prstGeom prst="rect">
            <a:avLst/>
          </a:prstGeom>
        </p:spPr>
        <p:txBody>
          <a:bodyPr wrap="square">
            <a:spAutoFit/>
          </a:bodyPr>
          <a:lstStyle/>
          <a:p>
            <a:pPr algn="just"/>
            <a:r>
              <a:rPr lang="en-GB" sz="1100" b="1" dirty="0"/>
              <a:t>Speciation</a:t>
            </a:r>
          </a:p>
          <a:p>
            <a:pPr algn="just"/>
            <a:r>
              <a:rPr lang="en-GB" sz="1100" dirty="0"/>
              <a:t>A species is a group of organisms that reproduce to produce fertile offspring. If two populations of one species become so different in phenotype that they can no longer interbreed to produce fertile offspring they have formed two new species. For example, a horse and a donkey both evolved from a common ancestor to become two separate species. </a:t>
            </a:r>
          </a:p>
        </p:txBody>
      </p:sp>
      <p:sp>
        <p:nvSpPr>
          <p:cNvPr id="76" name="Rectangle 75">
            <a:extLst>
              <a:ext uri="{FF2B5EF4-FFF2-40B4-BE49-F238E27FC236}">
                <a16:creationId xmlns:a16="http://schemas.microsoft.com/office/drawing/2014/main" id="{108347D0-C563-4D59-B1AD-E52F056CC4C7}"/>
              </a:ext>
            </a:extLst>
          </p:cNvPr>
          <p:cNvSpPr/>
          <p:nvPr/>
        </p:nvSpPr>
        <p:spPr>
          <a:xfrm>
            <a:off x="3316856" y="317285"/>
            <a:ext cx="2479309" cy="4662815"/>
          </a:xfrm>
          <a:prstGeom prst="rect">
            <a:avLst/>
          </a:prstGeom>
        </p:spPr>
        <p:txBody>
          <a:bodyPr wrap="square">
            <a:spAutoFit/>
          </a:bodyPr>
          <a:lstStyle/>
          <a:p>
            <a:pPr algn="just"/>
            <a:r>
              <a:rPr lang="en-GB" sz="1100" b="1" dirty="0"/>
              <a:t>Selective Breeding </a:t>
            </a:r>
          </a:p>
          <a:p>
            <a:pPr algn="just"/>
            <a:r>
              <a:rPr lang="en-GB" sz="1100" dirty="0"/>
              <a:t>Selective breeding (artificial selection) is the process by which humans breed plants and animals for particular genetic characteristics. Humans have been doing this for thousands of years since they first bred food crops from wild plants and domesticated animals. Selective breeding involves choosing parents with the desired characteristic from a mixed population. They are bred together. From the offspring those with the desired characteristic are bred together. This continues over many generations until all the offspring show the desired characteristic. </a:t>
            </a:r>
          </a:p>
          <a:p>
            <a:pPr algn="just"/>
            <a:r>
              <a:rPr lang="en-GB" sz="1100" dirty="0"/>
              <a:t>The characteristic can be chosen for usefulness or appearance: </a:t>
            </a:r>
          </a:p>
          <a:p>
            <a:pPr algn="just"/>
            <a:r>
              <a:rPr lang="en-GB" sz="1100" dirty="0"/>
              <a:t>• Disease resistance in food crops. </a:t>
            </a:r>
          </a:p>
          <a:p>
            <a:pPr algn="just"/>
            <a:r>
              <a:rPr lang="en-GB" sz="1100" dirty="0"/>
              <a:t>• Animals which produce more meat or milk. </a:t>
            </a:r>
          </a:p>
          <a:p>
            <a:pPr algn="just"/>
            <a:r>
              <a:rPr lang="en-GB" sz="1100" dirty="0"/>
              <a:t>• Domestic dogs with a gentle nature. </a:t>
            </a:r>
          </a:p>
          <a:p>
            <a:pPr algn="just"/>
            <a:r>
              <a:rPr lang="en-GB" sz="1100" dirty="0"/>
              <a:t>• Large or unusual flowers. </a:t>
            </a:r>
          </a:p>
          <a:p>
            <a:pPr algn="just"/>
            <a:r>
              <a:rPr lang="en-GB" sz="1100" dirty="0"/>
              <a:t>Selective breeding can lead to ‘inbreeding’ where some breeds are particularly prone to disease or inherited defects.</a:t>
            </a:r>
          </a:p>
        </p:txBody>
      </p:sp>
      <p:sp>
        <p:nvSpPr>
          <p:cNvPr id="77" name="Rectangle 76">
            <a:extLst>
              <a:ext uri="{FF2B5EF4-FFF2-40B4-BE49-F238E27FC236}">
                <a16:creationId xmlns:a16="http://schemas.microsoft.com/office/drawing/2014/main" id="{72A18E3E-5A9A-4850-BA53-AC0657E61390}"/>
              </a:ext>
            </a:extLst>
          </p:cNvPr>
          <p:cNvSpPr/>
          <p:nvPr/>
        </p:nvSpPr>
        <p:spPr>
          <a:xfrm>
            <a:off x="5741754" y="301372"/>
            <a:ext cx="3390600" cy="4524315"/>
          </a:xfrm>
          <a:prstGeom prst="rect">
            <a:avLst/>
          </a:prstGeom>
        </p:spPr>
        <p:txBody>
          <a:bodyPr wrap="square">
            <a:spAutoFit/>
          </a:bodyPr>
          <a:lstStyle/>
          <a:p>
            <a:pPr algn="just"/>
            <a:r>
              <a:rPr lang="en-GB" sz="1200" b="1" dirty="0"/>
              <a:t>Genetic Engineering</a:t>
            </a:r>
          </a:p>
          <a:p>
            <a:pPr algn="just"/>
            <a:r>
              <a:rPr lang="en-GB" sz="1200" dirty="0"/>
              <a:t>Genetic engineering is a process which involves modifying the genome of an organism by introducing a gene from another organism to give a desired characteristic. In genetic engineering, genes from the chromosomes of humans and other organisms can be ‘cut out’ and transferred to cells of other organisms.</a:t>
            </a:r>
          </a:p>
          <a:p>
            <a:pPr algn="just"/>
            <a:r>
              <a:rPr lang="en-GB" sz="1200" dirty="0"/>
              <a:t>Plant crops have been genetically engineered to be resistant to diseases or to produce bigger better fruits. Crops that have had their genes modified in this way are called genetically modified (GM) crops. GM crops include ones that are resistant to insect attack or to herbicides. GM crops generally show increased yields. Concerns about GM crops include the effect on populations of wild flowers and insects. Some people feel the effects of eating GM crops on human health have not been fully explored. </a:t>
            </a:r>
          </a:p>
          <a:p>
            <a:pPr algn="just"/>
            <a:r>
              <a:rPr lang="en-GB" sz="1200" dirty="0"/>
              <a:t>Modern medical research is exploring the possibility of genetic modification to overcome some inherited disorders. Bacterial cells have been genetically engineered to produce useful substances such as human insulin to treat diabetes.</a:t>
            </a:r>
          </a:p>
        </p:txBody>
      </p:sp>
      <p:sp>
        <p:nvSpPr>
          <p:cNvPr id="78" name="Rectangle 77">
            <a:extLst>
              <a:ext uri="{FF2B5EF4-FFF2-40B4-BE49-F238E27FC236}">
                <a16:creationId xmlns:a16="http://schemas.microsoft.com/office/drawing/2014/main" id="{01227AAF-024D-43E2-8F99-3559FFC1D6B1}"/>
              </a:ext>
            </a:extLst>
          </p:cNvPr>
          <p:cNvSpPr/>
          <p:nvPr/>
        </p:nvSpPr>
        <p:spPr>
          <a:xfrm>
            <a:off x="5761260" y="4866726"/>
            <a:ext cx="3399435" cy="1938992"/>
          </a:xfrm>
          <a:prstGeom prst="rect">
            <a:avLst/>
          </a:prstGeom>
        </p:spPr>
        <p:txBody>
          <a:bodyPr wrap="square">
            <a:spAutoFit/>
          </a:bodyPr>
          <a:lstStyle/>
          <a:p>
            <a:pPr algn="just"/>
            <a:r>
              <a:rPr lang="en-GB" sz="1200" dirty="0"/>
              <a:t>In genetic engineering: </a:t>
            </a:r>
          </a:p>
          <a:p>
            <a:pPr algn="just"/>
            <a:r>
              <a:rPr lang="en-GB" sz="1200" dirty="0"/>
              <a:t>• enzymes are used to isolate the required gene; this gene is inserted into a vector, usually a bacterial plasmid or a virus </a:t>
            </a:r>
          </a:p>
          <a:p>
            <a:pPr algn="just"/>
            <a:r>
              <a:rPr lang="en-GB" sz="1200" dirty="0"/>
              <a:t>• the vector is used to insert the gene into the required cells </a:t>
            </a:r>
          </a:p>
          <a:p>
            <a:pPr algn="just"/>
            <a:r>
              <a:rPr lang="en-GB" sz="1200" dirty="0"/>
              <a:t>• genes are transferred to the cells of animals, plants or microorganisms at an early stage in their development so that they develop with desired characteristics.</a:t>
            </a:r>
          </a:p>
        </p:txBody>
      </p:sp>
      <p:sp>
        <p:nvSpPr>
          <p:cNvPr id="79" name="Rectangle 78">
            <a:extLst>
              <a:ext uri="{FF2B5EF4-FFF2-40B4-BE49-F238E27FC236}">
                <a16:creationId xmlns:a16="http://schemas.microsoft.com/office/drawing/2014/main" id="{6BA48921-96C7-496B-9992-FBEB11E27126}"/>
              </a:ext>
            </a:extLst>
          </p:cNvPr>
          <p:cNvSpPr/>
          <p:nvPr/>
        </p:nvSpPr>
        <p:spPr>
          <a:xfrm>
            <a:off x="5761260" y="316044"/>
            <a:ext cx="3371094" cy="45096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88248A30-59B0-4549-A396-A141AC6F93EB}"/>
              </a:ext>
            </a:extLst>
          </p:cNvPr>
          <p:cNvSpPr/>
          <p:nvPr/>
        </p:nvSpPr>
        <p:spPr>
          <a:xfrm>
            <a:off x="3312344" y="4918287"/>
            <a:ext cx="2445601" cy="192242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40129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4973"/>
            <a:ext cx="9144000" cy="461665"/>
          </a:xfrm>
          <a:prstGeom prst="rect">
            <a:avLst/>
          </a:prstGeom>
          <a:noFill/>
        </p:spPr>
        <p:txBody>
          <a:bodyPr wrap="square" rtlCol="0">
            <a:spAutoFit/>
          </a:bodyPr>
          <a:lstStyle/>
          <a:p>
            <a:pPr algn="just"/>
            <a:r>
              <a:rPr lang="en-US" sz="1200" b="1" u="sng" dirty="0"/>
              <a:t>B15: Genetics and Evolution  </a:t>
            </a:r>
          </a:p>
          <a:p>
            <a:pPr algn="just"/>
            <a:endParaRPr lang="en-US" sz="1200" b="1" u="sng" dirty="0"/>
          </a:p>
        </p:txBody>
      </p:sp>
      <p:sp>
        <p:nvSpPr>
          <p:cNvPr id="8" name="Rectangle 7"/>
          <p:cNvSpPr/>
          <p:nvPr/>
        </p:nvSpPr>
        <p:spPr>
          <a:xfrm>
            <a:off x="4026568" y="316044"/>
            <a:ext cx="5145774" cy="655662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 y="286700"/>
            <a:ext cx="4026566" cy="141433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
        <p:nvSpPr>
          <p:cNvPr id="34" name="Rectangle 33">
            <a:extLst>
              <a:ext uri="{FF2B5EF4-FFF2-40B4-BE49-F238E27FC236}">
                <a16:creationId xmlns:a16="http://schemas.microsoft.com/office/drawing/2014/main" id="{1060CD49-E95A-4957-8ABB-61D171992F7F}"/>
              </a:ext>
            </a:extLst>
          </p:cNvPr>
          <p:cNvSpPr/>
          <p:nvPr/>
        </p:nvSpPr>
        <p:spPr>
          <a:xfrm>
            <a:off x="7831" y="301372"/>
            <a:ext cx="9116696"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F9F3927-4584-4AF9-ADA5-9133A762DA39}"/>
              </a:ext>
            </a:extLst>
          </p:cNvPr>
          <p:cNvSpPr/>
          <p:nvPr/>
        </p:nvSpPr>
        <p:spPr>
          <a:xfrm>
            <a:off x="19473" y="1715711"/>
            <a:ext cx="4018737" cy="21236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BA48921-96C7-496B-9992-FBEB11E27126}"/>
              </a:ext>
            </a:extLst>
          </p:cNvPr>
          <p:cNvSpPr/>
          <p:nvPr/>
        </p:nvSpPr>
        <p:spPr>
          <a:xfrm>
            <a:off x="4049852" y="3178366"/>
            <a:ext cx="5105826" cy="366234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53ECD04-FB84-42AE-9863-5AEA444B0713}"/>
              </a:ext>
            </a:extLst>
          </p:cNvPr>
          <p:cNvSpPr/>
          <p:nvPr/>
        </p:nvSpPr>
        <p:spPr>
          <a:xfrm>
            <a:off x="-8834" y="1715711"/>
            <a:ext cx="4007095" cy="2123658"/>
          </a:xfrm>
          <a:prstGeom prst="rect">
            <a:avLst/>
          </a:prstGeom>
        </p:spPr>
        <p:txBody>
          <a:bodyPr wrap="square">
            <a:spAutoFit/>
          </a:bodyPr>
          <a:lstStyle/>
          <a:p>
            <a:pPr algn="just"/>
            <a:r>
              <a:rPr lang="en-GB" sz="1200" b="1" dirty="0"/>
              <a:t>Extinction</a:t>
            </a:r>
          </a:p>
          <a:p>
            <a:pPr algn="just"/>
            <a:r>
              <a:rPr lang="en-GB" sz="1200" dirty="0"/>
              <a:t>Extinctions occur when there are no remaining individuals of a species still alive. This is caused by new diseases, climate change, urbanisation, deforestation, predators, hunting, poaching and natural disasters. </a:t>
            </a:r>
          </a:p>
          <a:p>
            <a:pPr algn="just"/>
            <a:r>
              <a:rPr lang="en-GB" sz="1200" dirty="0"/>
              <a:t>Mass extinction is when there is a permanent loss of several species in a similar time frame. For example when the dinosaurs became extinct. Extinction on a large scale is caused by changes to the environment and catastrophic events such as massive volcanic eruptions or collisions with asteroids. </a:t>
            </a:r>
          </a:p>
        </p:txBody>
      </p:sp>
      <p:sp>
        <p:nvSpPr>
          <p:cNvPr id="7" name="Rectangle 6">
            <a:extLst>
              <a:ext uri="{FF2B5EF4-FFF2-40B4-BE49-F238E27FC236}">
                <a16:creationId xmlns:a16="http://schemas.microsoft.com/office/drawing/2014/main" id="{11921737-1A27-4FB5-BCEF-79428EED5969}"/>
              </a:ext>
            </a:extLst>
          </p:cNvPr>
          <p:cNvSpPr/>
          <p:nvPr/>
        </p:nvSpPr>
        <p:spPr>
          <a:xfrm>
            <a:off x="7831" y="316044"/>
            <a:ext cx="4018737" cy="1384995"/>
          </a:xfrm>
          <a:prstGeom prst="rect">
            <a:avLst/>
          </a:prstGeom>
        </p:spPr>
        <p:txBody>
          <a:bodyPr wrap="square">
            <a:spAutoFit/>
          </a:bodyPr>
          <a:lstStyle/>
          <a:p>
            <a:pPr algn="just"/>
            <a:r>
              <a:rPr lang="en-GB" sz="1200" b="1" dirty="0"/>
              <a:t>The theory of evolution </a:t>
            </a:r>
          </a:p>
          <a:p>
            <a:pPr algn="just"/>
            <a:r>
              <a:rPr lang="en-GB" sz="1200" dirty="0"/>
              <a:t>The theory of evolution by natural selection is now widely accepted. Evidence for Darwin’s theory is now available as it has been shown that characteristics are passed on to offspring in genes. There is further evidence in the fossil record and the knowledge of how resistance to antibiotics evolves in bacteria. </a:t>
            </a:r>
          </a:p>
        </p:txBody>
      </p:sp>
      <p:sp>
        <p:nvSpPr>
          <p:cNvPr id="11" name="Rectangle 10">
            <a:extLst>
              <a:ext uri="{FF2B5EF4-FFF2-40B4-BE49-F238E27FC236}">
                <a16:creationId xmlns:a16="http://schemas.microsoft.com/office/drawing/2014/main" id="{8F8E086D-547A-4482-9AE9-CCE0EA54B923}"/>
              </a:ext>
            </a:extLst>
          </p:cNvPr>
          <p:cNvSpPr/>
          <p:nvPr/>
        </p:nvSpPr>
        <p:spPr>
          <a:xfrm>
            <a:off x="19473" y="3891254"/>
            <a:ext cx="3975945" cy="2862322"/>
          </a:xfrm>
          <a:prstGeom prst="rect">
            <a:avLst/>
          </a:prstGeom>
        </p:spPr>
        <p:txBody>
          <a:bodyPr wrap="square">
            <a:spAutoFit/>
          </a:bodyPr>
          <a:lstStyle/>
          <a:p>
            <a:pPr algn="just"/>
            <a:r>
              <a:rPr lang="en-GB" sz="1200" b="1" dirty="0"/>
              <a:t>Fossils </a:t>
            </a:r>
          </a:p>
          <a:p>
            <a:pPr algn="just"/>
            <a:r>
              <a:rPr lang="en-GB" sz="1200" dirty="0"/>
              <a:t>Fossils are the ‘remains’ of organisms from millions of years ago, which are found in rocks. Fossils may be formed: </a:t>
            </a:r>
          </a:p>
          <a:p>
            <a:pPr algn="just"/>
            <a:r>
              <a:rPr lang="en-GB" sz="1200" dirty="0"/>
              <a:t>• from parts of organisms that have not decayed because one or more of the conditions needed for decay are absent </a:t>
            </a:r>
          </a:p>
          <a:p>
            <a:pPr algn="just"/>
            <a:r>
              <a:rPr lang="en-GB" sz="1200" dirty="0"/>
              <a:t>• when parts of the organism are replaced by minerals as they decay </a:t>
            </a:r>
          </a:p>
          <a:p>
            <a:pPr algn="just"/>
            <a:r>
              <a:rPr lang="en-GB" sz="1200" dirty="0"/>
              <a:t>• as preserved traces of organisms, such as footprints, burrows and rootlet traces.</a:t>
            </a:r>
          </a:p>
          <a:p>
            <a:pPr algn="just"/>
            <a:r>
              <a:rPr lang="en-GB" sz="1200" dirty="0"/>
              <a:t>Many early forms of life were soft-bodied, which means that they have left few traces behind. What traces there were have been mainly destroyed by geological activity. This is why scientists cannot be certain about how life began on Earth.</a:t>
            </a:r>
          </a:p>
          <a:p>
            <a:pPr algn="just"/>
            <a:r>
              <a:rPr lang="en-GB" sz="1200" dirty="0"/>
              <a:t>We can learn from fossils how much or how little different organisms have changed as life developed on Earth.</a:t>
            </a:r>
          </a:p>
        </p:txBody>
      </p:sp>
      <p:sp>
        <p:nvSpPr>
          <p:cNvPr id="12" name="Rectangle 11">
            <a:extLst>
              <a:ext uri="{FF2B5EF4-FFF2-40B4-BE49-F238E27FC236}">
                <a16:creationId xmlns:a16="http://schemas.microsoft.com/office/drawing/2014/main" id="{0AADD111-E3DC-4E51-A9EC-9881FC6E8A40}"/>
              </a:ext>
            </a:extLst>
          </p:cNvPr>
          <p:cNvSpPr/>
          <p:nvPr/>
        </p:nvSpPr>
        <p:spPr>
          <a:xfrm>
            <a:off x="4026567" y="316044"/>
            <a:ext cx="5097959" cy="2862322"/>
          </a:xfrm>
          <a:prstGeom prst="rect">
            <a:avLst/>
          </a:prstGeom>
        </p:spPr>
        <p:txBody>
          <a:bodyPr wrap="square">
            <a:spAutoFit/>
          </a:bodyPr>
          <a:lstStyle/>
          <a:p>
            <a:pPr algn="just"/>
            <a:r>
              <a:rPr lang="en-GB" sz="1200" b="1" dirty="0"/>
              <a:t>Resistant Bacteria</a:t>
            </a:r>
          </a:p>
          <a:p>
            <a:pPr algn="just"/>
            <a:r>
              <a:rPr lang="en-GB" sz="1200" dirty="0"/>
              <a:t>Bacteria can evolve rapidly because they reproduce at a fast rate. Mutations of bacterial pathogens produce new strains. Some strains might be resistant to antibiotics, and so are not killed. They survive and reproduce, so the population of the resistant strain rises. The resistant strain will then spread because people are not immune to it and there is no effective treatment.</a:t>
            </a:r>
          </a:p>
          <a:p>
            <a:pPr algn="just"/>
            <a:r>
              <a:rPr lang="en-GB" sz="1200" dirty="0"/>
              <a:t>MRSA (recent superbug out break) is resistant to antibiotics. </a:t>
            </a:r>
          </a:p>
          <a:p>
            <a:pPr algn="just"/>
            <a:r>
              <a:rPr lang="en-GB" sz="1200" dirty="0"/>
              <a:t>To reduce the rate of development of antibiotic resistant strains: </a:t>
            </a:r>
          </a:p>
          <a:p>
            <a:pPr algn="just"/>
            <a:r>
              <a:rPr lang="en-GB" sz="1200" dirty="0"/>
              <a:t>• doctors should not prescribe antibiotics inappropriately, such as treating non-serious or viral infections </a:t>
            </a:r>
          </a:p>
          <a:p>
            <a:pPr algn="just"/>
            <a:r>
              <a:rPr lang="en-GB" sz="1200" dirty="0"/>
              <a:t>• patients should complete their course of antibiotics so all bacteria are killed and none survive to mutate and form resistant strains </a:t>
            </a:r>
          </a:p>
          <a:p>
            <a:pPr algn="just"/>
            <a:r>
              <a:rPr lang="en-GB" sz="1200" dirty="0"/>
              <a:t>• the agricultural use of antibiotics should be restricted. The development of new antibiotics is costly and slow. It is unlikely to keep up with the emergence of new resistant strains.</a:t>
            </a:r>
          </a:p>
        </p:txBody>
      </p:sp>
      <p:sp>
        <p:nvSpPr>
          <p:cNvPr id="13" name="Rectangle 12">
            <a:extLst>
              <a:ext uri="{FF2B5EF4-FFF2-40B4-BE49-F238E27FC236}">
                <a16:creationId xmlns:a16="http://schemas.microsoft.com/office/drawing/2014/main" id="{FE153E63-8839-4C97-A10D-335E77B385DF}"/>
              </a:ext>
            </a:extLst>
          </p:cNvPr>
          <p:cNvSpPr/>
          <p:nvPr/>
        </p:nvSpPr>
        <p:spPr>
          <a:xfrm>
            <a:off x="4049853" y="3203695"/>
            <a:ext cx="5074674" cy="3539430"/>
          </a:xfrm>
          <a:prstGeom prst="rect">
            <a:avLst/>
          </a:prstGeom>
        </p:spPr>
        <p:txBody>
          <a:bodyPr wrap="square">
            <a:spAutoFit/>
          </a:bodyPr>
          <a:lstStyle/>
          <a:p>
            <a:pPr algn="just"/>
            <a:r>
              <a:rPr lang="en-GB" sz="1400" b="1" dirty="0"/>
              <a:t>Classification</a:t>
            </a:r>
          </a:p>
          <a:p>
            <a:pPr algn="just"/>
            <a:r>
              <a:rPr lang="en-GB" sz="1400" dirty="0"/>
              <a:t>Traditionally living things have been classified into groups depending on their structure and characteristics in a system developed by </a:t>
            </a:r>
            <a:r>
              <a:rPr lang="en-GB" sz="1400" b="1" dirty="0"/>
              <a:t>Carl Linnaeus</a:t>
            </a:r>
            <a:r>
              <a:rPr lang="en-GB" sz="1400" dirty="0"/>
              <a:t>. Linnaeus classified living things into kingdom, phylum, class, order, family, genus and species. Organisms are named by the binomial system of genus and species. </a:t>
            </a:r>
          </a:p>
          <a:p>
            <a:pPr algn="just"/>
            <a:r>
              <a:rPr lang="en-GB" sz="1400" dirty="0"/>
              <a:t>As evidence of internal structures became more developed due to improvements in microscopes, and the understanding of biochemical processes progressed, new models of classification were proposed. Due to evidence available from chemical analysis there is now a ‘three domain system’ developed by </a:t>
            </a:r>
            <a:r>
              <a:rPr lang="en-GB" sz="1400" b="1" dirty="0"/>
              <a:t>Carl </a:t>
            </a:r>
            <a:r>
              <a:rPr lang="en-GB" sz="1400" b="1" dirty="0" err="1"/>
              <a:t>Woese</a:t>
            </a:r>
            <a:r>
              <a:rPr lang="en-GB" sz="1400" dirty="0"/>
              <a:t>. </a:t>
            </a:r>
          </a:p>
          <a:p>
            <a:pPr algn="just"/>
            <a:r>
              <a:rPr lang="en-GB" sz="1400" dirty="0"/>
              <a:t>In this system organisms are divided into: </a:t>
            </a:r>
          </a:p>
          <a:p>
            <a:pPr algn="just"/>
            <a:r>
              <a:rPr lang="en-GB" sz="1400" dirty="0"/>
              <a:t>• archaea (primitive bacteria usually living in extreme environments) </a:t>
            </a:r>
          </a:p>
          <a:p>
            <a:pPr algn="just"/>
            <a:r>
              <a:rPr lang="en-GB" sz="1400" dirty="0"/>
              <a:t>• bacteria (true bacteria) </a:t>
            </a:r>
          </a:p>
          <a:p>
            <a:pPr algn="just"/>
            <a:r>
              <a:rPr lang="en-GB" sz="1400" dirty="0"/>
              <a:t>• </a:t>
            </a:r>
            <a:r>
              <a:rPr lang="en-GB" sz="1400" dirty="0" err="1"/>
              <a:t>eukaryota</a:t>
            </a:r>
            <a:r>
              <a:rPr lang="en-GB" sz="1400" dirty="0"/>
              <a:t> (which includes protists, fungi, plants and animals).</a:t>
            </a:r>
          </a:p>
        </p:txBody>
      </p:sp>
    </p:spTree>
    <p:extLst>
      <p:ext uri="{BB962C8B-B14F-4D97-AF65-F5344CB8AC3E}">
        <p14:creationId xmlns:p14="http://schemas.microsoft.com/office/powerpoint/2010/main" val="4211891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le 3">
            <a:extLst>
              <a:ext uri="{FF2B5EF4-FFF2-40B4-BE49-F238E27FC236}">
                <a16:creationId xmlns:a16="http://schemas.microsoft.com/office/drawing/2014/main" id="{0AF7B4B9-18B2-A34A-B046-3B6AEBD9E3B9}"/>
              </a:ext>
            </a:extLst>
          </p:cNvPr>
          <p:cNvGraphicFramePr>
            <a:graphicFrameLocks noGrp="1"/>
          </p:cNvGraphicFramePr>
          <p:nvPr>
            <p:extLst>
              <p:ext uri="{D42A27DB-BD31-4B8C-83A1-F6EECF244321}">
                <p14:modId xmlns:p14="http://schemas.microsoft.com/office/powerpoint/2010/main" val="1639650378"/>
              </p:ext>
            </p:extLst>
          </p:nvPr>
        </p:nvGraphicFramePr>
        <p:xfrm>
          <a:off x="0" y="2787053"/>
          <a:ext cx="4273826" cy="4070014"/>
        </p:xfrm>
        <a:graphic>
          <a:graphicData uri="http://schemas.openxmlformats.org/drawingml/2006/table">
            <a:tbl>
              <a:tblPr firstRow="1" bandRow="1">
                <a:tableStyleId>{5940675A-B579-460E-94D1-54222C63F5DA}</a:tableStyleId>
              </a:tblPr>
              <a:tblGrid>
                <a:gridCol w="904581">
                  <a:extLst>
                    <a:ext uri="{9D8B030D-6E8A-4147-A177-3AD203B41FA5}">
                      <a16:colId xmlns:a16="http://schemas.microsoft.com/office/drawing/2014/main" val="982760676"/>
                    </a:ext>
                  </a:extLst>
                </a:gridCol>
                <a:gridCol w="3369245">
                  <a:extLst>
                    <a:ext uri="{9D8B030D-6E8A-4147-A177-3AD203B41FA5}">
                      <a16:colId xmlns:a16="http://schemas.microsoft.com/office/drawing/2014/main" val="2003698432"/>
                    </a:ext>
                  </a:extLst>
                </a:gridCol>
              </a:tblGrid>
              <a:tr h="239413">
                <a:tc>
                  <a:txBody>
                    <a:bodyPr/>
                    <a:lstStyle/>
                    <a:p>
                      <a:pPr algn="ctr"/>
                      <a:r>
                        <a:rPr lang="en-US" sz="900" b="1" dirty="0">
                          <a:solidFill>
                            <a:schemeClr val="tx1"/>
                          </a:solidFill>
                        </a:rPr>
                        <a:t>Biotic Factor</a:t>
                      </a:r>
                    </a:p>
                  </a:txBody>
                  <a:tcPr anchor="ctr">
                    <a:solidFill>
                      <a:schemeClr val="bg1">
                        <a:lumMod val="75000"/>
                      </a:schemeClr>
                    </a:solidFill>
                  </a:tcPr>
                </a:tc>
                <a:tc>
                  <a:txBody>
                    <a:bodyPr/>
                    <a:lstStyle/>
                    <a:p>
                      <a:pPr algn="ctr"/>
                      <a:r>
                        <a:rPr lang="en-US" sz="900" b="1" dirty="0">
                          <a:solidFill>
                            <a:schemeClr val="tx1"/>
                          </a:solidFill>
                        </a:rPr>
                        <a:t>How it Affects a Community</a:t>
                      </a:r>
                    </a:p>
                  </a:txBody>
                  <a:tcPr anchor="ctr">
                    <a:solidFill>
                      <a:schemeClr val="bg1">
                        <a:lumMod val="75000"/>
                      </a:schemeClr>
                    </a:solidFill>
                  </a:tcPr>
                </a:tc>
                <a:extLst>
                  <a:ext uri="{0D108BD9-81ED-4DB2-BD59-A6C34878D82A}">
                    <a16:rowId xmlns:a16="http://schemas.microsoft.com/office/drawing/2014/main" val="3883809928"/>
                  </a:ext>
                </a:extLst>
              </a:tr>
              <a:tr h="670355">
                <a:tc>
                  <a:txBody>
                    <a:bodyPr/>
                    <a:lstStyle/>
                    <a:p>
                      <a:pPr algn="ctr"/>
                      <a:r>
                        <a:rPr lang="en-US" sz="900" dirty="0">
                          <a:solidFill>
                            <a:schemeClr val="tx1"/>
                          </a:solidFill>
                        </a:rPr>
                        <a:t>Availability of Food</a:t>
                      </a:r>
                    </a:p>
                  </a:txBody>
                  <a:tcPr anchor="ctr"/>
                </a:tc>
                <a:tc>
                  <a:txBody>
                    <a:bodyPr/>
                    <a:lstStyle/>
                    <a:p>
                      <a:pPr algn="just"/>
                      <a:r>
                        <a:rPr lang="en-US" sz="900" dirty="0">
                          <a:solidFill>
                            <a:schemeClr val="tx1"/>
                          </a:solidFill>
                        </a:rPr>
                        <a:t>For example, if food is plentiful then the numbers of organisms in the community should increase. The number of organisms that eat the food will increase first, followed by the predators that eat them. </a:t>
                      </a:r>
                    </a:p>
                  </a:txBody>
                  <a:tcPr anchor="ctr"/>
                </a:tc>
                <a:extLst>
                  <a:ext uri="{0D108BD9-81ED-4DB2-BD59-A6C34878D82A}">
                    <a16:rowId xmlns:a16="http://schemas.microsoft.com/office/drawing/2014/main" val="2895484899"/>
                  </a:ext>
                </a:extLst>
              </a:tr>
              <a:tr h="1101298">
                <a:tc>
                  <a:txBody>
                    <a:bodyPr/>
                    <a:lstStyle/>
                    <a:p>
                      <a:pPr algn="ctr"/>
                      <a:r>
                        <a:rPr lang="en-US" sz="900" dirty="0">
                          <a:solidFill>
                            <a:schemeClr val="tx1"/>
                          </a:solidFill>
                        </a:rPr>
                        <a:t>New Predators Arriving</a:t>
                      </a:r>
                    </a:p>
                  </a:txBody>
                  <a:tcPr anchor="ctr"/>
                </a:tc>
                <a:tc>
                  <a:txBody>
                    <a:bodyPr/>
                    <a:lstStyle/>
                    <a:p>
                      <a:pPr algn="just"/>
                      <a:r>
                        <a:rPr lang="en-GB" sz="900" b="0" i="0" u="none" strike="noStrike" kern="1200" dirty="0">
                          <a:solidFill>
                            <a:schemeClr val="tx1"/>
                          </a:solidFill>
                          <a:effectLst/>
                          <a:latin typeface="+mn-lt"/>
                          <a:ea typeface="+mn-ea"/>
                          <a:cs typeface="+mn-cs"/>
                        </a:rPr>
                        <a:t>The arrival of new predators in an ecosystem can have a devastating effect to the entire ecosystem. Normally, in a balanced ecosystems, predators and prey have evolved together, their numbers increasing and decreasing in a cycle, there is a balance. A new predator arriving can destroy this balance. There could be a huge decline in the numbers of prey, which then reduces the food supply for the original predators.</a:t>
                      </a:r>
                    </a:p>
                  </a:txBody>
                  <a:tcPr anchor="ctr"/>
                </a:tc>
                <a:extLst>
                  <a:ext uri="{0D108BD9-81ED-4DB2-BD59-A6C34878D82A}">
                    <a16:rowId xmlns:a16="http://schemas.microsoft.com/office/drawing/2014/main" val="2528561365"/>
                  </a:ext>
                </a:extLst>
              </a:tr>
              <a:tr h="1101298">
                <a:tc>
                  <a:txBody>
                    <a:bodyPr/>
                    <a:lstStyle/>
                    <a:p>
                      <a:pPr algn="ctr"/>
                      <a:r>
                        <a:rPr lang="en-US" sz="900" dirty="0">
                          <a:solidFill>
                            <a:schemeClr val="tx1"/>
                          </a:solidFill>
                        </a:rPr>
                        <a:t>New Pathogens</a:t>
                      </a:r>
                    </a:p>
                  </a:txBody>
                  <a:tcPr anchor="ctr"/>
                </a:tc>
                <a:tc>
                  <a:txBody>
                    <a:bodyPr/>
                    <a:lstStyle/>
                    <a:p>
                      <a:pPr algn="just"/>
                      <a:r>
                        <a:rPr lang="en-GB" sz="900" b="0" i="0" u="none" strike="noStrike" kern="1200" dirty="0">
                          <a:solidFill>
                            <a:schemeClr val="tx1"/>
                          </a:solidFill>
                          <a:effectLst/>
                          <a:latin typeface="+mn-lt"/>
                          <a:ea typeface="+mn-ea"/>
                          <a:cs typeface="+mn-cs"/>
                        </a:rPr>
                        <a:t>It is very common for organisms that are new to an ecosystem to bring pathogens with them. The organisms that live in the community may not have come across the pathogen before and so will not have immunity which can have huge consequences for them and can cause death.  An example of this in recent human history is the death of Native Americans from flu when Europeans first colonised North America.</a:t>
                      </a:r>
                    </a:p>
                  </a:txBody>
                  <a:tcPr anchor="ctr"/>
                </a:tc>
                <a:extLst>
                  <a:ext uri="{0D108BD9-81ED-4DB2-BD59-A6C34878D82A}">
                    <a16:rowId xmlns:a16="http://schemas.microsoft.com/office/drawing/2014/main" val="3270067051"/>
                  </a:ext>
                </a:extLst>
              </a:tr>
              <a:tr h="957650">
                <a:tc>
                  <a:txBody>
                    <a:bodyPr/>
                    <a:lstStyle/>
                    <a:p>
                      <a:pPr algn="ctr"/>
                      <a:r>
                        <a:rPr lang="en-US" sz="900" dirty="0">
                          <a:solidFill>
                            <a:schemeClr val="tx1"/>
                          </a:solidFill>
                        </a:rPr>
                        <a:t>One Species Outcompeting Another</a:t>
                      </a:r>
                    </a:p>
                  </a:txBody>
                  <a:tcPr anchor="ctr"/>
                </a:tc>
                <a:tc>
                  <a:txBody>
                    <a:bodyPr/>
                    <a:lstStyle/>
                    <a:p>
                      <a:pPr algn="just"/>
                      <a:r>
                        <a:rPr lang="en-GB" sz="900" b="0" i="0" u="none" strike="noStrike" kern="1200" dirty="0">
                          <a:solidFill>
                            <a:schemeClr val="tx1"/>
                          </a:solidFill>
                          <a:effectLst/>
                          <a:latin typeface="+mn-lt"/>
                          <a:ea typeface="+mn-ea"/>
                          <a:cs typeface="+mn-cs"/>
                        </a:rPr>
                        <a:t>The introduction of a new species into an ecosystem can result in it out-competing another native species. This can lead to the native species struggling to survive and resource. For example, red squirrels are native to the UK while grey squirrels were introduced a few hundred years ago. The grey squirrels outcompeted the red squirrels and so the numbers of red squirrels has really decreased.</a:t>
                      </a:r>
                      <a:endParaRPr lang="en-US" sz="900" dirty="0">
                        <a:solidFill>
                          <a:schemeClr val="tx1"/>
                        </a:solidFill>
                      </a:endParaRPr>
                    </a:p>
                  </a:txBody>
                  <a:tcPr anchor="ctr"/>
                </a:tc>
                <a:extLst>
                  <a:ext uri="{0D108BD9-81ED-4DB2-BD59-A6C34878D82A}">
                    <a16:rowId xmlns:a16="http://schemas.microsoft.com/office/drawing/2014/main" val="942592960"/>
                  </a:ext>
                </a:extLst>
              </a:tr>
            </a:tbl>
          </a:graphicData>
        </a:graphic>
      </p:graphicFrame>
      <p:sp>
        <p:nvSpPr>
          <p:cNvPr id="4" name="TextBox 3"/>
          <p:cNvSpPr txBox="1"/>
          <p:nvPr/>
        </p:nvSpPr>
        <p:spPr>
          <a:xfrm>
            <a:off x="0" y="-4973"/>
            <a:ext cx="9144000"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latin typeface="Calibri" panose="020F0502020204030204"/>
                <a:ea typeface="+mn-ea"/>
                <a:cs typeface="+mn-cs"/>
              </a:rPr>
              <a:t>B16: Adaptations, Interdependence and Competition</a:t>
            </a:r>
          </a:p>
        </p:txBody>
      </p:sp>
      <p:graphicFrame>
        <p:nvGraphicFramePr>
          <p:cNvPr id="9" name="Table 9">
            <a:extLst>
              <a:ext uri="{FF2B5EF4-FFF2-40B4-BE49-F238E27FC236}">
                <a16:creationId xmlns:a16="http://schemas.microsoft.com/office/drawing/2014/main" id="{7E66C970-B13C-C94A-866D-B350D9BA4B8B}"/>
              </a:ext>
            </a:extLst>
          </p:cNvPr>
          <p:cNvGraphicFramePr>
            <a:graphicFrameLocks noGrp="1"/>
          </p:cNvGraphicFramePr>
          <p:nvPr>
            <p:extLst>
              <p:ext uri="{D42A27DB-BD31-4B8C-83A1-F6EECF244321}">
                <p14:modId xmlns:p14="http://schemas.microsoft.com/office/powerpoint/2010/main" val="2974469551"/>
              </p:ext>
            </p:extLst>
          </p:nvPr>
        </p:nvGraphicFramePr>
        <p:xfrm>
          <a:off x="0" y="356870"/>
          <a:ext cx="9144000" cy="6500197"/>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842091315"/>
                    </a:ext>
                  </a:extLst>
                </a:gridCol>
                <a:gridCol w="1958009">
                  <a:extLst>
                    <a:ext uri="{9D8B030D-6E8A-4147-A177-3AD203B41FA5}">
                      <a16:colId xmlns:a16="http://schemas.microsoft.com/office/drawing/2014/main" val="1724344931"/>
                    </a:ext>
                  </a:extLst>
                </a:gridCol>
                <a:gridCol w="4899991">
                  <a:extLst>
                    <a:ext uri="{9D8B030D-6E8A-4147-A177-3AD203B41FA5}">
                      <a16:colId xmlns:a16="http://schemas.microsoft.com/office/drawing/2014/main" val="3715542841"/>
                    </a:ext>
                  </a:extLst>
                </a:gridCol>
              </a:tblGrid>
              <a:tr h="735261">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dirty="0">
                          <a:solidFill>
                            <a:schemeClr val="tx1"/>
                          </a:solidFill>
                          <a:latin typeface="Calibri" panose="020F0502020204030204" pitchFamily="34" charset="0"/>
                          <a:cs typeface="Calibri" panose="020F0502020204030204" pitchFamily="34" charset="0"/>
                        </a:rPr>
                        <a:t>Organisation of Ecosystems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An ecosystem is the interaction of a community of living organisms and their environment. A community is made up of two or more different species that live in the same place. The organisation and feeding relationships in a community can be represented by food chains. </a:t>
                      </a:r>
                      <a:r>
                        <a:rPr lang="en-GB" sz="900" dirty="0">
                          <a:solidFill>
                            <a:schemeClr val="tx1"/>
                          </a:solidFill>
                          <a:latin typeface="Calibri" panose="020F0502020204030204" pitchFamily="34" charset="0"/>
                          <a:cs typeface="Calibri" panose="020F0502020204030204" pitchFamily="34" charset="0"/>
                        </a:rPr>
                        <a:t>All food chains begin with a producer which synthesises molecules. This is usually a green plant or alga which makes glucose by photosynthesis. Producers are eaten by primary consumers, which in turn may be eaten by secondary consumers and they are then eaten by tertiary consumers. Consumers that kill and eat other animals are predators, and those eaten are prey.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rowSpan="3">
                  <a:txBody>
                    <a:bodyPr/>
                    <a:lstStyle/>
                    <a:p>
                      <a:pPr algn="ctr"/>
                      <a:r>
                        <a:rPr lang="en-GB" sz="900" b="1" dirty="0">
                          <a:solidFill>
                            <a:schemeClr val="tx1"/>
                          </a:solidFill>
                          <a:latin typeface="Calibri" panose="020F0502020204030204" pitchFamily="34" charset="0"/>
                          <a:cs typeface="Calibri" panose="020F0502020204030204" pitchFamily="34" charset="0"/>
                        </a:rPr>
                        <a:t>Competition</a:t>
                      </a:r>
                    </a:p>
                    <a:p>
                      <a:pPr algn="just"/>
                      <a:r>
                        <a:rPr lang="en-GB" sz="900" dirty="0">
                          <a:solidFill>
                            <a:schemeClr val="tx1"/>
                          </a:solidFill>
                          <a:latin typeface="Calibri" panose="020F0502020204030204" pitchFamily="34" charset="0"/>
                          <a:cs typeface="Calibri" panose="020F0502020204030204" pitchFamily="34" charset="0"/>
                        </a:rPr>
                        <a:t>Competition is when different organisms within a community are seeking the same limited resource. It is important that organisms are able to compete for their survival. If an organism is unable to compete successfully then it will struggle to survive, will be unlikely to reproduce and so its numbers in the community will fall. </a:t>
                      </a:r>
                      <a:r>
                        <a:rPr lang="en-GB" sz="900" dirty="0">
                          <a:solidFill>
                            <a:schemeClr val="tx1"/>
                          </a:solidFill>
                        </a:rPr>
                        <a:t>Plants in a community or habitat often compete with each other for light and space, and for water and mineral ions from the soil. Animals often compete with each other for food, mates and territory. </a:t>
                      </a:r>
                    </a:p>
                    <a:p>
                      <a:pPr algn="just"/>
                      <a:endParaRPr lang="en-US" sz="900" b="1"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GB" sz="900" b="1" dirty="0">
                          <a:solidFill>
                            <a:schemeClr val="tx1"/>
                          </a:solidFill>
                        </a:rPr>
                        <a:t>Interdependence</a:t>
                      </a:r>
                    </a:p>
                    <a:p>
                      <a:pPr algn="just"/>
                      <a:r>
                        <a:rPr lang="en-GB" sz="900" dirty="0">
                          <a:solidFill>
                            <a:schemeClr val="tx1"/>
                          </a:solidFill>
                        </a:rPr>
                        <a:t>To survive and reproduce, organisms require a supply of materials from their surroundings and from the other living organisms there.  Within a community each species depends on other species for food, shelter, pollination, seed dispersal etc. If one species is removed it can affect the whole community. This is called interdependence. A definition for interdependence is that it is the relationships between different species in a community in which changes to one population will cause a change to another population. A stable community is one where all the species and environmental factors are in balance so that population sizes remain fairly constant. </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4593371"/>
                  </a:ext>
                </a:extLst>
              </a:tr>
              <a:tr h="556597">
                <a:tc vMerge="1">
                  <a:txBody>
                    <a:bodyPr/>
                    <a:lstStyle/>
                    <a:p>
                      <a:endParaRPr lang="en-US"/>
                    </a:p>
                  </a:txBody>
                  <a:tcPr/>
                </a:tc>
                <a:tc vMerge="1">
                  <a:txBody>
                    <a:bodyPr/>
                    <a:lstStyle/>
                    <a:p>
                      <a:endParaRPr lang="en-US"/>
                    </a:p>
                  </a:txBody>
                  <a:tcPr/>
                </a:tc>
                <a:tc>
                  <a:txBody>
                    <a:bodyPr/>
                    <a:lstStyle/>
                    <a:p>
                      <a:pPr algn="ctr"/>
                      <a:r>
                        <a:rPr lang="en-US" sz="900" b="1" dirty="0">
                          <a:solidFill>
                            <a:schemeClr val="tx1"/>
                          </a:solidFill>
                        </a:rPr>
                        <a:t>Abiotic and Biotic Factors</a:t>
                      </a:r>
                    </a:p>
                    <a:p>
                      <a:pPr algn="just"/>
                      <a:r>
                        <a:rPr lang="en-US" sz="900" b="0" dirty="0">
                          <a:solidFill>
                            <a:schemeClr val="tx1"/>
                          </a:solidFill>
                        </a:rPr>
                        <a:t>Abiotic factors are nonliving while biotic factors are living. They are both able to affect the organisms that live in a community.</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649945"/>
                  </a:ext>
                </a:extLst>
              </a:tr>
              <a:tr h="615820">
                <a:tc vMerge="1">
                  <a:txBody>
                    <a:bodyPr/>
                    <a:lstStyle/>
                    <a:p>
                      <a:endParaRPr lang="en-US"/>
                    </a:p>
                  </a:txBody>
                  <a:tcPr/>
                </a:tc>
                <a:tc vMerge="1">
                  <a:txBody>
                    <a:bodyPr/>
                    <a:lstStyle/>
                    <a:p>
                      <a:endParaRPr lang="en-US"/>
                    </a:p>
                  </a:txBody>
                  <a:tcPr/>
                </a:tc>
                <a:tc rowSpan="2">
                  <a:txBody>
                    <a:bodyPr/>
                    <a:lstStyle/>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p>
                      <a:pPr algn="ctr"/>
                      <a:endParaRPr lang="en-US" sz="9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8427004"/>
                  </a:ext>
                </a:extLst>
              </a:tr>
              <a:tr h="268296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pPr algn="just"/>
                      <a:endParaRPr lang="en-US" sz="9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vMerge="1">
                  <a:txBody>
                    <a:bodyPr/>
                    <a:lstStyle/>
                    <a:p>
                      <a:pPr algn="ct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10544266"/>
                  </a:ext>
                </a:extLst>
              </a:tr>
            </a:tbl>
          </a:graphicData>
        </a:graphic>
      </p:graphicFrame>
      <p:graphicFrame>
        <p:nvGraphicFramePr>
          <p:cNvPr id="13" name="Table 3">
            <a:extLst>
              <a:ext uri="{FF2B5EF4-FFF2-40B4-BE49-F238E27FC236}">
                <a16:creationId xmlns:a16="http://schemas.microsoft.com/office/drawing/2014/main" id="{F06D1421-98C3-C341-9529-CD7B3D1EB9FB}"/>
              </a:ext>
            </a:extLst>
          </p:cNvPr>
          <p:cNvGraphicFramePr>
            <a:graphicFrameLocks noGrp="1"/>
          </p:cNvGraphicFramePr>
          <p:nvPr>
            <p:extLst>
              <p:ext uri="{D42A27DB-BD31-4B8C-83A1-F6EECF244321}">
                <p14:modId xmlns:p14="http://schemas.microsoft.com/office/powerpoint/2010/main" val="3009309455"/>
              </p:ext>
            </p:extLst>
          </p:nvPr>
        </p:nvGraphicFramePr>
        <p:xfrm>
          <a:off x="4273826" y="2119050"/>
          <a:ext cx="4870174" cy="4738948"/>
        </p:xfrm>
        <a:graphic>
          <a:graphicData uri="http://schemas.openxmlformats.org/drawingml/2006/table">
            <a:tbl>
              <a:tblPr firstRow="1" bandRow="1">
                <a:tableStyleId>{5940675A-B579-460E-94D1-54222C63F5DA}</a:tableStyleId>
              </a:tblPr>
              <a:tblGrid>
                <a:gridCol w="824948">
                  <a:extLst>
                    <a:ext uri="{9D8B030D-6E8A-4147-A177-3AD203B41FA5}">
                      <a16:colId xmlns:a16="http://schemas.microsoft.com/office/drawing/2014/main" val="982760676"/>
                    </a:ext>
                  </a:extLst>
                </a:gridCol>
                <a:gridCol w="4045226">
                  <a:extLst>
                    <a:ext uri="{9D8B030D-6E8A-4147-A177-3AD203B41FA5}">
                      <a16:colId xmlns:a16="http://schemas.microsoft.com/office/drawing/2014/main" val="2003698432"/>
                    </a:ext>
                  </a:extLst>
                </a:gridCol>
              </a:tblGrid>
              <a:tr h="368074">
                <a:tc>
                  <a:txBody>
                    <a:bodyPr/>
                    <a:lstStyle/>
                    <a:p>
                      <a:pPr algn="ctr"/>
                      <a:r>
                        <a:rPr lang="en-US" sz="900" b="1" dirty="0">
                          <a:solidFill>
                            <a:schemeClr val="tx1"/>
                          </a:solidFill>
                        </a:rPr>
                        <a:t>Abiotic Factor</a:t>
                      </a:r>
                    </a:p>
                  </a:txBody>
                  <a:tcPr anchor="ctr">
                    <a:solidFill>
                      <a:schemeClr val="bg1">
                        <a:lumMod val="75000"/>
                      </a:schemeClr>
                    </a:solidFill>
                  </a:tcPr>
                </a:tc>
                <a:tc>
                  <a:txBody>
                    <a:bodyPr/>
                    <a:lstStyle/>
                    <a:p>
                      <a:pPr algn="ctr"/>
                      <a:r>
                        <a:rPr lang="en-US" sz="900" b="1" dirty="0">
                          <a:solidFill>
                            <a:schemeClr val="tx1"/>
                          </a:solidFill>
                        </a:rPr>
                        <a:t>How it Affects a Community</a:t>
                      </a:r>
                    </a:p>
                  </a:txBody>
                  <a:tcPr anchor="ctr">
                    <a:solidFill>
                      <a:schemeClr val="bg1">
                        <a:lumMod val="75000"/>
                      </a:schemeClr>
                    </a:solidFill>
                  </a:tcPr>
                </a:tc>
                <a:extLst>
                  <a:ext uri="{0D108BD9-81ED-4DB2-BD59-A6C34878D82A}">
                    <a16:rowId xmlns:a16="http://schemas.microsoft.com/office/drawing/2014/main" val="3883809928"/>
                  </a:ext>
                </a:extLst>
              </a:tr>
              <a:tr h="506101">
                <a:tc>
                  <a:txBody>
                    <a:bodyPr/>
                    <a:lstStyle/>
                    <a:p>
                      <a:pPr algn="ctr"/>
                      <a:r>
                        <a:rPr lang="en-US" sz="900" dirty="0">
                          <a:solidFill>
                            <a:schemeClr val="tx1"/>
                          </a:solidFill>
                        </a:rPr>
                        <a:t>Light Intensity</a:t>
                      </a:r>
                    </a:p>
                  </a:txBody>
                  <a:tcPr anchor="ctr"/>
                </a:tc>
                <a:tc>
                  <a:txBody>
                    <a:bodyPr/>
                    <a:lstStyle/>
                    <a:p>
                      <a:pPr algn="just"/>
                      <a:r>
                        <a:rPr lang="en-US" sz="900" dirty="0">
                          <a:solidFill>
                            <a:schemeClr val="tx1"/>
                          </a:solidFill>
                        </a:rPr>
                        <a:t>Typically, when light intensity increases the rate of photosynthesis increases and so there will be more growth.  There are however some plants that prefer shade, they will not grow as well when light intensity increases. </a:t>
                      </a:r>
                    </a:p>
                  </a:txBody>
                  <a:tcPr anchor="ctr"/>
                </a:tc>
                <a:extLst>
                  <a:ext uri="{0D108BD9-81ED-4DB2-BD59-A6C34878D82A}">
                    <a16:rowId xmlns:a16="http://schemas.microsoft.com/office/drawing/2014/main" val="2895484899"/>
                  </a:ext>
                </a:extLst>
              </a:tr>
              <a:tr h="368074">
                <a:tc>
                  <a:txBody>
                    <a:bodyPr/>
                    <a:lstStyle/>
                    <a:p>
                      <a:pPr algn="ctr"/>
                      <a:r>
                        <a:rPr lang="en-US" sz="900" dirty="0">
                          <a:solidFill>
                            <a:schemeClr val="tx1"/>
                          </a:solidFill>
                        </a:rPr>
                        <a:t>Temperature</a:t>
                      </a:r>
                    </a:p>
                  </a:txBody>
                  <a:tcPr anchor="ctr"/>
                </a:tc>
                <a:tc>
                  <a:txBody>
                    <a:bodyPr/>
                    <a:lstStyle/>
                    <a:p>
                      <a:pPr algn="just"/>
                      <a:r>
                        <a:rPr lang="en-US" sz="900" dirty="0">
                          <a:solidFill>
                            <a:schemeClr val="tx1"/>
                          </a:solidFill>
                        </a:rPr>
                        <a:t>Animals and plants are adapted to survive in particular temperatures. If they are moved to a different temperature, they will struggle to survive. </a:t>
                      </a:r>
                    </a:p>
                  </a:txBody>
                  <a:tcPr anchor="ctr"/>
                </a:tc>
                <a:extLst>
                  <a:ext uri="{0D108BD9-81ED-4DB2-BD59-A6C34878D82A}">
                    <a16:rowId xmlns:a16="http://schemas.microsoft.com/office/drawing/2014/main" val="2528561365"/>
                  </a:ext>
                </a:extLst>
              </a:tr>
              <a:tr h="506101">
                <a:tc>
                  <a:txBody>
                    <a:bodyPr/>
                    <a:lstStyle/>
                    <a:p>
                      <a:pPr algn="ctr"/>
                      <a:r>
                        <a:rPr lang="en-US" sz="900" dirty="0">
                          <a:solidFill>
                            <a:schemeClr val="tx1"/>
                          </a:solidFill>
                        </a:rPr>
                        <a:t>Moisture Levels</a:t>
                      </a:r>
                    </a:p>
                  </a:txBody>
                  <a:tcPr anchor="ctr"/>
                </a:tc>
                <a:tc>
                  <a:txBody>
                    <a:bodyPr/>
                    <a:lstStyle/>
                    <a:p>
                      <a:pPr algn="just"/>
                      <a:r>
                        <a:rPr lang="en-US" sz="900" dirty="0">
                          <a:solidFill>
                            <a:schemeClr val="tx1"/>
                          </a:solidFill>
                        </a:rPr>
                        <a:t>Too little water and plants and animals will die. If plants are overwatered and the moisture levels are too high the roots are unable to get oxygen from the soil, are unable to respire, die and then rot which kills the rest of the plant.</a:t>
                      </a:r>
                    </a:p>
                  </a:txBody>
                  <a:tcPr anchor="ctr"/>
                </a:tc>
                <a:extLst>
                  <a:ext uri="{0D108BD9-81ED-4DB2-BD59-A6C34878D82A}">
                    <a16:rowId xmlns:a16="http://schemas.microsoft.com/office/drawing/2014/main" val="3270067051"/>
                  </a:ext>
                </a:extLst>
              </a:tr>
              <a:tr h="506101">
                <a:tc>
                  <a:txBody>
                    <a:bodyPr/>
                    <a:lstStyle/>
                    <a:p>
                      <a:pPr algn="ctr"/>
                      <a:r>
                        <a:rPr lang="en-US" sz="900" dirty="0">
                          <a:solidFill>
                            <a:schemeClr val="tx1"/>
                          </a:solidFill>
                        </a:rPr>
                        <a:t>Soil pH and Mineral Content</a:t>
                      </a:r>
                    </a:p>
                  </a:txBody>
                  <a:tcPr anchor="ctr"/>
                </a:tc>
                <a:tc>
                  <a:txBody>
                    <a:bodyPr/>
                    <a:lstStyle/>
                    <a:p>
                      <a:pPr algn="just"/>
                      <a:r>
                        <a:rPr lang="en-US" sz="900" dirty="0">
                          <a:solidFill>
                            <a:schemeClr val="tx1"/>
                          </a:solidFill>
                        </a:rPr>
                        <a:t>Some plants and aquatic organisms are adapted to survive in different pH’s.  Some survive in acidic conditions while others will survive in alkaline conditions.  If the pH changes, the organism will struggle to survive.</a:t>
                      </a:r>
                    </a:p>
                  </a:txBody>
                  <a:tcPr anchor="ctr"/>
                </a:tc>
                <a:extLst>
                  <a:ext uri="{0D108BD9-81ED-4DB2-BD59-A6C34878D82A}">
                    <a16:rowId xmlns:a16="http://schemas.microsoft.com/office/drawing/2014/main" val="942592960"/>
                  </a:ext>
                </a:extLst>
              </a:tr>
              <a:tr h="506101">
                <a:tc>
                  <a:txBody>
                    <a:bodyPr/>
                    <a:lstStyle/>
                    <a:p>
                      <a:pPr algn="ctr"/>
                      <a:r>
                        <a:rPr lang="en-US" sz="900" dirty="0">
                          <a:solidFill>
                            <a:schemeClr val="tx1"/>
                          </a:solidFill>
                        </a:rPr>
                        <a:t>Wind Intensity and Direction</a:t>
                      </a:r>
                    </a:p>
                  </a:txBody>
                  <a:tcPr anchor="ctr"/>
                </a:tc>
                <a:tc>
                  <a:txBody>
                    <a:bodyPr/>
                    <a:lstStyle/>
                    <a:p>
                      <a:pPr algn="just"/>
                      <a:r>
                        <a:rPr lang="en-GB" sz="900" b="0" i="0" u="none" strike="noStrike" kern="1200" dirty="0">
                          <a:solidFill>
                            <a:schemeClr val="tx1"/>
                          </a:solidFill>
                          <a:effectLst/>
                          <a:latin typeface="+mn-lt"/>
                          <a:ea typeface="+mn-ea"/>
                          <a:cs typeface="+mn-cs"/>
                        </a:rPr>
                        <a:t>Lots of organisms prefer more sheltered locations. Plant seeds are more likely to settle and germinate there, and animals which depend upon these are more likely to live close to where they grow. </a:t>
                      </a:r>
                      <a:endParaRPr lang="en-US" sz="900" dirty="0">
                        <a:solidFill>
                          <a:schemeClr val="tx1"/>
                        </a:solidFill>
                      </a:endParaRPr>
                    </a:p>
                  </a:txBody>
                  <a:tcPr anchor="ctr"/>
                </a:tc>
                <a:extLst>
                  <a:ext uri="{0D108BD9-81ED-4DB2-BD59-A6C34878D82A}">
                    <a16:rowId xmlns:a16="http://schemas.microsoft.com/office/drawing/2014/main" val="503268217"/>
                  </a:ext>
                </a:extLst>
              </a:tr>
              <a:tr h="506101">
                <a:tc>
                  <a:txBody>
                    <a:bodyPr/>
                    <a:lstStyle/>
                    <a:p>
                      <a:pPr algn="ctr"/>
                      <a:r>
                        <a:rPr lang="en-US" sz="900" dirty="0">
                          <a:solidFill>
                            <a:schemeClr val="tx1"/>
                          </a:solidFill>
                        </a:rPr>
                        <a:t>CO</a:t>
                      </a:r>
                      <a:r>
                        <a:rPr lang="en-US" sz="900" baseline="-25000" dirty="0">
                          <a:solidFill>
                            <a:schemeClr val="tx1"/>
                          </a:solidFill>
                        </a:rPr>
                        <a:t>2</a:t>
                      </a:r>
                      <a:r>
                        <a:rPr lang="en-US" sz="900" dirty="0">
                          <a:solidFill>
                            <a:schemeClr val="tx1"/>
                          </a:solidFill>
                        </a:rPr>
                        <a:t> Levels for Plants</a:t>
                      </a:r>
                    </a:p>
                  </a:txBody>
                  <a:tcPr anchor="ctr"/>
                </a:tc>
                <a:tc>
                  <a:txBody>
                    <a:bodyPr/>
                    <a:lstStyle/>
                    <a:p>
                      <a:pPr algn="just"/>
                      <a:r>
                        <a:rPr lang="en-GB" sz="900" b="0" i="0" u="none" strike="noStrike" kern="1200" dirty="0">
                          <a:solidFill>
                            <a:schemeClr val="tx1"/>
                          </a:solidFill>
                          <a:effectLst/>
                          <a:latin typeface="+mn-lt"/>
                          <a:ea typeface="+mn-ea"/>
                          <a:cs typeface="+mn-cs"/>
                        </a:rPr>
                        <a:t>Carbon dioxide is required for photosynthesis.  This means that areas with high levels of carbon dioxide have high rates of photosynthesis which results in healthy plants. </a:t>
                      </a:r>
                    </a:p>
                  </a:txBody>
                  <a:tcPr anchor="ctr"/>
                </a:tc>
                <a:extLst>
                  <a:ext uri="{0D108BD9-81ED-4DB2-BD59-A6C34878D82A}">
                    <a16:rowId xmlns:a16="http://schemas.microsoft.com/office/drawing/2014/main" val="892759000"/>
                  </a:ext>
                </a:extLst>
              </a:tr>
              <a:tr h="1472295">
                <a:tc>
                  <a:txBody>
                    <a:bodyPr/>
                    <a:lstStyle/>
                    <a:p>
                      <a:pPr algn="ctr"/>
                      <a:r>
                        <a:rPr lang="en-US" sz="900" dirty="0">
                          <a:solidFill>
                            <a:schemeClr val="tx1"/>
                          </a:solidFill>
                        </a:rPr>
                        <a:t>Oxygen Levels for Aquatic Animals</a:t>
                      </a:r>
                    </a:p>
                  </a:txBody>
                  <a:tcPr anchor="ctr"/>
                </a:tc>
                <a:tc>
                  <a:txBody>
                    <a:bodyPr/>
                    <a:lstStyle/>
                    <a:p>
                      <a:pPr algn="just"/>
                      <a:r>
                        <a:rPr lang="en-GB" sz="900" b="0" i="0" u="none" strike="noStrike" kern="1200" dirty="0">
                          <a:solidFill>
                            <a:schemeClr val="tx1"/>
                          </a:solidFill>
                          <a:effectLst/>
                          <a:latin typeface="+mn-lt"/>
                          <a:ea typeface="+mn-ea"/>
                          <a:cs typeface="+mn-cs"/>
                        </a:rPr>
                        <a:t>Water contains oxygen.  This is a combination of oxygen produced by aquatic plants and oxygen that has dissolved in from the air. This oxygen is vital for organisms that live underwater as they need it for respiration.  Without it aquatic animals would suffocate and die. Healthy bodies of water such as lakes and rivers have high levels of oxygen while polluted waters often have low levels of oxygen. Only certain species such as sludge worms can survive in polluted bodies of water.  This pollution means that only certain </a:t>
                      </a:r>
                      <a:r>
                        <a:rPr lang="en-GB" sz="900" b="1" i="0" u="none" strike="noStrike" kern="1200" dirty="0">
                          <a:solidFill>
                            <a:schemeClr val="tx1"/>
                          </a:solidFill>
                          <a:effectLst/>
                          <a:latin typeface="+mn-lt"/>
                          <a:ea typeface="+mn-ea"/>
                          <a:cs typeface="+mn-cs"/>
                        </a:rPr>
                        <a:t>species</a:t>
                      </a:r>
                      <a:r>
                        <a:rPr lang="en-GB" sz="900" b="0" i="0" u="none" strike="noStrike" kern="1200" dirty="0">
                          <a:solidFill>
                            <a:schemeClr val="tx1"/>
                          </a:solidFill>
                          <a:effectLst/>
                          <a:latin typeface="+mn-lt"/>
                          <a:ea typeface="+mn-ea"/>
                          <a:cs typeface="+mn-cs"/>
                        </a:rPr>
                        <a:t> can survive there such as sludge worms. Sludge worms are a bioindicator species because their presence or absence informs us about the condition of the habitat. If they are present the habitat is polluted.</a:t>
                      </a:r>
                      <a:endParaRPr lang="en-US" sz="900" dirty="0">
                        <a:solidFill>
                          <a:schemeClr val="tx1"/>
                        </a:solidFill>
                      </a:endParaRPr>
                    </a:p>
                  </a:txBody>
                  <a:tcPr anchor="ctr"/>
                </a:tc>
                <a:extLst>
                  <a:ext uri="{0D108BD9-81ED-4DB2-BD59-A6C34878D82A}">
                    <a16:rowId xmlns:a16="http://schemas.microsoft.com/office/drawing/2014/main" val="509295803"/>
                  </a:ext>
                </a:extLst>
              </a:tr>
            </a:tbl>
          </a:graphicData>
        </a:graphic>
      </p:graphicFrame>
    </p:spTree>
    <p:extLst>
      <p:ext uri="{BB962C8B-B14F-4D97-AF65-F5344CB8AC3E}">
        <p14:creationId xmlns:p14="http://schemas.microsoft.com/office/powerpoint/2010/main" val="1967081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18DC0F1-B012-4C91-BB9B-A23ED457B5EA}"/>
              </a:ext>
            </a:extLst>
          </p:cNvPr>
          <p:cNvPicPr>
            <a:picLocks noChangeAspect="1"/>
          </p:cNvPicPr>
          <p:nvPr/>
        </p:nvPicPr>
        <p:blipFill rotWithShape="1">
          <a:blip r:embed="rId3"/>
          <a:srcRect l="4308" t="19223"/>
          <a:stretch/>
        </p:blipFill>
        <p:spPr>
          <a:xfrm>
            <a:off x="32086" y="4704557"/>
            <a:ext cx="4330186" cy="2067258"/>
          </a:xfrm>
          <a:prstGeom prst="rect">
            <a:avLst/>
          </a:prstGeom>
        </p:spPr>
      </p:pic>
      <p:sp>
        <p:nvSpPr>
          <p:cNvPr id="4" name="TextBox 3"/>
          <p:cNvSpPr txBox="1"/>
          <p:nvPr/>
        </p:nvSpPr>
        <p:spPr>
          <a:xfrm>
            <a:off x="0" y="-4973"/>
            <a:ext cx="9144000" cy="46166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rPr>
              <a:t>B17: Organising an Ecosystem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1060CD49-E95A-4957-8ABB-61D171992F7F}"/>
              </a:ext>
            </a:extLst>
          </p:cNvPr>
          <p:cNvSpPr/>
          <p:nvPr/>
        </p:nvSpPr>
        <p:spPr>
          <a:xfrm>
            <a:off x="7830" y="301372"/>
            <a:ext cx="9116697" cy="65393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Rectangle 59">
            <a:extLst>
              <a:ext uri="{FF2B5EF4-FFF2-40B4-BE49-F238E27FC236}">
                <a16:creationId xmlns:a16="http://schemas.microsoft.com/office/drawing/2014/main" id="{FF9F3927-4584-4AF9-ADA5-9133A762DA39}"/>
              </a:ext>
            </a:extLst>
          </p:cNvPr>
          <p:cNvSpPr/>
          <p:nvPr/>
        </p:nvSpPr>
        <p:spPr>
          <a:xfrm>
            <a:off x="7831" y="2783059"/>
            <a:ext cx="4330186" cy="405765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79">
            <a:extLst>
              <a:ext uri="{FF2B5EF4-FFF2-40B4-BE49-F238E27FC236}">
                <a16:creationId xmlns:a16="http://schemas.microsoft.com/office/drawing/2014/main" id="{88248A30-59B0-4549-A396-A141AC6F93EB}"/>
              </a:ext>
            </a:extLst>
          </p:cNvPr>
          <p:cNvSpPr/>
          <p:nvPr/>
        </p:nvSpPr>
        <p:spPr>
          <a:xfrm>
            <a:off x="4338017" y="316042"/>
            <a:ext cx="4805983" cy="364665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5371F02-B576-4B39-A207-14E4ECF90E8F}"/>
              </a:ext>
            </a:extLst>
          </p:cNvPr>
          <p:cNvSpPr/>
          <p:nvPr/>
        </p:nvSpPr>
        <p:spPr>
          <a:xfrm>
            <a:off x="-39028" y="279876"/>
            <a:ext cx="4416074" cy="267765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Ecosystems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An ecosystem is a community of animals, plants and micro-organisms, together with the habitat where they live. A habitat a place where plants and animals live. A population is all the members of a single species that live in a habitat. An environment is all the conditions that surround any living organism - both the other living things and the non-living things or physical surroundings. Photosynthetic organisms are the producers of biomass for life on Earth. A range of experimental methods using transects and quadrats are used by ecologists to determine the distribution and abundance of species in an ecosystem. Environment - all the conditions that surround any living organism - both the other living things and the non-living things or physical surroundings.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B66B7285-2BA5-4879-AF5E-04E21228B432}"/>
              </a:ext>
            </a:extLst>
          </p:cNvPr>
          <p:cNvSpPr/>
          <p:nvPr/>
        </p:nvSpPr>
        <p:spPr>
          <a:xfrm>
            <a:off x="27304" y="2783059"/>
            <a:ext cx="4330186" cy="1938992"/>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Feeding Relationships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Feeding relationships within a community can be represented by food chains. All food chains begin with a producer which synthesises new molecules. On land this is usually a green plant that makes glucose by photosynthesis.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Producers are eaten by primary consumers, which in turn may be eaten by secondary consumers and then tertiary consumers. Consumers that kill and eat other animals are predators, and those eaten are prey. In a stable community the numbers of predators and prey rise and fall in cycles.</a:t>
            </a:r>
          </a:p>
        </p:txBody>
      </p:sp>
      <p:sp>
        <p:nvSpPr>
          <p:cNvPr id="11" name="Rectangle 10">
            <a:extLst>
              <a:ext uri="{FF2B5EF4-FFF2-40B4-BE49-F238E27FC236}">
                <a16:creationId xmlns:a16="http://schemas.microsoft.com/office/drawing/2014/main" id="{6A1CDB71-569D-4037-AD03-A9FF2A3AC5C6}"/>
              </a:ext>
            </a:extLst>
          </p:cNvPr>
          <p:cNvSpPr/>
          <p:nvPr/>
        </p:nvSpPr>
        <p:spPr>
          <a:xfrm>
            <a:off x="4377046" y="326042"/>
            <a:ext cx="4720094" cy="13849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Recycling Materials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Recall that many different materials cycle through the abiotic and biotic components of an ecosystem. All materials in the living world are recycled to provide the building blocks for future organisms.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water cycle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provides fresh water for plants and animals on land before draining into the seas. Water is continuously evaporated and precipitated. </a:t>
            </a:r>
          </a:p>
        </p:txBody>
      </p:sp>
      <p:pic>
        <p:nvPicPr>
          <p:cNvPr id="13" name="Picture 12">
            <a:extLst>
              <a:ext uri="{FF2B5EF4-FFF2-40B4-BE49-F238E27FC236}">
                <a16:creationId xmlns:a16="http://schemas.microsoft.com/office/drawing/2014/main" id="{246194D3-FB63-43E0-BA0E-233135125E0D}"/>
              </a:ext>
            </a:extLst>
          </p:cNvPr>
          <p:cNvPicPr>
            <a:picLocks noChangeAspect="1"/>
          </p:cNvPicPr>
          <p:nvPr/>
        </p:nvPicPr>
        <p:blipFill rotWithShape="1">
          <a:blip r:embed="rId4"/>
          <a:srcRect b="19935"/>
          <a:stretch/>
        </p:blipFill>
        <p:spPr>
          <a:xfrm>
            <a:off x="4404349" y="1689349"/>
            <a:ext cx="3645274" cy="2187420"/>
          </a:xfrm>
          <a:prstGeom prst="rect">
            <a:avLst/>
          </a:prstGeom>
        </p:spPr>
      </p:pic>
      <p:sp>
        <p:nvSpPr>
          <p:cNvPr id="15" name="Rectangle 14">
            <a:extLst>
              <a:ext uri="{FF2B5EF4-FFF2-40B4-BE49-F238E27FC236}">
                <a16:creationId xmlns:a16="http://schemas.microsoft.com/office/drawing/2014/main" id="{C94631FA-DC68-429D-9E10-602225CE5D71}"/>
              </a:ext>
            </a:extLst>
          </p:cNvPr>
          <p:cNvSpPr/>
          <p:nvPr/>
        </p:nvSpPr>
        <p:spPr>
          <a:xfrm>
            <a:off x="4338017" y="3956563"/>
            <a:ext cx="4805983" cy="83099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GB" sz="1200" b="1" i="0" u="none" strike="noStrike" kern="1200" cap="none" spc="0" normalizeH="0" baseline="0" noProof="0" dirty="0">
                <a:ln>
                  <a:noFill/>
                </a:ln>
                <a:solidFill>
                  <a:prstClr val="black"/>
                </a:solidFill>
                <a:effectLst/>
                <a:uLnTx/>
                <a:uFillTx/>
                <a:latin typeface="Calibri" panose="020F0502020204030204"/>
                <a:ea typeface="+mn-ea"/>
                <a:cs typeface="+mn-cs"/>
              </a:rPr>
              <a:t>carbon cycle </a:t>
            </a: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returns carbon from organisms to the atmosphere as carbon dioxide to be used by plants in photosynthesis. The decay of dead plants and animals by microorganisms returns carbon to the atmosphere as carbon dioxide. </a:t>
            </a:r>
          </a:p>
        </p:txBody>
      </p:sp>
      <p:pic>
        <p:nvPicPr>
          <p:cNvPr id="16" name="Picture 15">
            <a:extLst>
              <a:ext uri="{FF2B5EF4-FFF2-40B4-BE49-F238E27FC236}">
                <a16:creationId xmlns:a16="http://schemas.microsoft.com/office/drawing/2014/main" id="{5640D7B3-1651-4C1A-A576-92B5EE727C1B}"/>
              </a:ext>
            </a:extLst>
          </p:cNvPr>
          <p:cNvPicPr>
            <a:picLocks noChangeAspect="1"/>
          </p:cNvPicPr>
          <p:nvPr/>
        </p:nvPicPr>
        <p:blipFill>
          <a:blip r:embed="rId5"/>
          <a:stretch>
            <a:fillRect/>
          </a:stretch>
        </p:blipFill>
        <p:spPr>
          <a:xfrm>
            <a:off x="5821945" y="4557589"/>
            <a:ext cx="3275195" cy="2243995"/>
          </a:xfrm>
          <a:prstGeom prst="rect">
            <a:avLst/>
          </a:prstGeom>
        </p:spPr>
      </p:pic>
      <p:sp>
        <p:nvSpPr>
          <p:cNvPr id="18" name="Rectangle 17">
            <a:extLst>
              <a:ext uri="{FF2B5EF4-FFF2-40B4-BE49-F238E27FC236}">
                <a16:creationId xmlns:a16="http://schemas.microsoft.com/office/drawing/2014/main" id="{46A302D7-A595-4032-AFB0-845779EDFF09}"/>
              </a:ext>
            </a:extLst>
          </p:cNvPr>
          <p:cNvSpPr/>
          <p:nvPr/>
        </p:nvSpPr>
        <p:spPr>
          <a:xfrm>
            <a:off x="7990548" y="1812776"/>
            <a:ext cx="1113850"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main stages of the water cycle are: condensation, precipitation, evaporation, transpiration and respiration. </a:t>
            </a:r>
          </a:p>
        </p:txBody>
      </p:sp>
      <p:sp>
        <p:nvSpPr>
          <p:cNvPr id="26" name="Rectangle 25">
            <a:extLst>
              <a:ext uri="{FF2B5EF4-FFF2-40B4-BE49-F238E27FC236}">
                <a16:creationId xmlns:a16="http://schemas.microsoft.com/office/drawing/2014/main" id="{76AFF25A-76D5-4FE0-824C-FC7BC650D553}"/>
              </a:ext>
            </a:extLst>
          </p:cNvPr>
          <p:cNvSpPr/>
          <p:nvPr/>
        </p:nvSpPr>
        <p:spPr>
          <a:xfrm>
            <a:off x="4384876" y="4861023"/>
            <a:ext cx="1390209" cy="17543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The main stages of the carbon cycle are: burning of fossil fuels, feeding on plant life, death of plants and animals, respiration, photosynthesis. </a:t>
            </a:r>
          </a:p>
        </p:txBody>
      </p:sp>
    </p:spTree>
    <p:extLst>
      <p:ext uri="{BB962C8B-B14F-4D97-AF65-F5344CB8AC3E}">
        <p14:creationId xmlns:p14="http://schemas.microsoft.com/office/powerpoint/2010/main" val="4163456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3">
            <a:extLst>
              <a:ext uri="{FF2B5EF4-FFF2-40B4-BE49-F238E27FC236}">
                <a16:creationId xmlns:a16="http://schemas.microsoft.com/office/drawing/2014/main" id="{7A63B124-0A64-6B43-AFD2-63E20959FB79}"/>
              </a:ext>
            </a:extLst>
          </p:cNvPr>
          <p:cNvGraphicFramePr>
            <a:graphicFrameLocks noGrp="1"/>
          </p:cNvGraphicFramePr>
          <p:nvPr>
            <p:extLst>
              <p:ext uri="{D42A27DB-BD31-4B8C-83A1-F6EECF244321}">
                <p14:modId xmlns:p14="http://schemas.microsoft.com/office/powerpoint/2010/main" val="1354924234"/>
              </p:ext>
            </p:extLst>
          </p:nvPr>
        </p:nvGraphicFramePr>
        <p:xfrm>
          <a:off x="-8675" y="1918352"/>
          <a:ext cx="4500082" cy="4914222"/>
        </p:xfrm>
        <a:graphic>
          <a:graphicData uri="http://schemas.openxmlformats.org/drawingml/2006/table">
            <a:tbl>
              <a:tblPr firstRow="1" bandRow="1">
                <a:tableStyleId>{5940675A-B579-460E-94D1-54222C63F5DA}</a:tableStyleId>
              </a:tblPr>
              <a:tblGrid>
                <a:gridCol w="780836">
                  <a:extLst>
                    <a:ext uri="{9D8B030D-6E8A-4147-A177-3AD203B41FA5}">
                      <a16:colId xmlns:a16="http://schemas.microsoft.com/office/drawing/2014/main" val="2153655732"/>
                    </a:ext>
                  </a:extLst>
                </a:gridCol>
                <a:gridCol w="1761055">
                  <a:extLst>
                    <a:ext uri="{9D8B030D-6E8A-4147-A177-3AD203B41FA5}">
                      <a16:colId xmlns:a16="http://schemas.microsoft.com/office/drawing/2014/main" val="4166784112"/>
                    </a:ext>
                  </a:extLst>
                </a:gridCol>
                <a:gridCol w="1958191">
                  <a:extLst>
                    <a:ext uri="{9D8B030D-6E8A-4147-A177-3AD203B41FA5}">
                      <a16:colId xmlns:a16="http://schemas.microsoft.com/office/drawing/2014/main" val="1874709506"/>
                    </a:ext>
                  </a:extLst>
                </a:gridCol>
              </a:tblGrid>
              <a:tr h="574901">
                <a:tc>
                  <a:txBody>
                    <a:bodyPr/>
                    <a:lstStyle/>
                    <a:p>
                      <a:pPr algn="ctr"/>
                      <a:r>
                        <a:rPr lang="en-US" sz="900" b="1" dirty="0">
                          <a:solidFill>
                            <a:schemeClr val="tx1"/>
                          </a:solidFill>
                        </a:rPr>
                        <a:t>Air Pollutant</a:t>
                      </a:r>
                    </a:p>
                  </a:txBody>
                  <a:tcPr anchor="ctr">
                    <a:solidFill>
                      <a:schemeClr val="bg1">
                        <a:lumMod val="85000"/>
                      </a:schemeClr>
                    </a:solidFill>
                  </a:tcPr>
                </a:tc>
                <a:tc>
                  <a:txBody>
                    <a:bodyPr/>
                    <a:lstStyle/>
                    <a:p>
                      <a:pPr algn="ctr"/>
                      <a:r>
                        <a:rPr lang="en-US" sz="900" b="1" dirty="0">
                          <a:solidFill>
                            <a:schemeClr val="tx1"/>
                          </a:solidFill>
                        </a:rPr>
                        <a:t>How the Pollutant is Produced</a:t>
                      </a:r>
                    </a:p>
                  </a:txBody>
                  <a:tcPr anchor="ctr">
                    <a:solidFill>
                      <a:schemeClr val="bg1">
                        <a:lumMod val="85000"/>
                      </a:schemeClr>
                    </a:solidFill>
                  </a:tcPr>
                </a:tc>
                <a:tc>
                  <a:txBody>
                    <a:bodyPr/>
                    <a:lstStyle/>
                    <a:p>
                      <a:pPr algn="ctr"/>
                      <a:r>
                        <a:rPr lang="en-US" sz="900" b="1" dirty="0">
                          <a:solidFill>
                            <a:schemeClr val="tx1"/>
                          </a:solidFill>
                        </a:rPr>
                        <a:t>Problem the Pollutant Causes</a:t>
                      </a:r>
                    </a:p>
                  </a:txBody>
                  <a:tcPr anchor="ctr">
                    <a:solidFill>
                      <a:schemeClr val="bg1">
                        <a:lumMod val="85000"/>
                      </a:schemeClr>
                    </a:solidFill>
                  </a:tcPr>
                </a:tc>
                <a:extLst>
                  <a:ext uri="{0D108BD9-81ED-4DB2-BD59-A6C34878D82A}">
                    <a16:rowId xmlns:a16="http://schemas.microsoft.com/office/drawing/2014/main" val="39061784"/>
                  </a:ext>
                </a:extLst>
              </a:tr>
              <a:tr h="574901">
                <a:tc>
                  <a:txBody>
                    <a:bodyPr/>
                    <a:lstStyle/>
                    <a:p>
                      <a:pPr algn="ctr"/>
                      <a:r>
                        <a:rPr lang="en-US" sz="900" dirty="0">
                          <a:solidFill>
                            <a:schemeClr val="tx1"/>
                          </a:solidFill>
                        </a:rPr>
                        <a:t>Carbon Dioxide</a:t>
                      </a:r>
                    </a:p>
                  </a:txBody>
                  <a:tcPr anchor="ctr"/>
                </a:tc>
                <a:tc>
                  <a:txBody>
                    <a:bodyPr/>
                    <a:lstStyle/>
                    <a:p>
                      <a:pPr algn="ctr"/>
                      <a:r>
                        <a:rPr lang="en-US" sz="900" dirty="0">
                          <a:solidFill>
                            <a:schemeClr val="tx1"/>
                          </a:solidFill>
                        </a:rPr>
                        <a:t>Complete combustion of fuels</a:t>
                      </a:r>
                    </a:p>
                  </a:txBody>
                  <a:tcPr anchor="ctr"/>
                </a:tc>
                <a:tc>
                  <a:txBody>
                    <a:bodyPr/>
                    <a:lstStyle/>
                    <a:p>
                      <a:pPr algn="ctr"/>
                      <a:r>
                        <a:rPr lang="en-US" sz="900" dirty="0">
                          <a:solidFill>
                            <a:schemeClr val="tx1"/>
                          </a:solidFill>
                        </a:rPr>
                        <a:t>Causes global warming</a:t>
                      </a:r>
                    </a:p>
                  </a:txBody>
                  <a:tcPr anchor="ctr"/>
                </a:tc>
                <a:extLst>
                  <a:ext uri="{0D108BD9-81ED-4DB2-BD59-A6C34878D82A}">
                    <a16:rowId xmlns:a16="http://schemas.microsoft.com/office/drawing/2014/main" val="2164917992"/>
                  </a:ext>
                </a:extLst>
              </a:tr>
              <a:tr h="779659">
                <a:tc>
                  <a:txBody>
                    <a:bodyPr/>
                    <a:lstStyle/>
                    <a:p>
                      <a:pPr algn="ctr"/>
                      <a:r>
                        <a:rPr lang="en-US" sz="900" dirty="0">
                          <a:solidFill>
                            <a:schemeClr val="tx1"/>
                          </a:solidFill>
                        </a:rPr>
                        <a:t>Carbon Monoxide</a:t>
                      </a:r>
                    </a:p>
                  </a:txBody>
                  <a:tcPr anchor="ctr"/>
                </a:tc>
                <a:tc>
                  <a:txBody>
                    <a:bodyPr/>
                    <a:lstStyle/>
                    <a:p>
                      <a:pPr algn="ctr"/>
                      <a:r>
                        <a:rPr lang="en-US" sz="900" dirty="0">
                          <a:solidFill>
                            <a:schemeClr val="tx1"/>
                          </a:solidFill>
                        </a:rPr>
                        <a:t>Incomplete combustion of fuels due to a lack of oxygen in the air</a:t>
                      </a:r>
                    </a:p>
                  </a:txBody>
                  <a:tcPr anchor="ctr"/>
                </a:tc>
                <a:tc>
                  <a:txBody>
                    <a:bodyPr/>
                    <a:lstStyle/>
                    <a:p>
                      <a:pPr algn="ctr"/>
                      <a:r>
                        <a:rPr lang="en-US" sz="900" dirty="0">
                          <a:solidFill>
                            <a:schemeClr val="tx1"/>
                          </a:solidFill>
                        </a:rPr>
                        <a:t>Toxic gas. It reduces oxygen content in the blood. It is not easily detected as it is colourless and odorless. </a:t>
                      </a:r>
                    </a:p>
                  </a:txBody>
                  <a:tcPr anchor="ctr"/>
                </a:tc>
                <a:extLst>
                  <a:ext uri="{0D108BD9-81ED-4DB2-BD59-A6C34878D82A}">
                    <a16:rowId xmlns:a16="http://schemas.microsoft.com/office/drawing/2014/main" val="3115130353"/>
                  </a:ext>
                </a:extLst>
              </a:tr>
              <a:tr h="574901">
                <a:tc>
                  <a:txBody>
                    <a:bodyPr/>
                    <a:lstStyle/>
                    <a:p>
                      <a:pPr algn="ctr"/>
                      <a:r>
                        <a:rPr lang="en-US" sz="900" dirty="0">
                          <a:solidFill>
                            <a:schemeClr val="tx1"/>
                          </a:solidFill>
                        </a:rPr>
                        <a:t>Carbon Particulates</a:t>
                      </a:r>
                    </a:p>
                  </a:txBody>
                  <a:tcPr anchor="ctr"/>
                </a:tc>
                <a:tc>
                  <a:txBody>
                    <a:bodyPr/>
                    <a:lstStyle/>
                    <a:p>
                      <a:pPr algn="ctr"/>
                      <a:r>
                        <a:rPr lang="en-US" sz="900" dirty="0">
                          <a:solidFill>
                            <a:schemeClr val="tx1"/>
                          </a:solidFill>
                        </a:rPr>
                        <a:t>Incomplete combustion of fuels due to a lack of oxygen in the air</a:t>
                      </a:r>
                    </a:p>
                  </a:txBody>
                  <a:tcPr anchor="ctr"/>
                </a:tc>
                <a:tc>
                  <a:txBody>
                    <a:bodyPr/>
                    <a:lstStyle/>
                    <a:p>
                      <a:pPr algn="ctr"/>
                      <a:r>
                        <a:rPr lang="en-US" sz="900" dirty="0">
                          <a:solidFill>
                            <a:schemeClr val="tx1"/>
                          </a:solidFill>
                        </a:rPr>
                        <a:t>Global Dimming and health problems for humans.</a:t>
                      </a:r>
                    </a:p>
                  </a:txBody>
                  <a:tcPr anchor="ctr"/>
                </a:tc>
                <a:extLst>
                  <a:ext uri="{0D108BD9-81ED-4DB2-BD59-A6C34878D82A}">
                    <a16:rowId xmlns:a16="http://schemas.microsoft.com/office/drawing/2014/main" val="1589283935"/>
                  </a:ext>
                </a:extLst>
              </a:tr>
              <a:tr h="1204930">
                <a:tc>
                  <a:txBody>
                    <a:bodyPr/>
                    <a:lstStyle/>
                    <a:p>
                      <a:pPr algn="ctr"/>
                      <a:r>
                        <a:rPr lang="en-US" sz="900" dirty="0">
                          <a:solidFill>
                            <a:schemeClr val="tx1"/>
                          </a:solidFill>
                        </a:rPr>
                        <a:t>Sulfur Dioxide</a:t>
                      </a:r>
                    </a:p>
                  </a:txBody>
                  <a:tcPr anchor="ctr"/>
                </a:tc>
                <a:tc>
                  <a:txBody>
                    <a:bodyPr/>
                    <a:lstStyle/>
                    <a:p>
                      <a:pPr algn="ctr"/>
                      <a:r>
                        <a:rPr lang="en-US" sz="900" dirty="0">
                          <a:solidFill>
                            <a:schemeClr val="tx1"/>
                          </a:solidFill>
                        </a:rPr>
                        <a:t>Some fuels such as coal can contain sulfur. When the fuel burns the sulfur reacts with oxygen also producing sulfur dioxide. </a:t>
                      </a:r>
                    </a:p>
                  </a:txBody>
                  <a:tcPr anchor="ctr"/>
                </a:tc>
                <a:tc>
                  <a:txBody>
                    <a:bodyPr/>
                    <a:lstStyle/>
                    <a:p>
                      <a:pPr algn="ctr"/>
                      <a:r>
                        <a:rPr lang="en-US" sz="900" dirty="0">
                          <a:solidFill>
                            <a:schemeClr val="tx1"/>
                          </a:solidFill>
                        </a:rPr>
                        <a:t>Dissolves in water to form acid rain. This damages buildings and can damage plants as well as organisms in bodies of water such as ponds. It can also cause respiratory problems.</a:t>
                      </a:r>
                    </a:p>
                  </a:txBody>
                  <a:tcPr anchor="ctr"/>
                </a:tc>
                <a:extLst>
                  <a:ext uri="{0D108BD9-81ED-4DB2-BD59-A6C34878D82A}">
                    <a16:rowId xmlns:a16="http://schemas.microsoft.com/office/drawing/2014/main" val="1598182907"/>
                  </a:ext>
                </a:extLst>
              </a:tr>
              <a:tr h="1204930">
                <a:tc>
                  <a:txBody>
                    <a:bodyPr/>
                    <a:lstStyle/>
                    <a:p>
                      <a:pPr algn="ctr"/>
                      <a:r>
                        <a:rPr lang="en-US" sz="900" dirty="0">
                          <a:solidFill>
                            <a:schemeClr val="tx1"/>
                          </a:solidFill>
                        </a:rPr>
                        <a:t>Oxides of Nitrogen</a:t>
                      </a:r>
                    </a:p>
                  </a:txBody>
                  <a:tcPr anchor="ctr"/>
                </a:tc>
                <a:tc>
                  <a:txBody>
                    <a:bodyPr/>
                    <a:lstStyle/>
                    <a:p>
                      <a:pPr algn="ctr"/>
                      <a:r>
                        <a:rPr lang="en-US" sz="900" dirty="0">
                          <a:solidFill>
                            <a:schemeClr val="tx1"/>
                          </a:solidFill>
                        </a:rPr>
                        <a:t>The conditions in a car's engine is very hot and high pressure. This causes the nitrogen in the air to react with oxygen forming oxides of nitrogen.</a:t>
                      </a:r>
                    </a:p>
                  </a:txBody>
                  <a:tcPr anchor="ctr"/>
                </a:tc>
                <a:tc>
                  <a:txBody>
                    <a:bodyPr/>
                    <a:lstStyle/>
                    <a:p>
                      <a:pPr algn="ctr"/>
                      <a:r>
                        <a:rPr lang="en-US" sz="900" dirty="0">
                          <a:solidFill>
                            <a:schemeClr val="tx1"/>
                          </a:solidFill>
                        </a:rPr>
                        <a:t>Dissolves in water to form acid rain.  It can also cause respiratory problems.</a:t>
                      </a:r>
                    </a:p>
                  </a:txBody>
                  <a:tcPr anchor="ctr"/>
                </a:tc>
                <a:extLst>
                  <a:ext uri="{0D108BD9-81ED-4DB2-BD59-A6C34878D82A}">
                    <a16:rowId xmlns:a16="http://schemas.microsoft.com/office/drawing/2014/main" val="2489853700"/>
                  </a:ext>
                </a:extLst>
              </a:tr>
            </a:tbl>
          </a:graphicData>
        </a:graphic>
      </p:graphicFrame>
      <p:sp>
        <p:nvSpPr>
          <p:cNvPr id="4" name="TextBox 3"/>
          <p:cNvSpPr txBox="1"/>
          <p:nvPr/>
        </p:nvSpPr>
        <p:spPr>
          <a:xfrm>
            <a:off x="0" y="-4973"/>
            <a:ext cx="9144000" cy="36933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effectLst/>
                <a:uLnTx/>
                <a:uFillTx/>
                <a:latin typeface="Calibri" panose="020F0502020204030204"/>
                <a:ea typeface="+mn-ea"/>
                <a:cs typeface="+mn-cs"/>
              </a:rPr>
              <a:t>B18: Biodiversity and Ecosystems</a:t>
            </a:r>
          </a:p>
        </p:txBody>
      </p:sp>
      <p:graphicFrame>
        <p:nvGraphicFramePr>
          <p:cNvPr id="9" name="Table 9">
            <a:extLst>
              <a:ext uri="{FF2B5EF4-FFF2-40B4-BE49-F238E27FC236}">
                <a16:creationId xmlns:a16="http://schemas.microsoft.com/office/drawing/2014/main" id="{7E66C970-B13C-C94A-866D-B350D9BA4B8B}"/>
              </a:ext>
            </a:extLst>
          </p:cNvPr>
          <p:cNvGraphicFramePr>
            <a:graphicFrameLocks noGrp="1"/>
          </p:cNvGraphicFramePr>
          <p:nvPr>
            <p:extLst>
              <p:ext uri="{D42A27DB-BD31-4B8C-83A1-F6EECF244321}">
                <p14:modId xmlns:p14="http://schemas.microsoft.com/office/powerpoint/2010/main" val="637126244"/>
              </p:ext>
            </p:extLst>
          </p:nvPr>
        </p:nvGraphicFramePr>
        <p:xfrm>
          <a:off x="0" y="356870"/>
          <a:ext cx="9144002" cy="6475704"/>
        </p:xfrm>
        <a:graphic>
          <a:graphicData uri="http://schemas.openxmlformats.org/drawingml/2006/table">
            <a:tbl>
              <a:tblPr firstRow="1" bandRow="1">
                <a:tableStyleId>{5940675A-B579-460E-94D1-54222C63F5DA}</a:tableStyleId>
              </a:tblPr>
              <a:tblGrid>
                <a:gridCol w="1593410">
                  <a:extLst>
                    <a:ext uri="{9D8B030D-6E8A-4147-A177-3AD203B41FA5}">
                      <a16:colId xmlns:a16="http://schemas.microsoft.com/office/drawing/2014/main" val="842091315"/>
                    </a:ext>
                  </a:extLst>
                </a:gridCol>
                <a:gridCol w="2896397">
                  <a:extLst>
                    <a:ext uri="{9D8B030D-6E8A-4147-A177-3AD203B41FA5}">
                      <a16:colId xmlns:a16="http://schemas.microsoft.com/office/drawing/2014/main" val="4286603572"/>
                    </a:ext>
                  </a:extLst>
                </a:gridCol>
                <a:gridCol w="1660472">
                  <a:extLst>
                    <a:ext uri="{9D8B030D-6E8A-4147-A177-3AD203B41FA5}">
                      <a16:colId xmlns:a16="http://schemas.microsoft.com/office/drawing/2014/main" val="3715542841"/>
                    </a:ext>
                  </a:extLst>
                </a:gridCol>
                <a:gridCol w="2993723">
                  <a:extLst>
                    <a:ext uri="{9D8B030D-6E8A-4147-A177-3AD203B41FA5}">
                      <a16:colId xmlns:a16="http://schemas.microsoft.com/office/drawing/2014/main" val="397920859"/>
                    </a:ext>
                  </a:extLst>
                </a:gridCol>
              </a:tblGrid>
              <a:tr h="626978">
                <a:tc rowSpan="2">
                  <a:txBody>
                    <a:bodyPr/>
                    <a:lstStyle/>
                    <a:p>
                      <a:pPr algn="ctr"/>
                      <a:r>
                        <a:rPr lang="en-GB" sz="900" b="1" dirty="0">
                          <a:solidFill>
                            <a:schemeClr val="tx1"/>
                          </a:solidFill>
                          <a:latin typeface="Calibri" panose="020F0502020204030204" pitchFamily="34" charset="0"/>
                          <a:cs typeface="Calibri" panose="020F0502020204030204" pitchFamily="34" charset="0"/>
                        </a:rPr>
                        <a:t>Global Warming</a:t>
                      </a:r>
                    </a:p>
                    <a:p>
                      <a:pPr algn="just"/>
                      <a:r>
                        <a:rPr lang="en-GB" sz="900" dirty="0">
                          <a:solidFill>
                            <a:schemeClr val="tx1"/>
                          </a:solidFill>
                          <a:latin typeface="Calibri" panose="020F0502020204030204" pitchFamily="34" charset="0"/>
                          <a:cs typeface="Calibri" panose="020F0502020204030204" pitchFamily="34" charset="0"/>
                        </a:rPr>
                        <a:t>This is the increase in the mean temperature of the Earth. Even a small average increase of temperature of 1°C over the last 100 years has had huge consequences all over the world.</a:t>
                      </a:r>
                    </a:p>
                    <a:p>
                      <a:pPr algn="just"/>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rowSpan="2">
                  <a:txBody>
                    <a:bodyPr/>
                    <a:lstStyle/>
                    <a:p>
                      <a:pPr algn="ctr"/>
                      <a:r>
                        <a:rPr lang="en-GB" sz="900" b="1" dirty="0">
                          <a:solidFill>
                            <a:schemeClr val="tx1"/>
                          </a:solidFill>
                          <a:latin typeface="Calibri" panose="020F0502020204030204" pitchFamily="34" charset="0"/>
                          <a:cs typeface="Calibri" panose="020F0502020204030204" pitchFamily="34" charset="0"/>
                        </a:rPr>
                        <a:t>Greenhouse Effect</a:t>
                      </a:r>
                    </a:p>
                    <a:p>
                      <a:pPr algn="just"/>
                      <a:r>
                        <a:rPr lang="en-GB" sz="900" dirty="0">
                          <a:solidFill>
                            <a:schemeClr val="tx1"/>
                          </a:solidFill>
                          <a:latin typeface="Calibri" panose="020F0502020204030204" pitchFamily="34" charset="0"/>
                          <a:cs typeface="Calibri" panose="020F0502020204030204" pitchFamily="34" charset="0"/>
                        </a:rPr>
                        <a:t>The greenhouse effect traps some of the energy from the sun and keeps our planet at a suitable temperature for life.  The greenhouse gases in the atmosphere absorb some of the energy radiated by Earth and this is reradiated leading to global warming. Carbon dioxide, methane and water vapour are all example of greenhouse gases.  Over the years there has been an increased release of these greenhouse gases.</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Land Pollution</a:t>
                      </a:r>
                    </a:p>
                    <a:p>
                      <a:pPr algn="just"/>
                      <a:r>
                        <a:rPr lang="en-GB" sz="900" dirty="0">
                          <a:solidFill>
                            <a:schemeClr val="tx1"/>
                          </a:solidFill>
                          <a:latin typeface="Calibri" panose="020F0502020204030204" pitchFamily="34" charset="0"/>
                          <a:cs typeface="Calibri" panose="020F0502020204030204" pitchFamily="34" charset="0"/>
                        </a:rPr>
                        <a:t>Any rubbish that is thrown out and not recycled goes to landfill.  These are large holes in the earth where rubbish is dumped. Sometimes people dump rubbish in public places to avoid paying for it to be disposed of. This is known as fly tipping.</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GB"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4593371"/>
                  </a:ext>
                </a:extLst>
              </a:tr>
              <a:tr h="0">
                <a:tc vMerge="1">
                  <a:txBody>
                    <a:bodyPr/>
                    <a:lstStyle/>
                    <a:p>
                      <a:endParaRPr lang="en-US"/>
                    </a:p>
                  </a:txBody>
                  <a:tcPr/>
                </a:tc>
                <a:tc vMerge="1">
                  <a:txBody>
                    <a:bodyPr/>
                    <a:lstStyle/>
                    <a:p>
                      <a:endParaRPr lang="en-US"/>
                    </a:p>
                  </a:txBody>
                  <a:tcPr/>
                </a:tc>
                <a:tc gridSpan="2">
                  <a:txBody>
                    <a:bodyPr/>
                    <a:lstStyle/>
                    <a:p>
                      <a:pPr algn="ctr"/>
                      <a:r>
                        <a:rPr lang="en-GB" sz="900" b="1" dirty="0">
                          <a:solidFill>
                            <a:schemeClr val="tx1"/>
                          </a:solidFill>
                          <a:latin typeface="Calibri" panose="020F0502020204030204" pitchFamily="34" charset="0"/>
                          <a:cs typeface="Calibri" panose="020F0502020204030204" pitchFamily="34" charset="0"/>
                        </a:rPr>
                        <a:t>Why There is More Waste</a:t>
                      </a:r>
                    </a:p>
                    <a:p>
                      <a:pPr algn="just" fontAlgn="ctr"/>
                      <a:r>
                        <a:rPr lang="en-GB" sz="900" dirty="0">
                          <a:solidFill>
                            <a:schemeClr val="tx1"/>
                          </a:solidFill>
                          <a:latin typeface="Calibri" panose="020F0502020204030204" pitchFamily="34" charset="0"/>
                          <a:cs typeface="Calibri" panose="020F0502020204030204" pitchFamily="34" charset="0"/>
                        </a:rPr>
                        <a:t>Rapid growth in the human population and an increase in the standard of living mean that increasingly more resources are used and more waste is produced. Unless waste and chemical materials are properly handled, more pollution will be caused. </a:t>
                      </a:r>
                      <a:r>
                        <a:rPr lang="en-GB" sz="900" dirty="0">
                          <a:solidFill>
                            <a:schemeClr val="tx1"/>
                          </a:solidFill>
                        </a:rPr>
                        <a:t>Pollution is the contamination of the air, water or ground with harmful substances while waste is unwanted or unusable material.</a:t>
                      </a:r>
                    </a:p>
                    <a:p>
                      <a:pPr algn="just" fontAlgn="ctr"/>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hMerge="1">
                  <a:txBody>
                    <a:bodyPr/>
                    <a:lstStyle/>
                    <a:p>
                      <a:pPr algn="ctr"/>
                      <a:endParaRPr lang="en-US" sz="9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54649945"/>
                  </a:ext>
                </a:extLst>
              </a:tr>
              <a:tr h="2086584">
                <a:tc rowSpan="2"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rowSpan="2" hMerge="1">
                  <a:txBody>
                    <a:bodyPr/>
                    <a:lstStyle/>
                    <a:p>
                      <a:endParaRPr lang="en-US"/>
                    </a:p>
                  </a:txBody>
                  <a:tcPr/>
                </a:tc>
                <a:tc rowSpan="2">
                  <a:txBody>
                    <a:bodyPr/>
                    <a:lstStyle/>
                    <a:p>
                      <a:pPr algn="ctr"/>
                      <a:r>
                        <a:rPr lang="en-GB" sz="900" b="1" dirty="0">
                          <a:solidFill>
                            <a:schemeClr val="tx1"/>
                          </a:solidFill>
                          <a:latin typeface="Calibri" panose="020F0502020204030204" pitchFamily="34" charset="0"/>
                          <a:cs typeface="Calibri" panose="020F0502020204030204" pitchFamily="34" charset="0"/>
                        </a:rPr>
                        <a:t>Water Pollution</a:t>
                      </a:r>
                    </a:p>
                    <a:p>
                      <a:pPr algn="just"/>
                      <a:r>
                        <a:rPr lang="en-GB" sz="900" dirty="0">
                          <a:solidFill>
                            <a:schemeClr val="tx1"/>
                          </a:solidFill>
                          <a:latin typeface="Calibri" panose="020F0502020204030204" pitchFamily="34" charset="0"/>
                          <a:cs typeface="Calibri" panose="020F0502020204030204" pitchFamily="34" charset="0"/>
                        </a:rPr>
                        <a:t>Water can become polluted by different sources including residential areas, industry and agriculture.  Sewage from residential areas can contaminate water while rivers can also be contaminated from nearby farmland. Chemicals that farmers add to their fields can wash into nearby water.  Examples of chemicals include pesticides, herbicides and fertilisers.  When fertilisers and sewage enter a water source such as a river there is a growth of algae due to increased mineral ions. The algae die and microorganisms feed on the decaying matter, the microorganisms that do this respire using up oxygen and so the organisms that live in the water die due to lack of oxygen.  This is called eutrophication. Sometimes in industrial areas toxic chemicals can be released illegally.</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endParaRPr>
                    </a:p>
                    <a:p>
                      <a:pPr algn="ctr"/>
                      <a:endParaRPr lang="en-US" sz="900" dirty="0">
                        <a:solidFill>
                          <a:schemeClr val="tx1"/>
                        </a:solidFill>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tc>
                  <a:txBody>
                    <a:bodyPr/>
                    <a:lstStyle/>
                    <a:p>
                      <a:pPr algn="ctr"/>
                      <a:r>
                        <a:rPr lang="en-GB" sz="900" b="1" dirty="0">
                          <a:solidFill>
                            <a:schemeClr val="tx1"/>
                          </a:solidFill>
                          <a:latin typeface="Calibri" panose="020F0502020204030204" pitchFamily="34" charset="0"/>
                          <a:cs typeface="Calibri" panose="020F0502020204030204" pitchFamily="34" charset="0"/>
                        </a:rPr>
                        <a:t>Human Use of Land</a:t>
                      </a:r>
                    </a:p>
                    <a:p>
                      <a:pPr algn="just"/>
                      <a:r>
                        <a:rPr lang="en-GB" sz="900" dirty="0">
                          <a:solidFill>
                            <a:schemeClr val="tx1"/>
                          </a:solidFill>
                          <a:latin typeface="Calibri" panose="020F0502020204030204" pitchFamily="34" charset="0"/>
                          <a:cs typeface="Calibri" panose="020F0502020204030204" pitchFamily="34" charset="0"/>
                        </a:rPr>
                        <a:t>Humans reduce the amount of land available for other animals and plants by:</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Building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Quarrying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Farming</a:t>
                      </a:r>
                    </a:p>
                    <a:p>
                      <a:pPr marL="171450" indent="-171450" algn="just">
                        <a:buFont typeface="Arial" panose="020B0604020202020204" pitchFamily="34" charset="0"/>
                        <a:buChar char="•"/>
                      </a:pPr>
                      <a:r>
                        <a:rPr lang="en-GB" sz="900" dirty="0">
                          <a:solidFill>
                            <a:schemeClr val="tx1"/>
                          </a:solidFill>
                          <a:latin typeface="Calibri" panose="020F0502020204030204" pitchFamily="34" charset="0"/>
                          <a:cs typeface="Calibri" panose="020F0502020204030204" pitchFamily="34" charset="0"/>
                        </a:rPr>
                        <a:t>Dumping waste</a:t>
                      </a:r>
                    </a:p>
                    <a:p>
                      <a:pPr algn="just"/>
                      <a:r>
                        <a:rPr lang="en-GB" sz="900" dirty="0">
                          <a:solidFill>
                            <a:schemeClr val="tx1"/>
                          </a:solidFill>
                          <a:latin typeface="Calibri" panose="020F0502020204030204" pitchFamily="34" charset="0"/>
                          <a:cs typeface="Calibri" panose="020F0502020204030204" pitchFamily="34" charset="0"/>
                        </a:rPr>
                        <a:t>By using this land we remove habitats for the plants and animals and reduce biodiversity. More and more land is being lost as the human population is increasing so quickly and there is an increased standard of living.</a:t>
                      </a: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236738449"/>
                  </a:ext>
                </a:extLst>
              </a:tr>
              <a:tr h="2179346">
                <a:tc gridSpan="2"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hMerge="1" vMerge="1">
                  <a:txBody>
                    <a:bodyPr/>
                    <a:lstStyle/>
                    <a:p>
                      <a:endParaRPr lang="en-US"/>
                    </a:p>
                  </a:txBody>
                  <a:tcPr/>
                </a:tc>
                <a:tc vMerge="1">
                  <a:txBody>
                    <a:bodyPr/>
                    <a:lstStyle/>
                    <a:p>
                      <a:endParaRPr lang="en-US"/>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GB" sz="900" b="1" dirty="0">
                          <a:solidFill>
                            <a:schemeClr val="tx1"/>
                          </a:solidFill>
                          <a:latin typeface="Calibri" panose="020F0502020204030204" pitchFamily="34" charset="0"/>
                          <a:cs typeface="Calibri" panose="020F0502020204030204" pitchFamily="34" charset="0"/>
                        </a:rPr>
                        <a:t>Peat Bogs</a:t>
                      </a:r>
                    </a:p>
                    <a:p>
                      <a:pPr algn="just"/>
                      <a:r>
                        <a:rPr lang="en-GB" sz="900" dirty="0">
                          <a:solidFill>
                            <a:schemeClr val="tx1"/>
                          </a:solidFill>
                          <a:latin typeface="Calibri" panose="020F0502020204030204" pitchFamily="34" charset="0"/>
                          <a:cs typeface="Calibri" panose="020F0502020204030204" pitchFamily="34" charset="0"/>
                        </a:rPr>
                        <a:t>Bogs are very wet area of land without trees that usually have many types of moss growing in them.  They are very acidic and are often low in nutrients.  Decay is very slow and the peat in the bog is made from partially decayed plants.  Because of how long peat takes to form it is a non renewable energy resource like other fossil fuels. Peat is removed from bogs to burn which release carbon dioxide gas.  It is also removed for gardeners to add to their soil. When peat is added to soil it is mixed with air.  Microbes begin to decay the peat, as they do this they respire using the oxygen mixed into the soil which releases carbon dioxide gas. The destruction of peat bogs, and other areas of peat to produce garden compost, reduces the area of this habitat and thus the variety of different plant, animal and microorganism species that live there (biodiversity). The decay or burning of the peat releases carbon dioxide into the atmosphere. </a:t>
                      </a:r>
                    </a:p>
                    <a:p>
                      <a:pPr algn="just"/>
                      <a:endParaRPr lang="en-GB" sz="900" dirty="0">
                        <a:solidFill>
                          <a:schemeClr val="tx1"/>
                        </a:solidFill>
                        <a:latin typeface="Calibri" panose="020F0502020204030204" pitchFamily="34" charset="0"/>
                        <a:cs typeface="Calibri" panose="020F0502020204030204" pitchFamily="34" charset="0"/>
                      </a:endParaRPr>
                    </a:p>
                    <a:p>
                      <a:pPr algn="just"/>
                      <a:endParaRPr lang="en-GB" sz="900" dirty="0">
                        <a:solidFill>
                          <a:schemeClr val="tx1"/>
                        </a:solidFill>
                        <a:latin typeface="Calibri" panose="020F0502020204030204" pitchFamily="34" charset="0"/>
                        <a:cs typeface="Calibri" panose="020F0502020204030204" pitchFamily="34" charset="0"/>
                      </a:endParaRPr>
                    </a:p>
                  </a:txBody>
                  <a:tcPr>
                    <a:lnL w="38100" cap="flat" cmpd="sng" algn="ctr">
                      <a:solidFill>
                        <a:schemeClr val="bg1">
                          <a:lumMod val="50000"/>
                        </a:schemeClr>
                      </a:solidFill>
                      <a:prstDash val="solid"/>
                      <a:round/>
                      <a:headEnd type="none" w="med" len="med"/>
                      <a:tailEnd type="none" w="med" len="med"/>
                    </a:lnL>
                    <a:lnR w="38100" cap="flat" cmpd="sng" algn="ctr">
                      <a:solidFill>
                        <a:schemeClr val="bg1">
                          <a:lumMod val="50000"/>
                        </a:schemeClr>
                      </a:solidFill>
                      <a:prstDash val="solid"/>
                      <a:round/>
                      <a:headEnd type="none" w="med" len="med"/>
                      <a:tailEnd type="none" w="med" len="med"/>
                    </a:lnR>
                    <a:lnT w="38100" cap="flat" cmpd="sng" algn="ctr">
                      <a:solidFill>
                        <a:schemeClr val="bg1">
                          <a:lumMod val="50000"/>
                        </a:schemeClr>
                      </a:solidFill>
                      <a:prstDash val="solid"/>
                      <a:round/>
                      <a:headEnd type="none" w="med" len="med"/>
                      <a:tailEnd type="none" w="med" len="med"/>
                    </a:lnT>
                    <a:lnB w="3810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997813776"/>
                  </a:ext>
                </a:extLst>
              </a:tr>
            </a:tbl>
          </a:graphicData>
        </a:graphic>
      </p:graphicFrame>
    </p:spTree>
    <p:extLst>
      <p:ext uri="{BB962C8B-B14F-4D97-AF65-F5344CB8AC3E}">
        <p14:creationId xmlns:p14="http://schemas.microsoft.com/office/powerpoint/2010/main" val="143972718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594</TotalTime>
  <Words>5623</Words>
  <Application>Microsoft Macintosh PowerPoint</Application>
  <PresentationFormat>On-screen Show (4:3)</PresentationFormat>
  <Paragraphs>358</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48</cp:revision>
  <cp:lastPrinted>2018-02-21T16:55:09Z</cp:lastPrinted>
  <dcterms:created xsi:type="dcterms:W3CDTF">2017-09-26T15:27:42Z</dcterms:created>
  <dcterms:modified xsi:type="dcterms:W3CDTF">2022-08-30T20:41:12Z</dcterms:modified>
</cp:coreProperties>
</file>