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1"/>
  </p:notesMasterIdLst>
  <p:sldIdLst>
    <p:sldId id="265" r:id="rId2"/>
    <p:sldId id="291" r:id="rId3"/>
    <p:sldId id="259" r:id="rId4"/>
    <p:sldId id="260" r:id="rId5"/>
    <p:sldId id="261" r:id="rId6"/>
    <p:sldId id="257" r:id="rId7"/>
    <p:sldId id="262" r:id="rId8"/>
    <p:sldId id="263" r:id="rId9"/>
    <p:sldId id="264"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171"/>
    <p:restoredTop sz="94782"/>
  </p:normalViewPr>
  <p:slideViewPr>
    <p:cSldViewPr snapToGrid="0" snapToObjects="1">
      <p:cViewPr>
        <p:scale>
          <a:sx n="147" d="100"/>
          <a:sy n="147" d="100"/>
        </p:scale>
        <p:origin x="784" y="144"/>
      </p:cViewPr>
      <p:guideLst/>
    </p:cSldViewPr>
  </p:slideViewPr>
  <p:notesTextViewPr>
    <p:cViewPr>
      <p:scale>
        <a:sx n="20" d="100"/>
        <a:sy n="2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1283BD9-A970-004D-B7C7-D6C725457E94}" type="datetimeFigureOut">
              <a:rPr lang="en-US" smtClean="0"/>
              <a:t>8/31/22</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70DFB57-8F38-9649-BE32-C8A0376FCA52}" type="slidenum">
              <a:rPr lang="en-US" smtClean="0"/>
              <a:t>‹#›</a:t>
            </a:fld>
            <a:endParaRPr lang="en-US"/>
          </a:p>
        </p:txBody>
      </p:sp>
    </p:spTree>
    <p:extLst>
      <p:ext uri="{BB962C8B-B14F-4D97-AF65-F5344CB8AC3E}">
        <p14:creationId xmlns:p14="http://schemas.microsoft.com/office/powerpoint/2010/main" val="7262873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70DFB57-8F38-9649-BE32-C8A0376FCA52}" type="slidenum">
              <a:rPr lang="en-US" smtClean="0"/>
              <a:t>2</a:t>
            </a:fld>
            <a:endParaRPr lang="en-US"/>
          </a:p>
        </p:txBody>
      </p:sp>
    </p:spTree>
    <p:extLst>
      <p:ext uri="{BB962C8B-B14F-4D97-AF65-F5344CB8AC3E}">
        <p14:creationId xmlns:p14="http://schemas.microsoft.com/office/powerpoint/2010/main" val="5904233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70DFB57-8F38-9649-BE32-C8A0376FCA52}" type="slidenum">
              <a:rPr lang="en-US" smtClean="0"/>
              <a:t>3</a:t>
            </a:fld>
            <a:endParaRPr lang="en-US"/>
          </a:p>
        </p:txBody>
      </p:sp>
    </p:spTree>
    <p:extLst>
      <p:ext uri="{BB962C8B-B14F-4D97-AF65-F5344CB8AC3E}">
        <p14:creationId xmlns:p14="http://schemas.microsoft.com/office/powerpoint/2010/main" val="35058744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70DFB57-8F38-9649-BE32-C8A0376FCA52}" type="slidenum">
              <a:rPr lang="en-US" smtClean="0"/>
              <a:t>5</a:t>
            </a:fld>
            <a:endParaRPr lang="en-US"/>
          </a:p>
        </p:txBody>
      </p:sp>
    </p:spTree>
    <p:extLst>
      <p:ext uri="{BB962C8B-B14F-4D97-AF65-F5344CB8AC3E}">
        <p14:creationId xmlns:p14="http://schemas.microsoft.com/office/powerpoint/2010/main" val="42450029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70DFB57-8F38-9649-BE32-C8A0376FCA52}" type="slidenum">
              <a:rPr lang="en-US" smtClean="0"/>
              <a:t>6</a:t>
            </a:fld>
            <a:endParaRPr lang="en-US"/>
          </a:p>
        </p:txBody>
      </p:sp>
    </p:spTree>
    <p:extLst>
      <p:ext uri="{BB962C8B-B14F-4D97-AF65-F5344CB8AC3E}">
        <p14:creationId xmlns:p14="http://schemas.microsoft.com/office/powerpoint/2010/main" val="25786475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70DFB57-8F38-9649-BE32-C8A0376FCA52}" type="slidenum">
              <a:rPr lang="en-US" smtClean="0"/>
              <a:t>7</a:t>
            </a:fld>
            <a:endParaRPr lang="en-US"/>
          </a:p>
        </p:txBody>
      </p:sp>
    </p:spTree>
    <p:extLst>
      <p:ext uri="{BB962C8B-B14F-4D97-AF65-F5344CB8AC3E}">
        <p14:creationId xmlns:p14="http://schemas.microsoft.com/office/powerpoint/2010/main" val="3140354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70DFB57-8F38-9649-BE32-C8A0376FCA52}" type="slidenum">
              <a:rPr lang="en-US" smtClean="0"/>
              <a:t>9</a:t>
            </a:fld>
            <a:endParaRPr lang="en-US"/>
          </a:p>
        </p:txBody>
      </p:sp>
    </p:spTree>
    <p:extLst>
      <p:ext uri="{BB962C8B-B14F-4D97-AF65-F5344CB8AC3E}">
        <p14:creationId xmlns:p14="http://schemas.microsoft.com/office/powerpoint/2010/main" val="7420388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a:prstGeom prst="rect">
            <a:avLst/>
          </a:prstGeo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F828CDE0-4E85-7B43-865B-945CF5070782}" type="datetimeFigureOut">
              <a:rPr lang="en-US" smtClean="0"/>
              <a:t>8/31/22</a:t>
            </a:fld>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5B0C25AB-A835-7A4B-B339-AB2765284F38}" type="slidenum">
              <a:rPr lang="en-US" smtClean="0"/>
              <a:t>‹#›</a:t>
            </a:fld>
            <a:endParaRPr lang="en-US"/>
          </a:p>
        </p:txBody>
      </p:sp>
    </p:spTree>
    <p:extLst>
      <p:ext uri="{BB962C8B-B14F-4D97-AF65-F5344CB8AC3E}">
        <p14:creationId xmlns:p14="http://schemas.microsoft.com/office/powerpoint/2010/main" val="9172976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p>
            <a:r>
              <a:rPr lang="en-US"/>
              <a:t>Click to edit Master title style</a:t>
            </a:r>
            <a:endParaRPr lang="en-US" dirty="0"/>
          </a:p>
        </p:txBody>
      </p:sp>
      <p:sp>
        <p:nvSpPr>
          <p:cNvPr id="3" name="Content Placeholder 2"/>
          <p:cNvSpPr>
            <a:spLocks noGrp="1"/>
          </p:cNvSpPr>
          <p:nvPr>
            <p:ph idx="1"/>
          </p:nvPr>
        </p:nvSpPr>
        <p:spPr>
          <a:xfrm>
            <a:off x="628650" y="1825625"/>
            <a:ext cx="78867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F828CDE0-4E85-7B43-865B-945CF5070782}" type="datetimeFigureOut">
              <a:rPr lang="en-US" smtClean="0"/>
              <a:t>8/31/22</a:t>
            </a:fld>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5B0C25AB-A835-7A4B-B339-AB2765284F38}" type="slidenum">
              <a:rPr lang="en-US" smtClean="0"/>
              <a:t>‹#›</a:t>
            </a:fld>
            <a:endParaRPr lang="en-US"/>
          </a:p>
        </p:txBody>
      </p:sp>
    </p:spTree>
    <p:extLst>
      <p:ext uri="{BB962C8B-B14F-4D97-AF65-F5344CB8AC3E}">
        <p14:creationId xmlns:p14="http://schemas.microsoft.com/office/powerpoint/2010/main" val="42742909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a:prstGeom prst="rect">
            <a:avLst/>
          </a:prstGeo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a:prstGeom prst="rect">
            <a:avLst/>
          </a:prstGeo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F828CDE0-4E85-7B43-865B-945CF5070782}" type="datetimeFigureOut">
              <a:rPr lang="en-US" smtClean="0"/>
              <a:t>8/31/22</a:t>
            </a:fld>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5B0C25AB-A835-7A4B-B339-AB2765284F38}" type="slidenum">
              <a:rPr lang="en-US" smtClean="0"/>
              <a:t>‹#›</a:t>
            </a:fld>
            <a:endParaRPr lang="en-US"/>
          </a:p>
        </p:txBody>
      </p:sp>
    </p:spTree>
    <p:extLst>
      <p:ext uri="{BB962C8B-B14F-4D97-AF65-F5344CB8AC3E}">
        <p14:creationId xmlns:p14="http://schemas.microsoft.com/office/powerpoint/2010/main" val="15109708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F828CDE0-4E85-7B43-865B-945CF5070782}" type="datetimeFigureOut">
              <a:rPr lang="en-US" smtClean="0"/>
              <a:t>8/31/22</a:t>
            </a:fld>
            <a:endParaRPr 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5B0C25AB-A835-7A4B-B339-AB2765284F38}" type="slidenum">
              <a:rPr lang="en-US" smtClean="0"/>
              <a:t>‹#›</a:t>
            </a:fld>
            <a:endParaRPr lang="en-US"/>
          </a:p>
        </p:txBody>
      </p:sp>
    </p:spTree>
    <p:extLst>
      <p:ext uri="{BB962C8B-B14F-4D97-AF65-F5344CB8AC3E}">
        <p14:creationId xmlns:p14="http://schemas.microsoft.com/office/powerpoint/2010/main" val="3371854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a:prstGeom prst="rect">
            <a:avLst/>
          </a:prstGeo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fld id="{F828CDE0-4E85-7B43-865B-945CF5070782}" type="datetimeFigureOut">
              <a:rPr lang="en-US" smtClean="0"/>
              <a:t>8/31/22</a:t>
            </a:fld>
            <a:endParaRPr lang="en-US"/>
          </a:p>
        </p:txBody>
      </p:sp>
      <p:sp>
        <p:nvSpPr>
          <p:cNvPr id="8" name="Footer Placeholder 7"/>
          <p:cNvSpPr>
            <a:spLocks noGrp="1"/>
          </p:cNvSpPr>
          <p:nvPr>
            <p:ph type="ftr" sz="quarter" idx="11"/>
          </p:nvPr>
        </p:nvSpPr>
        <p:spPr>
          <a:xfrm>
            <a:off x="3028950" y="6356351"/>
            <a:ext cx="30861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6457950" y="6356351"/>
            <a:ext cx="2057400" cy="365125"/>
          </a:xfrm>
          <a:prstGeom prst="rect">
            <a:avLst/>
          </a:prstGeom>
        </p:spPr>
        <p:txBody>
          <a:bodyPr/>
          <a:lstStyle/>
          <a:p>
            <a:fld id="{5B0C25AB-A835-7A4B-B339-AB2765284F38}" type="slidenum">
              <a:rPr lang="en-US" smtClean="0"/>
              <a:t>‹#›</a:t>
            </a:fld>
            <a:endParaRPr lang="en-US"/>
          </a:p>
        </p:txBody>
      </p:sp>
    </p:spTree>
    <p:extLst>
      <p:ext uri="{BB962C8B-B14F-4D97-AF65-F5344CB8AC3E}">
        <p14:creationId xmlns:p14="http://schemas.microsoft.com/office/powerpoint/2010/main" val="2624968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p>
            <a:r>
              <a:rPr lang="en-US"/>
              <a:t>Click to edit Master title style</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fld id="{F828CDE0-4E85-7B43-865B-945CF5070782}" type="datetimeFigureOut">
              <a:rPr lang="en-US" smtClean="0"/>
              <a:t>8/31/22</a:t>
            </a:fld>
            <a:endParaRPr lang="en-US"/>
          </a:p>
        </p:txBody>
      </p:sp>
      <p:sp>
        <p:nvSpPr>
          <p:cNvPr id="4" name="Footer Placeholder 3"/>
          <p:cNvSpPr>
            <a:spLocks noGrp="1"/>
          </p:cNvSpPr>
          <p:nvPr>
            <p:ph type="ftr" sz="quarter" idx="11"/>
          </p:nvPr>
        </p:nvSpPr>
        <p:spPr>
          <a:xfrm>
            <a:off x="3028950" y="6356351"/>
            <a:ext cx="30861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6457950" y="6356351"/>
            <a:ext cx="2057400" cy="365125"/>
          </a:xfrm>
          <a:prstGeom prst="rect">
            <a:avLst/>
          </a:prstGeom>
        </p:spPr>
        <p:txBody>
          <a:bodyPr/>
          <a:lstStyle/>
          <a:p>
            <a:fld id="{5B0C25AB-A835-7A4B-B339-AB2765284F38}" type="slidenum">
              <a:rPr lang="en-US" smtClean="0"/>
              <a:t>‹#›</a:t>
            </a:fld>
            <a:endParaRPr lang="en-US"/>
          </a:p>
        </p:txBody>
      </p:sp>
    </p:spTree>
    <p:extLst>
      <p:ext uri="{BB962C8B-B14F-4D97-AF65-F5344CB8AC3E}">
        <p14:creationId xmlns:p14="http://schemas.microsoft.com/office/powerpoint/2010/main" val="1743324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fld id="{F828CDE0-4E85-7B43-865B-945CF5070782}" type="datetimeFigureOut">
              <a:rPr lang="en-US" smtClean="0"/>
              <a:t>8/31/22</a:t>
            </a:fld>
            <a:endParaRPr lang="en-US"/>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457950" y="6356351"/>
            <a:ext cx="2057400" cy="365125"/>
          </a:xfrm>
          <a:prstGeom prst="rect">
            <a:avLst/>
          </a:prstGeom>
        </p:spPr>
        <p:txBody>
          <a:bodyPr/>
          <a:lstStyle/>
          <a:p>
            <a:fld id="{5B0C25AB-A835-7A4B-B339-AB2765284F38}" type="slidenum">
              <a:rPr lang="en-US" smtClean="0"/>
              <a:t>‹#›</a:t>
            </a:fld>
            <a:endParaRPr lang="en-US"/>
          </a:p>
        </p:txBody>
      </p:sp>
    </p:spTree>
    <p:extLst>
      <p:ext uri="{BB962C8B-B14F-4D97-AF65-F5344CB8AC3E}">
        <p14:creationId xmlns:p14="http://schemas.microsoft.com/office/powerpoint/2010/main" val="14979033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a:prstGeom prst="rect">
            <a:avLst/>
          </a:prstGeo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F828CDE0-4E85-7B43-865B-945CF5070782}" type="datetimeFigureOut">
              <a:rPr lang="en-US" smtClean="0"/>
              <a:t>8/31/22</a:t>
            </a:fld>
            <a:endParaRPr 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5B0C25AB-A835-7A4B-B339-AB2765284F38}" type="slidenum">
              <a:rPr lang="en-US" smtClean="0"/>
              <a:t>‹#›</a:t>
            </a:fld>
            <a:endParaRPr lang="en-US"/>
          </a:p>
        </p:txBody>
      </p:sp>
    </p:spTree>
    <p:extLst>
      <p:ext uri="{BB962C8B-B14F-4D97-AF65-F5344CB8AC3E}">
        <p14:creationId xmlns:p14="http://schemas.microsoft.com/office/powerpoint/2010/main" val="35762727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a:prstGeom prst="rect">
            <a:avLst/>
          </a:prstGeo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a:prstGeom prst="rect">
            <a:avLst/>
          </a:prstGeo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F828CDE0-4E85-7B43-865B-945CF5070782}" type="datetimeFigureOut">
              <a:rPr lang="en-US" smtClean="0"/>
              <a:t>8/31/22</a:t>
            </a:fld>
            <a:endParaRPr 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5B0C25AB-A835-7A4B-B339-AB2765284F38}" type="slidenum">
              <a:rPr lang="en-US" smtClean="0"/>
              <a:t>‹#›</a:t>
            </a:fld>
            <a:endParaRPr lang="en-US"/>
          </a:p>
        </p:txBody>
      </p:sp>
    </p:spTree>
    <p:extLst>
      <p:ext uri="{BB962C8B-B14F-4D97-AF65-F5344CB8AC3E}">
        <p14:creationId xmlns:p14="http://schemas.microsoft.com/office/powerpoint/2010/main" val="30405652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628650" y="1825625"/>
            <a:ext cx="7886700" cy="4351338"/>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F828CDE0-4E85-7B43-865B-945CF5070782}" type="datetimeFigureOut">
              <a:rPr lang="en-US" smtClean="0"/>
              <a:t>8/31/22</a:t>
            </a:fld>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5B0C25AB-A835-7A4B-B339-AB2765284F38}" type="slidenum">
              <a:rPr lang="en-US" smtClean="0"/>
              <a:t>‹#›</a:t>
            </a:fld>
            <a:endParaRPr lang="en-US"/>
          </a:p>
        </p:txBody>
      </p:sp>
    </p:spTree>
    <p:extLst>
      <p:ext uri="{BB962C8B-B14F-4D97-AF65-F5344CB8AC3E}">
        <p14:creationId xmlns:p14="http://schemas.microsoft.com/office/powerpoint/2010/main" val="39174054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a:prstGeom prst="rect">
            <a:avLst/>
          </a:prstGeo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F828CDE0-4E85-7B43-865B-945CF5070782}" type="datetimeFigureOut">
              <a:rPr lang="en-US" smtClean="0"/>
              <a:t>8/31/22</a:t>
            </a:fld>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5B0C25AB-A835-7A4B-B339-AB2765284F38}" type="slidenum">
              <a:rPr lang="en-US" smtClean="0"/>
              <a:t>‹#›</a:t>
            </a:fld>
            <a:endParaRPr lang="en-US"/>
          </a:p>
        </p:txBody>
      </p:sp>
    </p:spTree>
    <p:extLst>
      <p:ext uri="{BB962C8B-B14F-4D97-AF65-F5344CB8AC3E}">
        <p14:creationId xmlns:p14="http://schemas.microsoft.com/office/powerpoint/2010/main" val="16750021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1096728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0202C6D8-8B2A-164F-9D61-5421D80B66DB}"/>
              </a:ext>
            </a:extLst>
          </p:cNvPr>
          <p:cNvGraphicFramePr>
            <a:graphicFrameLocks noGrp="1"/>
          </p:cNvGraphicFramePr>
          <p:nvPr>
            <p:extLst>
              <p:ext uri="{D42A27DB-BD31-4B8C-83A1-F6EECF244321}">
                <p14:modId xmlns:p14="http://schemas.microsoft.com/office/powerpoint/2010/main" val="3968700857"/>
              </p:ext>
            </p:extLst>
          </p:nvPr>
        </p:nvGraphicFramePr>
        <p:xfrm>
          <a:off x="5280343" y="1804828"/>
          <a:ext cx="3292158" cy="3397250"/>
        </p:xfrm>
        <a:graphic>
          <a:graphicData uri="http://schemas.openxmlformats.org/drawingml/2006/table">
            <a:tbl>
              <a:tblPr firstRow="1" firstCol="1" bandRow="1">
                <a:tableStyleId>{5940675A-B579-460E-94D1-54222C63F5DA}</a:tableStyleId>
              </a:tblPr>
              <a:tblGrid>
                <a:gridCol w="1097386">
                  <a:extLst>
                    <a:ext uri="{9D8B030D-6E8A-4147-A177-3AD203B41FA5}">
                      <a16:colId xmlns:a16="http://schemas.microsoft.com/office/drawing/2014/main" val="2020291038"/>
                    </a:ext>
                  </a:extLst>
                </a:gridCol>
                <a:gridCol w="1097386">
                  <a:extLst>
                    <a:ext uri="{9D8B030D-6E8A-4147-A177-3AD203B41FA5}">
                      <a16:colId xmlns:a16="http://schemas.microsoft.com/office/drawing/2014/main" val="2621406452"/>
                    </a:ext>
                  </a:extLst>
                </a:gridCol>
                <a:gridCol w="1097386">
                  <a:extLst>
                    <a:ext uri="{9D8B030D-6E8A-4147-A177-3AD203B41FA5}">
                      <a16:colId xmlns:a16="http://schemas.microsoft.com/office/drawing/2014/main" val="1002869359"/>
                    </a:ext>
                  </a:extLst>
                </a:gridCol>
              </a:tblGrid>
              <a:tr h="251460">
                <a:tc gridSpan="3">
                  <a:txBody>
                    <a:bodyPr/>
                    <a:lstStyle/>
                    <a:p>
                      <a:pPr algn="ctr">
                        <a:spcAft>
                          <a:spcPts val="0"/>
                        </a:spcAft>
                      </a:pPr>
                      <a:r>
                        <a:rPr lang="en-US" sz="2000" b="1" dirty="0">
                          <a:effectLst/>
                        </a:rPr>
                        <a:t>Chemistry Paper 1</a:t>
                      </a:r>
                      <a:endParaRPr lang="en-GB"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7620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263701455"/>
                  </a:ext>
                </a:extLst>
              </a:tr>
              <a:tr h="179070">
                <a:tc>
                  <a:txBody>
                    <a:bodyPr/>
                    <a:lstStyle/>
                    <a:p>
                      <a:pPr algn="ctr">
                        <a:spcAft>
                          <a:spcPts val="0"/>
                        </a:spcAft>
                      </a:pP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76200" cap="flat" cmpd="sng" algn="ctr">
                      <a:solidFill>
                        <a:schemeClr val="tx1"/>
                      </a:solidFill>
                      <a:prstDash val="solid"/>
                      <a:round/>
                      <a:headEnd type="none" w="med" len="med"/>
                      <a:tailEnd type="none" w="med" len="med"/>
                    </a:lnL>
                  </a:tcPr>
                </a:tc>
                <a:tc>
                  <a:txBody>
                    <a:bodyPr/>
                    <a:lstStyle/>
                    <a:p>
                      <a:pPr algn="ctr">
                        <a:spcAft>
                          <a:spcPts val="0"/>
                        </a:spcAft>
                      </a:pP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Aft>
                          <a:spcPts val="0"/>
                        </a:spcAft>
                      </a:pPr>
                      <a:r>
                        <a:rPr lang="en-US" sz="1600" dirty="0">
                          <a:effectLst/>
                        </a:rPr>
                        <a:t>1h 15min</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R w="762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88494298"/>
                  </a:ext>
                </a:extLst>
              </a:tr>
              <a:tr h="179070">
                <a:tc gridSpan="3">
                  <a:txBody>
                    <a:bodyPr/>
                    <a:lstStyle/>
                    <a:p>
                      <a:pPr algn="just">
                        <a:spcAft>
                          <a:spcPts val="0"/>
                        </a:spcAft>
                      </a:pPr>
                      <a:r>
                        <a:rPr lang="en-US" sz="1600">
                          <a:effectLst/>
                        </a:rPr>
                        <a:t>Topics in the Paper:</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7620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383150358"/>
                  </a:ext>
                </a:extLst>
              </a:tr>
              <a:tr h="372110">
                <a:tc>
                  <a:txBody>
                    <a:bodyPr/>
                    <a:lstStyle/>
                    <a:p>
                      <a:pPr algn="ctr">
                        <a:spcAft>
                          <a:spcPts val="0"/>
                        </a:spcAft>
                      </a:pPr>
                      <a:r>
                        <a:rPr lang="en-US" sz="1600" dirty="0">
                          <a:solidFill>
                            <a:schemeClr val="tx1"/>
                          </a:solidFill>
                          <a:effectLst/>
                        </a:rPr>
                        <a:t>C1</a:t>
                      </a:r>
                      <a:endParaRPr lang="en-GB" sz="1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76200" cap="flat" cmpd="sng" algn="ctr">
                      <a:solidFill>
                        <a:schemeClr val="tx1"/>
                      </a:solidFill>
                      <a:prstDash val="solid"/>
                      <a:round/>
                      <a:headEnd type="none" w="med" len="med"/>
                      <a:tailEnd type="none" w="med" len="med"/>
                    </a:lnL>
                  </a:tcPr>
                </a:tc>
                <a:tc gridSpan="2">
                  <a:txBody>
                    <a:bodyPr/>
                    <a:lstStyle/>
                    <a:p>
                      <a:pPr algn="just">
                        <a:spcAft>
                          <a:spcPts val="0"/>
                        </a:spcAft>
                      </a:pPr>
                      <a:r>
                        <a:rPr lang="en-US" sz="1600" dirty="0">
                          <a:solidFill>
                            <a:schemeClr val="tx1"/>
                          </a:solidFill>
                          <a:effectLst/>
                        </a:rPr>
                        <a:t>Atomic Structure</a:t>
                      </a:r>
                      <a:endParaRPr lang="en-GB" sz="1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76200" cap="flat" cmpd="sng" algn="ctr">
                      <a:solidFill>
                        <a:schemeClr val="tx1"/>
                      </a:solidFill>
                      <a:prstDash val="solid"/>
                      <a:round/>
                      <a:headEnd type="none" w="med" len="med"/>
                      <a:tailEnd type="none" w="med" len="med"/>
                    </a:lnR>
                  </a:tcPr>
                </a:tc>
                <a:tc hMerge="1">
                  <a:txBody>
                    <a:bodyPr/>
                    <a:lstStyle/>
                    <a:p>
                      <a:endParaRPr lang="en-US"/>
                    </a:p>
                  </a:txBody>
                  <a:tcPr/>
                </a:tc>
                <a:extLst>
                  <a:ext uri="{0D108BD9-81ED-4DB2-BD59-A6C34878D82A}">
                    <a16:rowId xmlns:a16="http://schemas.microsoft.com/office/drawing/2014/main" val="3739149109"/>
                  </a:ext>
                </a:extLst>
              </a:tr>
              <a:tr h="372110">
                <a:tc>
                  <a:txBody>
                    <a:bodyPr/>
                    <a:lstStyle/>
                    <a:p>
                      <a:pPr algn="ctr">
                        <a:spcAft>
                          <a:spcPts val="0"/>
                        </a:spcAft>
                      </a:pPr>
                      <a:r>
                        <a:rPr lang="en-US" sz="1600" dirty="0">
                          <a:solidFill>
                            <a:schemeClr val="tx1"/>
                          </a:solidFill>
                          <a:effectLst/>
                        </a:rPr>
                        <a:t>C2</a:t>
                      </a:r>
                      <a:endParaRPr lang="en-GB" sz="1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76200" cap="flat" cmpd="sng" algn="ctr">
                      <a:solidFill>
                        <a:schemeClr val="tx1"/>
                      </a:solidFill>
                      <a:prstDash val="solid"/>
                      <a:round/>
                      <a:headEnd type="none" w="med" len="med"/>
                      <a:tailEnd type="none" w="med" len="med"/>
                    </a:lnL>
                  </a:tcPr>
                </a:tc>
                <a:tc gridSpan="2">
                  <a:txBody>
                    <a:bodyPr/>
                    <a:lstStyle/>
                    <a:p>
                      <a:pPr algn="just">
                        <a:spcAft>
                          <a:spcPts val="0"/>
                        </a:spcAft>
                      </a:pPr>
                      <a:r>
                        <a:rPr lang="en-US" sz="1600" dirty="0">
                          <a:solidFill>
                            <a:schemeClr val="tx1"/>
                          </a:solidFill>
                          <a:effectLst/>
                        </a:rPr>
                        <a:t>The Periodic Table</a:t>
                      </a:r>
                      <a:endParaRPr lang="en-GB" sz="1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76200" cap="flat" cmpd="sng" algn="ctr">
                      <a:solidFill>
                        <a:schemeClr val="tx1"/>
                      </a:solidFill>
                      <a:prstDash val="solid"/>
                      <a:round/>
                      <a:headEnd type="none" w="med" len="med"/>
                      <a:tailEnd type="none" w="med" len="med"/>
                    </a:lnR>
                  </a:tcPr>
                </a:tc>
                <a:tc hMerge="1">
                  <a:txBody>
                    <a:bodyPr/>
                    <a:lstStyle/>
                    <a:p>
                      <a:endParaRPr lang="en-US"/>
                    </a:p>
                  </a:txBody>
                  <a:tcPr/>
                </a:tc>
                <a:extLst>
                  <a:ext uri="{0D108BD9-81ED-4DB2-BD59-A6C34878D82A}">
                    <a16:rowId xmlns:a16="http://schemas.microsoft.com/office/drawing/2014/main" val="2451032188"/>
                  </a:ext>
                </a:extLst>
              </a:tr>
              <a:tr h="372110">
                <a:tc>
                  <a:txBody>
                    <a:bodyPr/>
                    <a:lstStyle/>
                    <a:p>
                      <a:pPr algn="ctr">
                        <a:spcAft>
                          <a:spcPts val="0"/>
                        </a:spcAft>
                      </a:pPr>
                      <a:r>
                        <a:rPr lang="en-US" sz="1600">
                          <a:solidFill>
                            <a:schemeClr val="tx1"/>
                          </a:solidFill>
                          <a:effectLst/>
                        </a:rPr>
                        <a:t>C3</a:t>
                      </a:r>
                      <a:endParaRPr lang="en-GB" sz="16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76200" cap="flat" cmpd="sng" algn="ctr">
                      <a:solidFill>
                        <a:schemeClr val="tx1"/>
                      </a:solidFill>
                      <a:prstDash val="solid"/>
                      <a:round/>
                      <a:headEnd type="none" w="med" len="med"/>
                      <a:tailEnd type="none" w="med" len="med"/>
                    </a:lnL>
                  </a:tcPr>
                </a:tc>
                <a:tc gridSpan="2">
                  <a:txBody>
                    <a:bodyPr/>
                    <a:lstStyle/>
                    <a:p>
                      <a:pPr algn="just">
                        <a:spcAft>
                          <a:spcPts val="0"/>
                        </a:spcAft>
                      </a:pPr>
                      <a:r>
                        <a:rPr lang="en-US" sz="1600" dirty="0">
                          <a:solidFill>
                            <a:schemeClr val="tx1"/>
                          </a:solidFill>
                          <a:effectLst/>
                        </a:rPr>
                        <a:t>Structure and Bonding</a:t>
                      </a:r>
                      <a:endParaRPr lang="en-GB" sz="1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76200" cap="flat" cmpd="sng" algn="ctr">
                      <a:solidFill>
                        <a:schemeClr val="tx1"/>
                      </a:solidFill>
                      <a:prstDash val="solid"/>
                      <a:round/>
                      <a:headEnd type="none" w="med" len="med"/>
                      <a:tailEnd type="none" w="med" len="med"/>
                    </a:lnR>
                  </a:tcPr>
                </a:tc>
                <a:tc hMerge="1">
                  <a:txBody>
                    <a:bodyPr/>
                    <a:lstStyle/>
                    <a:p>
                      <a:endParaRPr lang="en-US"/>
                    </a:p>
                  </a:txBody>
                  <a:tcPr/>
                </a:tc>
                <a:extLst>
                  <a:ext uri="{0D108BD9-81ED-4DB2-BD59-A6C34878D82A}">
                    <a16:rowId xmlns:a16="http://schemas.microsoft.com/office/drawing/2014/main" val="608232980"/>
                  </a:ext>
                </a:extLst>
              </a:tr>
              <a:tr h="372110">
                <a:tc>
                  <a:txBody>
                    <a:bodyPr/>
                    <a:lstStyle/>
                    <a:p>
                      <a:pPr algn="ctr">
                        <a:spcAft>
                          <a:spcPts val="0"/>
                        </a:spcAft>
                      </a:pPr>
                      <a:r>
                        <a:rPr lang="en-US" sz="1600">
                          <a:solidFill>
                            <a:schemeClr val="tx1"/>
                          </a:solidFill>
                          <a:effectLst/>
                        </a:rPr>
                        <a:t>C4</a:t>
                      </a:r>
                      <a:endParaRPr lang="en-GB" sz="16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76200" cap="flat" cmpd="sng" algn="ctr">
                      <a:solidFill>
                        <a:schemeClr val="tx1"/>
                      </a:solidFill>
                      <a:prstDash val="solid"/>
                      <a:round/>
                      <a:headEnd type="none" w="med" len="med"/>
                      <a:tailEnd type="none" w="med" len="med"/>
                    </a:lnL>
                  </a:tcPr>
                </a:tc>
                <a:tc gridSpan="2">
                  <a:txBody>
                    <a:bodyPr/>
                    <a:lstStyle/>
                    <a:p>
                      <a:pPr algn="just">
                        <a:spcAft>
                          <a:spcPts val="0"/>
                        </a:spcAft>
                      </a:pPr>
                      <a:r>
                        <a:rPr lang="en-US" sz="1600" dirty="0">
                          <a:solidFill>
                            <a:schemeClr val="tx1"/>
                          </a:solidFill>
                          <a:effectLst/>
                        </a:rPr>
                        <a:t>Chemical Calculations</a:t>
                      </a:r>
                      <a:endParaRPr lang="en-GB" sz="1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76200" cap="flat" cmpd="sng" algn="ctr">
                      <a:solidFill>
                        <a:schemeClr val="tx1"/>
                      </a:solidFill>
                      <a:prstDash val="solid"/>
                      <a:round/>
                      <a:headEnd type="none" w="med" len="med"/>
                      <a:tailEnd type="none" w="med" len="med"/>
                    </a:lnR>
                  </a:tcPr>
                </a:tc>
                <a:tc hMerge="1">
                  <a:txBody>
                    <a:bodyPr/>
                    <a:lstStyle/>
                    <a:p>
                      <a:endParaRPr lang="en-US"/>
                    </a:p>
                  </a:txBody>
                  <a:tcPr/>
                </a:tc>
                <a:extLst>
                  <a:ext uri="{0D108BD9-81ED-4DB2-BD59-A6C34878D82A}">
                    <a16:rowId xmlns:a16="http://schemas.microsoft.com/office/drawing/2014/main" val="3317522224"/>
                  </a:ext>
                </a:extLst>
              </a:tr>
              <a:tr h="372110">
                <a:tc>
                  <a:txBody>
                    <a:bodyPr/>
                    <a:lstStyle/>
                    <a:p>
                      <a:pPr algn="ctr">
                        <a:spcAft>
                          <a:spcPts val="0"/>
                        </a:spcAft>
                      </a:pPr>
                      <a:r>
                        <a:rPr lang="en-US" sz="1600">
                          <a:solidFill>
                            <a:schemeClr val="tx1"/>
                          </a:solidFill>
                          <a:effectLst/>
                        </a:rPr>
                        <a:t>C5</a:t>
                      </a:r>
                      <a:endParaRPr lang="en-GB" sz="16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76200" cap="flat" cmpd="sng" algn="ctr">
                      <a:solidFill>
                        <a:schemeClr val="tx1"/>
                      </a:solidFill>
                      <a:prstDash val="solid"/>
                      <a:round/>
                      <a:headEnd type="none" w="med" len="med"/>
                      <a:tailEnd type="none" w="med" len="med"/>
                    </a:lnL>
                  </a:tcPr>
                </a:tc>
                <a:tc gridSpan="2">
                  <a:txBody>
                    <a:bodyPr/>
                    <a:lstStyle/>
                    <a:p>
                      <a:pPr algn="just">
                        <a:spcAft>
                          <a:spcPts val="0"/>
                        </a:spcAft>
                      </a:pPr>
                      <a:r>
                        <a:rPr lang="en-US" sz="1600" dirty="0">
                          <a:solidFill>
                            <a:schemeClr val="tx1"/>
                          </a:solidFill>
                          <a:effectLst/>
                        </a:rPr>
                        <a:t>Chemical Changes</a:t>
                      </a:r>
                      <a:endParaRPr lang="en-GB" sz="1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76200" cap="flat" cmpd="sng" algn="ctr">
                      <a:solidFill>
                        <a:schemeClr val="tx1"/>
                      </a:solidFill>
                      <a:prstDash val="solid"/>
                      <a:round/>
                      <a:headEnd type="none" w="med" len="med"/>
                      <a:tailEnd type="none" w="med" len="med"/>
                    </a:lnR>
                  </a:tcPr>
                </a:tc>
                <a:tc hMerge="1">
                  <a:txBody>
                    <a:bodyPr/>
                    <a:lstStyle/>
                    <a:p>
                      <a:endParaRPr lang="en-US"/>
                    </a:p>
                  </a:txBody>
                  <a:tcPr/>
                </a:tc>
                <a:extLst>
                  <a:ext uri="{0D108BD9-81ED-4DB2-BD59-A6C34878D82A}">
                    <a16:rowId xmlns:a16="http://schemas.microsoft.com/office/drawing/2014/main" val="2869264956"/>
                  </a:ext>
                </a:extLst>
              </a:tr>
              <a:tr h="372110">
                <a:tc>
                  <a:txBody>
                    <a:bodyPr/>
                    <a:lstStyle/>
                    <a:p>
                      <a:pPr algn="ctr">
                        <a:spcAft>
                          <a:spcPts val="0"/>
                        </a:spcAft>
                      </a:pPr>
                      <a:r>
                        <a:rPr lang="en-US" sz="1600">
                          <a:solidFill>
                            <a:schemeClr val="tx1"/>
                          </a:solidFill>
                          <a:effectLst/>
                        </a:rPr>
                        <a:t>C6</a:t>
                      </a:r>
                      <a:endParaRPr lang="en-GB" sz="16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76200" cap="flat" cmpd="sng" algn="ctr">
                      <a:solidFill>
                        <a:schemeClr val="tx1"/>
                      </a:solidFill>
                      <a:prstDash val="solid"/>
                      <a:round/>
                      <a:headEnd type="none" w="med" len="med"/>
                      <a:tailEnd type="none" w="med" len="med"/>
                    </a:lnL>
                  </a:tcPr>
                </a:tc>
                <a:tc gridSpan="2">
                  <a:txBody>
                    <a:bodyPr/>
                    <a:lstStyle/>
                    <a:p>
                      <a:pPr algn="just">
                        <a:spcAft>
                          <a:spcPts val="0"/>
                        </a:spcAft>
                      </a:pPr>
                      <a:r>
                        <a:rPr lang="en-US" sz="1600" dirty="0">
                          <a:solidFill>
                            <a:schemeClr val="tx1"/>
                          </a:solidFill>
                          <a:effectLst/>
                        </a:rPr>
                        <a:t>Electrolysis</a:t>
                      </a:r>
                      <a:endParaRPr lang="en-GB" sz="1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76200" cap="flat" cmpd="sng" algn="ctr">
                      <a:solidFill>
                        <a:schemeClr val="tx1"/>
                      </a:solidFill>
                      <a:prstDash val="solid"/>
                      <a:round/>
                      <a:headEnd type="none" w="med" len="med"/>
                      <a:tailEnd type="none" w="med" len="med"/>
                    </a:lnR>
                  </a:tcPr>
                </a:tc>
                <a:tc hMerge="1">
                  <a:txBody>
                    <a:bodyPr/>
                    <a:lstStyle/>
                    <a:p>
                      <a:endParaRPr lang="en-US"/>
                    </a:p>
                  </a:txBody>
                  <a:tcPr/>
                </a:tc>
                <a:extLst>
                  <a:ext uri="{0D108BD9-81ED-4DB2-BD59-A6C34878D82A}">
                    <a16:rowId xmlns:a16="http://schemas.microsoft.com/office/drawing/2014/main" val="2513658875"/>
                  </a:ext>
                </a:extLst>
              </a:tr>
              <a:tr h="372110">
                <a:tc>
                  <a:txBody>
                    <a:bodyPr/>
                    <a:lstStyle/>
                    <a:p>
                      <a:pPr algn="ctr">
                        <a:spcAft>
                          <a:spcPts val="0"/>
                        </a:spcAft>
                      </a:pPr>
                      <a:r>
                        <a:rPr lang="en-US" sz="1600">
                          <a:solidFill>
                            <a:schemeClr val="tx1"/>
                          </a:solidFill>
                          <a:effectLst/>
                        </a:rPr>
                        <a:t>C7</a:t>
                      </a:r>
                      <a:endParaRPr lang="en-GB" sz="16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76200" cap="flat" cmpd="sng" algn="ctr">
                      <a:solidFill>
                        <a:schemeClr val="tx1"/>
                      </a:solidFill>
                      <a:prstDash val="solid"/>
                      <a:round/>
                      <a:headEnd type="none" w="med" len="med"/>
                      <a:tailEnd type="none" w="med" len="med"/>
                    </a:lnL>
                    <a:lnB w="76200" cap="flat" cmpd="sng" algn="ctr">
                      <a:solidFill>
                        <a:schemeClr val="tx1"/>
                      </a:solidFill>
                      <a:prstDash val="solid"/>
                      <a:round/>
                      <a:headEnd type="none" w="med" len="med"/>
                      <a:tailEnd type="none" w="med" len="med"/>
                    </a:lnB>
                  </a:tcPr>
                </a:tc>
                <a:tc gridSpan="2">
                  <a:txBody>
                    <a:bodyPr/>
                    <a:lstStyle/>
                    <a:p>
                      <a:pPr algn="just">
                        <a:spcAft>
                          <a:spcPts val="0"/>
                        </a:spcAft>
                      </a:pPr>
                      <a:r>
                        <a:rPr lang="en-US" sz="1600" dirty="0">
                          <a:solidFill>
                            <a:schemeClr val="tx1"/>
                          </a:solidFill>
                          <a:effectLst/>
                        </a:rPr>
                        <a:t>Energy Changes</a:t>
                      </a:r>
                      <a:endParaRPr lang="en-GB" sz="1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76200" cap="flat" cmpd="sng" algn="ctr">
                      <a:solidFill>
                        <a:schemeClr val="tx1"/>
                      </a:solidFill>
                      <a:prstDash val="solid"/>
                      <a:round/>
                      <a:headEnd type="none" w="med" len="med"/>
                      <a:tailEnd type="none" w="med" len="med"/>
                    </a:lnR>
                    <a:lnB w="76200" cap="flat" cmpd="sng" algn="ctr">
                      <a:solidFill>
                        <a:schemeClr val="tx1"/>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493227536"/>
                  </a:ext>
                </a:extLst>
              </a:tr>
            </a:tbl>
          </a:graphicData>
        </a:graphic>
      </p:graphicFrame>
      <p:sp>
        <p:nvSpPr>
          <p:cNvPr id="4" name="TextBox 3">
            <a:extLst>
              <a:ext uri="{FF2B5EF4-FFF2-40B4-BE49-F238E27FC236}">
                <a16:creationId xmlns:a16="http://schemas.microsoft.com/office/drawing/2014/main" id="{188B103A-3933-B74B-B0A4-A92CDD7A0A8B}"/>
              </a:ext>
            </a:extLst>
          </p:cNvPr>
          <p:cNvSpPr txBox="1"/>
          <p:nvPr/>
        </p:nvSpPr>
        <p:spPr>
          <a:xfrm>
            <a:off x="600076" y="1038146"/>
            <a:ext cx="4329112" cy="3785652"/>
          </a:xfrm>
          <a:prstGeom prst="rect">
            <a:avLst/>
          </a:prstGeom>
          <a:noFill/>
        </p:spPr>
        <p:txBody>
          <a:bodyPr wrap="square" rtlCol="0">
            <a:spAutoFit/>
          </a:bodyPr>
          <a:lstStyle/>
          <a:p>
            <a:pPr algn="ctr"/>
            <a:r>
              <a:rPr lang="en-US" sz="4000" b="1">
                <a:solidFill>
                  <a:srgbClr val="FF0000"/>
                </a:solidFill>
              </a:rPr>
              <a:t>Combined </a:t>
            </a:r>
            <a:r>
              <a:rPr lang="en-US" sz="4000" b="1" dirty="0">
                <a:solidFill>
                  <a:srgbClr val="FF0000"/>
                </a:solidFill>
              </a:rPr>
              <a:t>Science: Chemistry Paper 1</a:t>
            </a:r>
          </a:p>
          <a:p>
            <a:pPr algn="ctr"/>
            <a:endParaRPr lang="en-US" sz="2000" b="1" dirty="0">
              <a:solidFill>
                <a:srgbClr val="FF0000"/>
              </a:solidFill>
            </a:endParaRPr>
          </a:p>
          <a:p>
            <a:pPr algn="ctr"/>
            <a:r>
              <a:rPr lang="en-US" sz="4000" b="1" dirty="0">
                <a:solidFill>
                  <a:srgbClr val="FF0000"/>
                </a:solidFill>
              </a:rPr>
              <a:t>Summary </a:t>
            </a:r>
          </a:p>
          <a:p>
            <a:pPr algn="ctr"/>
            <a:r>
              <a:rPr lang="en-US" sz="4000" b="1" dirty="0">
                <a:solidFill>
                  <a:srgbClr val="FF0000"/>
                </a:solidFill>
              </a:rPr>
              <a:t>Sheets</a:t>
            </a:r>
          </a:p>
          <a:p>
            <a:pPr algn="ctr"/>
            <a:endParaRPr lang="en-US" sz="2000" b="1" dirty="0">
              <a:solidFill>
                <a:srgbClr val="FF0000"/>
              </a:solidFill>
            </a:endParaRPr>
          </a:p>
          <a:p>
            <a:pPr algn="ctr"/>
            <a:r>
              <a:rPr lang="en-US" sz="4000" b="1" u="sng" dirty="0">
                <a:solidFill>
                  <a:srgbClr val="FF0000"/>
                </a:solidFill>
              </a:rPr>
              <a:t>Higher</a:t>
            </a:r>
          </a:p>
        </p:txBody>
      </p:sp>
    </p:spTree>
    <p:extLst>
      <p:ext uri="{BB962C8B-B14F-4D97-AF65-F5344CB8AC3E}">
        <p14:creationId xmlns:p14="http://schemas.microsoft.com/office/powerpoint/2010/main" val="7653929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5B48AD5-74B7-D94A-A34B-E4BEF2376DAA}"/>
              </a:ext>
            </a:extLst>
          </p:cNvPr>
          <p:cNvSpPr txBox="1"/>
          <p:nvPr/>
        </p:nvSpPr>
        <p:spPr>
          <a:xfrm>
            <a:off x="-17684" y="-22433"/>
            <a:ext cx="8315325" cy="400110"/>
          </a:xfrm>
          <a:prstGeom prst="rect">
            <a:avLst/>
          </a:prstGeom>
          <a:noFill/>
        </p:spPr>
        <p:txBody>
          <a:bodyPr wrap="square" rtlCol="0">
            <a:spAutoFit/>
          </a:bodyPr>
          <a:lstStyle/>
          <a:p>
            <a:r>
              <a:rPr lang="en-US" sz="2000" b="1" dirty="0"/>
              <a:t>C1: Atomic Structure</a:t>
            </a:r>
          </a:p>
        </p:txBody>
      </p:sp>
      <p:graphicFrame>
        <p:nvGraphicFramePr>
          <p:cNvPr id="2" name="Table 1">
            <a:extLst>
              <a:ext uri="{FF2B5EF4-FFF2-40B4-BE49-F238E27FC236}">
                <a16:creationId xmlns:a16="http://schemas.microsoft.com/office/drawing/2014/main" id="{CF1D78D6-6639-1647-AAC5-EF617B8FD23E}"/>
              </a:ext>
            </a:extLst>
          </p:cNvPr>
          <p:cNvGraphicFramePr>
            <a:graphicFrameLocks noGrp="1"/>
          </p:cNvGraphicFramePr>
          <p:nvPr>
            <p:extLst>
              <p:ext uri="{D42A27DB-BD31-4B8C-83A1-F6EECF244321}">
                <p14:modId xmlns:p14="http://schemas.microsoft.com/office/powerpoint/2010/main" val="2161515776"/>
              </p:ext>
            </p:extLst>
          </p:nvPr>
        </p:nvGraphicFramePr>
        <p:xfrm>
          <a:off x="57148" y="336124"/>
          <a:ext cx="9029704" cy="6505597"/>
        </p:xfrm>
        <a:graphic>
          <a:graphicData uri="http://schemas.openxmlformats.org/drawingml/2006/table">
            <a:tbl>
              <a:tblPr firstRow="1" bandRow="1">
                <a:tableStyleId>{5940675A-B579-460E-94D1-54222C63F5DA}</a:tableStyleId>
              </a:tblPr>
              <a:tblGrid>
                <a:gridCol w="1384026">
                  <a:extLst>
                    <a:ext uri="{9D8B030D-6E8A-4147-A177-3AD203B41FA5}">
                      <a16:colId xmlns:a16="http://schemas.microsoft.com/office/drawing/2014/main" val="3630123376"/>
                    </a:ext>
                  </a:extLst>
                </a:gridCol>
                <a:gridCol w="698898">
                  <a:extLst>
                    <a:ext uri="{9D8B030D-6E8A-4147-A177-3AD203B41FA5}">
                      <a16:colId xmlns:a16="http://schemas.microsoft.com/office/drawing/2014/main" val="3767900149"/>
                    </a:ext>
                  </a:extLst>
                </a:gridCol>
                <a:gridCol w="205564">
                  <a:extLst>
                    <a:ext uri="{9D8B030D-6E8A-4147-A177-3AD203B41FA5}">
                      <a16:colId xmlns:a16="http://schemas.microsoft.com/office/drawing/2014/main" val="535580798"/>
                    </a:ext>
                  </a:extLst>
                </a:gridCol>
                <a:gridCol w="487016">
                  <a:extLst>
                    <a:ext uri="{9D8B030D-6E8A-4147-A177-3AD203B41FA5}">
                      <a16:colId xmlns:a16="http://schemas.microsoft.com/office/drawing/2014/main" val="3077874918"/>
                    </a:ext>
                  </a:extLst>
                </a:gridCol>
                <a:gridCol w="1390344">
                  <a:extLst>
                    <a:ext uri="{9D8B030D-6E8A-4147-A177-3AD203B41FA5}">
                      <a16:colId xmlns:a16="http://schemas.microsoft.com/office/drawing/2014/main" val="153373154"/>
                    </a:ext>
                  </a:extLst>
                </a:gridCol>
                <a:gridCol w="438456">
                  <a:extLst>
                    <a:ext uri="{9D8B030D-6E8A-4147-A177-3AD203B41FA5}">
                      <a16:colId xmlns:a16="http://schemas.microsoft.com/office/drawing/2014/main" val="3176148222"/>
                    </a:ext>
                  </a:extLst>
                </a:gridCol>
                <a:gridCol w="1644468">
                  <a:extLst>
                    <a:ext uri="{9D8B030D-6E8A-4147-A177-3AD203B41FA5}">
                      <a16:colId xmlns:a16="http://schemas.microsoft.com/office/drawing/2014/main" val="4018859552"/>
                    </a:ext>
                  </a:extLst>
                </a:gridCol>
                <a:gridCol w="695233">
                  <a:extLst>
                    <a:ext uri="{9D8B030D-6E8A-4147-A177-3AD203B41FA5}">
                      <a16:colId xmlns:a16="http://schemas.microsoft.com/office/drawing/2014/main" val="2360655927"/>
                    </a:ext>
                  </a:extLst>
                </a:gridCol>
                <a:gridCol w="695233">
                  <a:extLst>
                    <a:ext uri="{9D8B030D-6E8A-4147-A177-3AD203B41FA5}">
                      <a16:colId xmlns:a16="http://schemas.microsoft.com/office/drawing/2014/main" val="336431245"/>
                    </a:ext>
                  </a:extLst>
                </a:gridCol>
                <a:gridCol w="1390466">
                  <a:extLst>
                    <a:ext uri="{9D8B030D-6E8A-4147-A177-3AD203B41FA5}">
                      <a16:colId xmlns:a16="http://schemas.microsoft.com/office/drawing/2014/main" val="2566348922"/>
                    </a:ext>
                  </a:extLst>
                </a:gridCol>
              </a:tblGrid>
              <a:tr h="1048558">
                <a:tc gridSpan="2">
                  <a:txBody>
                    <a:bodyPr/>
                    <a:lstStyle/>
                    <a:p>
                      <a:pPr algn="just"/>
                      <a:r>
                        <a:rPr lang="en-GB" sz="970" b="1" dirty="0">
                          <a:solidFill>
                            <a:schemeClr val="tx1"/>
                          </a:solidFill>
                        </a:rPr>
                        <a:t>Atoms</a:t>
                      </a:r>
                    </a:p>
                    <a:p>
                      <a:pPr algn="just"/>
                      <a:r>
                        <a:rPr lang="en-GB" sz="970" kern="1200" dirty="0">
                          <a:solidFill>
                            <a:schemeClr val="tx1"/>
                          </a:solidFill>
                          <a:effectLst/>
                          <a:latin typeface="+mn-lt"/>
                          <a:ea typeface="+mn-ea"/>
                          <a:cs typeface="+mn-cs"/>
                        </a:rPr>
                        <a:t>All substances are made of atoms. An atom is the smallest part of an element that can exist. Atoms of each element are represented by a chemical symbol for example the symbol for magnesium is Mg.  </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endParaRPr lang="en-US"/>
                    </a:p>
                  </a:txBody>
                  <a:tcPr/>
                </a:tc>
                <a:tc gridSpan="3">
                  <a:txBody>
                    <a:bodyPr/>
                    <a:lstStyle/>
                    <a:p>
                      <a:pPr algn="just"/>
                      <a:r>
                        <a:rPr lang="en-US" sz="970" b="1" dirty="0">
                          <a:solidFill>
                            <a:schemeClr val="tx1"/>
                          </a:solidFill>
                        </a:rPr>
                        <a:t>Conservation of Mass</a:t>
                      </a: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970" kern="1200" dirty="0">
                          <a:solidFill>
                            <a:schemeClr val="tx1"/>
                          </a:solidFill>
                          <a:effectLst/>
                          <a:latin typeface="+mn-lt"/>
                          <a:ea typeface="+mn-ea"/>
                          <a:cs typeface="+mn-cs"/>
                        </a:rPr>
                        <a:t>The law of conservation of mass says that no atoms are lost or made during a chemical reaction.  This means that the mass of the products equals the mass of the reactants, so symbol equations must be balanced.</a:t>
                      </a:r>
                      <a:endParaRPr lang="en-GB" sz="970" dirty="0">
                        <a:solidFill>
                          <a:schemeClr val="tx1"/>
                        </a:solidFill>
                      </a:endParaRP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pPr algn="just"/>
                      <a:endParaRPr lang="en-GB" sz="1000" dirty="0">
                        <a:solidFill>
                          <a:schemeClr val="tx1"/>
                        </a:solidFill>
                      </a:endParaRP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gridSpan="2">
                  <a:txBody>
                    <a:bodyPr/>
                    <a:lstStyle/>
                    <a:p>
                      <a:pPr algn="just"/>
                      <a:r>
                        <a:rPr lang="en-GB" sz="970" b="1" dirty="0">
                          <a:solidFill>
                            <a:schemeClr val="tx1"/>
                          </a:solidFill>
                        </a:rPr>
                        <a:t>Compounds</a:t>
                      </a: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970" kern="1200" dirty="0">
                          <a:solidFill>
                            <a:schemeClr val="tx1"/>
                          </a:solidFill>
                          <a:effectLst/>
                          <a:latin typeface="+mn-lt"/>
                          <a:ea typeface="+mn-ea"/>
                          <a:cs typeface="+mn-cs"/>
                        </a:rPr>
                        <a:t>Compounds are formed from elements by chemical reactions. Compounds contain two or more elements chemically bonded together. They can be separated into elements by chemical reactions. </a:t>
                      </a:r>
                      <a:endParaRPr lang="en-GB" sz="970" dirty="0">
                        <a:solidFill>
                          <a:schemeClr val="tx1"/>
                        </a:solidFill>
                      </a:endParaRP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endParaRPr lang="en-US"/>
                    </a:p>
                  </a:txBody>
                  <a:tcPr/>
                </a:tc>
                <a:tc rowSpan="2" gridSpan="3">
                  <a:txBody>
                    <a:bodyPr/>
                    <a:lstStyle/>
                    <a:p>
                      <a:pPr algn="just"/>
                      <a:r>
                        <a:rPr lang="en-GB" sz="970" b="1" dirty="0">
                          <a:solidFill>
                            <a:schemeClr val="tx1"/>
                          </a:solidFill>
                        </a:rPr>
                        <a:t>Mixtures</a:t>
                      </a: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970" kern="1200" dirty="0">
                          <a:solidFill>
                            <a:schemeClr val="tx1"/>
                          </a:solidFill>
                          <a:effectLst/>
                          <a:latin typeface="+mn-lt"/>
                          <a:ea typeface="+mn-ea"/>
                          <a:cs typeface="+mn-cs"/>
                        </a:rPr>
                        <a:t>A mixture consists of two or more elements or compounds not chemically joined together.   This means that they still have the same chemical properties and they can be separated using different separation techniques.  These techniques include filtration, crystallisation, distillation, fractional distillation and chromatography. These techniques do not involve chemical reactions.</a:t>
                      </a:r>
                      <a:endParaRPr lang="en-GB" sz="970" dirty="0">
                        <a:solidFill>
                          <a:schemeClr val="tx1"/>
                        </a:solidFill>
                      </a:endParaRP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rowSpan="2" hMerge="1">
                  <a:txBody>
                    <a:bodyPr/>
                    <a:lstStyle/>
                    <a:p>
                      <a:endParaRPr lang="en-US"/>
                    </a:p>
                  </a:txBody>
                  <a:tcPr/>
                </a:tc>
                <a:tc rowSpan="2" hMerge="1">
                  <a:txBody>
                    <a:bodyPr/>
                    <a:lstStyle/>
                    <a:p>
                      <a:endParaRPr lang="en-US"/>
                    </a:p>
                  </a:txBody>
                  <a:tcPr/>
                </a:tc>
                <a:extLst>
                  <a:ext uri="{0D108BD9-81ED-4DB2-BD59-A6C34878D82A}">
                    <a16:rowId xmlns:a16="http://schemas.microsoft.com/office/drawing/2014/main" val="1308000156"/>
                  </a:ext>
                </a:extLst>
              </a:tr>
              <a:tr h="275264">
                <a:tc rowSpan="3" gridSpan="3">
                  <a:txBody>
                    <a:bodyPr/>
                    <a:lstStyle/>
                    <a:p>
                      <a:pPr algn="just"/>
                      <a:r>
                        <a:rPr lang="en-GB" sz="970" b="1" dirty="0">
                          <a:solidFill>
                            <a:schemeClr val="tx1"/>
                          </a:solidFill>
                        </a:rPr>
                        <a:t>Crystallisation</a:t>
                      </a:r>
                    </a:p>
                    <a:p>
                      <a:pPr algn="just"/>
                      <a:r>
                        <a:rPr lang="en-GB" sz="970" dirty="0">
                          <a:solidFill>
                            <a:schemeClr val="tx1"/>
                          </a:solidFill>
                        </a:rPr>
                        <a:t>This is a separation technique to separate a soluble substance from a solvent.  For example it can be used to separate salt from water or other substances that have dissolved.  It involves adding the solution to an evaporating dish and heating it with a Bunsen Burner to get the water to evaporate.  Heating is stopped when crystals form and the rest of the water is left to then evaporate at room temperature.  To heat the salt more gently you can use a water bath which involves placing the evaporating dish on a beaker of water that is being heated with a Bunsen Burner.</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rowSpan="3" hMerge="1">
                  <a:txBody>
                    <a:bodyPr/>
                    <a:lstStyle/>
                    <a:p>
                      <a:endParaRPr lang="en-US"/>
                    </a:p>
                  </a:txBody>
                  <a:tcPr/>
                </a:tc>
                <a:tc rowSpan="3" hMerge="1">
                  <a:txBody>
                    <a:bodyPr/>
                    <a:lstStyle/>
                    <a:p>
                      <a:endParaRPr lang="en-US"/>
                    </a:p>
                  </a:txBody>
                  <a:tcPr/>
                </a:tc>
                <a:tc rowSpan="2" gridSpan="4">
                  <a:txBody>
                    <a:bodyPr/>
                    <a:lstStyle/>
                    <a:p>
                      <a:pPr algn="just"/>
                      <a:r>
                        <a:rPr lang="en-GB" sz="970" b="1" dirty="0">
                          <a:solidFill>
                            <a:schemeClr val="tx1"/>
                          </a:solidFill>
                        </a:rPr>
                        <a:t>Filtration</a:t>
                      </a:r>
                    </a:p>
                    <a:p>
                      <a:pPr algn="just"/>
                      <a:r>
                        <a:rPr lang="en-GB" sz="970" dirty="0">
                          <a:solidFill>
                            <a:schemeClr val="tx1"/>
                          </a:solidFill>
                        </a:rPr>
                        <a:t>This is a separation technique to separate an insoluble substance from a solvent.  For example it can be used to separate sand from water or other solids that have not dissolved.  It involves a funnel and filter paper and pouring the solution through the filter paper.  The insoluble substance collects on the filter paper and this can then be washed and dried.</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rowSpan="2" hMerge="1">
                  <a:txBody>
                    <a:bodyPr/>
                    <a:lstStyle/>
                    <a:p>
                      <a:pPr algn="just"/>
                      <a:r>
                        <a:rPr lang="en-GB" sz="1000" b="1" dirty="0">
                          <a:solidFill>
                            <a:schemeClr val="tx1"/>
                          </a:solidFill>
                        </a:rPr>
                        <a:t>Filtration</a:t>
                      </a:r>
                    </a:p>
                    <a:p>
                      <a:pPr algn="just"/>
                      <a:r>
                        <a:rPr lang="en-GB" sz="1000" dirty="0">
                          <a:solidFill>
                            <a:schemeClr val="tx1"/>
                          </a:solidFill>
                        </a:rPr>
                        <a:t>This is a separation technique to separate an insoluble substance from a solvent.  For example it can be used to separate sand from water or other solids that have not dissolved.  It involves a funnel and filter paper and pouring the solution through the filter paper.  The insoluble substance collects on the filter paper and this can then be washed and dried.</a:t>
                      </a: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2" hMerge="1">
                  <a:txBody>
                    <a:bodyPr/>
                    <a:lstStyle/>
                    <a:p>
                      <a:endParaRPr lang="en-US"/>
                    </a:p>
                  </a:txBody>
                  <a:tcPr>
                    <a:lnL w="57150" cap="flat" cmpd="sng" algn="ctr">
                      <a:solidFill>
                        <a:schemeClr val="tx1"/>
                      </a:solidFill>
                      <a:prstDash val="solid"/>
                      <a:round/>
                      <a:headEnd type="none" w="med" len="med"/>
                      <a:tailEnd type="none" w="med" len="med"/>
                    </a:lnL>
                    <a:lnT w="57150" cap="flat" cmpd="sng" algn="ctr">
                      <a:solidFill>
                        <a:schemeClr val="tx1"/>
                      </a:solidFill>
                      <a:prstDash val="solid"/>
                      <a:round/>
                      <a:headEnd type="none" w="med" len="med"/>
                      <a:tailEnd type="none" w="med" len="med"/>
                    </a:lnT>
                  </a:tcPr>
                </a:tc>
                <a:tc rowSpan="2" hMerge="1">
                  <a:txBody>
                    <a:bodyPr/>
                    <a:lstStyle/>
                    <a:p>
                      <a:endParaRPr lang="en-US"/>
                    </a:p>
                  </a:txBody>
                  <a:tcPr/>
                </a:tc>
                <a:tc gridSpan="3" vMerge="1">
                  <a:txBody>
                    <a:bodyPr/>
                    <a:lstStyle/>
                    <a:p>
                      <a:endParaRPr lang="en-US"/>
                    </a:p>
                  </a:txBody>
                  <a:tcPr>
                    <a:lnL w="57150" cap="flat" cmpd="sng" algn="ctr">
                      <a:solidFill>
                        <a:schemeClr val="tx1"/>
                      </a:solidFill>
                      <a:prstDash val="solid"/>
                      <a:round/>
                      <a:headEnd type="none" w="med" len="med"/>
                      <a:tailEnd type="none" w="med" len="med"/>
                    </a:lnL>
                    <a:lnT w="57150" cap="flat" cmpd="sng" algn="ctr">
                      <a:solidFill>
                        <a:schemeClr val="tx1"/>
                      </a:solidFill>
                      <a:prstDash val="solid"/>
                      <a:round/>
                      <a:headEnd type="none" w="med" len="med"/>
                      <a:tailEnd type="none" w="med" len="med"/>
                    </a:lnT>
                  </a:tcPr>
                </a:tc>
                <a:tc hMerge="1" vMerge="1">
                  <a:txBody>
                    <a:bodyPr/>
                    <a:lstStyle/>
                    <a:p>
                      <a:endParaRPr lang="en-US"/>
                    </a:p>
                  </a:txBody>
                  <a:tcPr/>
                </a:tc>
                <a:tc hMerge="1" vMerge="1">
                  <a:txBody>
                    <a:bodyPr/>
                    <a:lstStyle/>
                    <a:p>
                      <a:endParaRPr lang="en-US"/>
                    </a:p>
                  </a:txBody>
                  <a:tcPr/>
                </a:tc>
                <a:extLst>
                  <a:ext uri="{0D108BD9-81ED-4DB2-BD59-A6C34878D82A}">
                    <a16:rowId xmlns:a16="http://schemas.microsoft.com/office/drawing/2014/main" val="2222857442"/>
                  </a:ext>
                </a:extLst>
              </a:tr>
              <a:tr h="635662">
                <a:tc gridSpan="3" vMerge="1">
                  <a:txBody>
                    <a:bodyPr/>
                    <a:lstStyle/>
                    <a:p>
                      <a:endParaRPr lang="en-US"/>
                    </a:p>
                  </a:txBody>
                  <a:tcPr/>
                </a:tc>
                <a:tc hMerge="1" vMerge="1">
                  <a:txBody>
                    <a:bodyPr/>
                    <a:lstStyle/>
                    <a:p>
                      <a:endParaRPr lang="en-US"/>
                    </a:p>
                  </a:txBody>
                  <a:tcPr/>
                </a:tc>
                <a:tc hMerge="1" vMerge="1">
                  <a:txBody>
                    <a:bodyPr/>
                    <a:lstStyle/>
                    <a:p>
                      <a:endParaRPr lang="en-US"/>
                    </a:p>
                  </a:txBody>
                  <a:tcPr/>
                </a:tc>
                <a:tc gridSpan="4" vMerge="1">
                  <a:txBody>
                    <a:bodyPr/>
                    <a:lstStyle/>
                    <a:p>
                      <a:endParaRPr lang="en-US"/>
                    </a:p>
                  </a:txBody>
                  <a:tcPr/>
                </a:tc>
                <a:tc hMerge="1" vMerge="1">
                  <a:txBody>
                    <a:bodyPr/>
                    <a:lstStyle/>
                    <a:p>
                      <a:pPr algn="just"/>
                      <a:endParaRPr lang="en-GB" sz="1000" dirty="0">
                        <a:solidFill>
                          <a:schemeClr val="tx1"/>
                        </a:solidFill>
                      </a:endParaRP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hMerge="1" vMerge="1">
                  <a:txBody>
                    <a:bodyPr/>
                    <a:lstStyle/>
                    <a:p>
                      <a:endParaRPr lang="en-US"/>
                    </a:p>
                  </a:txBody>
                  <a:tcPr/>
                </a:tc>
                <a:tc hMerge="1" vMerge="1">
                  <a:txBody>
                    <a:bodyPr/>
                    <a:lstStyle/>
                    <a:p>
                      <a:endParaRPr lang="en-US"/>
                    </a:p>
                  </a:txBody>
                  <a:tcPr/>
                </a:tc>
                <a:tc rowSpan="2" gridSpan="3">
                  <a:txBody>
                    <a:bodyPr/>
                    <a:lstStyle/>
                    <a:p>
                      <a:r>
                        <a:rPr lang="en-US" sz="970" b="1" dirty="0">
                          <a:solidFill>
                            <a:schemeClr val="tx1"/>
                          </a:solidFill>
                          <a:latin typeface="Calibri" panose="020F0502020204030204" pitchFamily="34" charset="0"/>
                          <a:cs typeface="Calibri" panose="020F0502020204030204" pitchFamily="34" charset="0"/>
                        </a:rPr>
                        <a:t>Chromatography</a:t>
                      </a: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970" dirty="0">
                          <a:solidFill>
                            <a:schemeClr val="tx1"/>
                          </a:solidFill>
                        </a:rPr>
                        <a:t>This is a separation technique to separate different soluble substances from each other. It can be used to separate food colourings.  It involves getting a piece of chromatography paper and drawing an origin line in pencil.  A spot of the substance to be separated is then added to this origin line and the paper is then place in a solvent with the origin line above the solvent.  The solvent moves up the chromatography paper and the substance dissolves into it.  The more soluble the substance the further up the paper it moves.  As different substances have different solubility's they move up the paper different amounts and so are separated.</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rowSpan="2" hMerge="1">
                  <a:txBody>
                    <a:bodyPr/>
                    <a:lstStyle/>
                    <a:p>
                      <a:endParaRPr lang="en-US"/>
                    </a:p>
                  </a:txBody>
                  <a:tcPr/>
                </a:tc>
                <a:tc rowSpan="2" hMerge="1">
                  <a:txBody>
                    <a:bodyPr/>
                    <a:lstStyle/>
                    <a:p>
                      <a:endParaRPr lang="en-US"/>
                    </a:p>
                  </a:txBody>
                  <a:tcPr/>
                </a:tc>
                <a:extLst>
                  <a:ext uri="{0D108BD9-81ED-4DB2-BD59-A6C34878D82A}">
                    <a16:rowId xmlns:a16="http://schemas.microsoft.com/office/drawing/2014/main" val="1701999200"/>
                  </a:ext>
                </a:extLst>
              </a:tr>
              <a:tr h="1376322">
                <a:tc gridSpan="3" vMerge="1">
                  <a:txBody>
                    <a:bodyPr/>
                    <a:lstStyle/>
                    <a:p>
                      <a:endParaRPr lang="en-US"/>
                    </a:p>
                  </a:txBody>
                  <a:tcPr/>
                </a:tc>
                <a:tc hMerge="1" vMerge="1">
                  <a:txBody>
                    <a:bodyPr/>
                    <a:lstStyle/>
                    <a:p>
                      <a:endParaRPr lang="en-US"/>
                    </a:p>
                  </a:txBody>
                  <a:tcPr/>
                </a:tc>
                <a:tc hMerge="1" vMerge="1">
                  <a:txBody>
                    <a:bodyPr/>
                    <a:lstStyle/>
                    <a:p>
                      <a:endParaRPr lang="en-US" dirty="0"/>
                    </a:p>
                  </a:txBody>
                  <a:tcPr/>
                </a:tc>
                <a:tc gridSpan="4">
                  <a:txBody>
                    <a:bodyPr/>
                    <a:lstStyle/>
                    <a:p>
                      <a:pPr algn="just"/>
                      <a:r>
                        <a:rPr lang="en-GB" sz="970" b="1" kern="1200" dirty="0">
                          <a:solidFill>
                            <a:schemeClr val="tx1"/>
                          </a:solidFill>
                          <a:effectLst/>
                          <a:latin typeface="Calibri" panose="020F0502020204030204" pitchFamily="34" charset="0"/>
                          <a:ea typeface="+mn-ea"/>
                          <a:cs typeface="Calibri" panose="020F0502020204030204" pitchFamily="34" charset="0"/>
                        </a:rPr>
                        <a:t>Fractional Distillation</a:t>
                      </a: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970" dirty="0">
                          <a:solidFill>
                            <a:schemeClr val="tx1"/>
                          </a:solidFill>
                        </a:rPr>
                        <a:t>This is a separation technique to separate mixture of miscible liquids such as ethanol and water that have different boiling points.. It involves adding the mixture to round bottom flask connected fractioning column that usually contains glass beads.  This is then fitted to a condenser.  The mixture is then heated with a Bunsen Burner to get the liquids to evaporate.  The substance with a higher boiling point will condense more readily and fall back into the solution, while the substance with the lower boiling point will rise up the column and into the condenser.</a:t>
                      </a:r>
                      <a:endParaRPr lang="en-US" sz="970" dirty="0">
                        <a:solidFill>
                          <a:schemeClr val="tx1"/>
                        </a:solidFill>
                      </a:endParaRP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pPr algn="just"/>
                      <a:r>
                        <a:rPr lang="en-GB" sz="1000" b="1" kern="1200" dirty="0">
                          <a:solidFill>
                            <a:schemeClr val="tx1"/>
                          </a:solidFill>
                          <a:effectLst/>
                          <a:latin typeface="Calibri" panose="020F0502020204030204" pitchFamily="34" charset="0"/>
                          <a:ea typeface="+mn-ea"/>
                          <a:cs typeface="Calibri" panose="020F0502020204030204" pitchFamily="34" charset="0"/>
                        </a:rPr>
                        <a:t>Fractional Distillation</a:t>
                      </a: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1000" dirty="0">
                          <a:solidFill>
                            <a:schemeClr val="tx1"/>
                          </a:solidFill>
                        </a:rPr>
                        <a:t>This is a separation technique to separate mixture of miscible liquids such as ethanol and water that have different boiling points.. It involves adding the mixture to round bottom flask connected fractioning column that usually contains glass beads.  This is then fitted to a condenser.  The mixture is then heated with a Bunsen Burner to get the liquids to evaporate.  The substance with a higher boiling point will condense more readily and fall back into the solution, while the substance with the lower boiling point will rise up the column and into the condenser.</a:t>
                      </a: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hMerge="1">
                  <a:txBody>
                    <a:bodyPr/>
                    <a:lstStyle/>
                    <a:p>
                      <a:endParaRPr lang="en-US"/>
                    </a:p>
                  </a:txBody>
                  <a:tcPr>
                    <a:lnL w="57150" cap="flat" cmpd="sng" algn="ctr">
                      <a:solidFill>
                        <a:schemeClr val="tx1"/>
                      </a:solidFill>
                      <a:prstDash val="solid"/>
                      <a:round/>
                      <a:headEnd type="none" w="med" len="med"/>
                      <a:tailEnd type="none" w="med" len="med"/>
                    </a:lnL>
                  </a:tcPr>
                </a:tc>
                <a:tc hMerge="1">
                  <a:txBody>
                    <a:bodyPr/>
                    <a:lstStyle/>
                    <a:p>
                      <a:endParaRPr lang="en-US"/>
                    </a:p>
                  </a:txBody>
                  <a:tcPr/>
                </a:tc>
                <a:tc gridSpan="3" vMerge="1">
                  <a:txBody>
                    <a:bodyPr/>
                    <a:lstStyle/>
                    <a:p>
                      <a:endParaRPr lang="en-US"/>
                    </a:p>
                  </a:txBody>
                  <a:tcPr/>
                </a:tc>
                <a:tc hMerge="1" vMerge="1">
                  <a:txBody>
                    <a:bodyPr/>
                    <a:lstStyle/>
                    <a:p>
                      <a:endParaRPr lang="en-US"/>
                    </a:p>
                  </a:txBody>
                  <a:tcPr/>
                </a:tc>
                <a:tc hMerge="1" vMerge="1">
                  <a:txBody>
                    <a:bodyPr/>
                    <a:lstStyle/>
                    <a:p>
                      <a:endParaRPr lang="en-US"/>
                    </a:p>
                  </a:txBody>
                  <a:tcPr/>
                </a:tc>
                <a:extLst>
                  <a:ext uri="{0D108BD9-81ED-4DB2-BD59-A6C34878D82A}">
                    <a16:rowId xmlns:a16="http://schemas.microsoft.com/office/drawing/2014/main" val="444674656"/>
                  </a:ext>
                </a:extLst>
              </a:tr>
              <a:tr h="1048558">
                <a:tc gridSpan="7">
                  <a:txBody>
                    <a:bodyPr/>
                    <a:lstStyle/>
                    <a:p>
                      <a:pPr algn="just"/>
                      <a:r>
                        <a:rPr lang="en-GB" sz="970" b="1" i="0" dirty="0">
                          <a:solidFill>
                            <a:schemeClr val="tx1"/>
                          </a:solidFill>
                          <a:latin typeface="Calibri" panose="020F0502020204030204" pitchFamily="34" charset="0"/>
                          <a:cs typeface="Calibri" panose="020F0502020204030204" pitchFamily="34" charset="0"/>
                        </a:rPr>
                        <a:t>Development of the Model of the Atom</a:t>
                      </a: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970" b="0" i="0" dirty="0">
                          <a:solidFill>
                            <a:schemeClr val="tx1"/>
                          </a:solidFill>
                          <a:latin typeface="Calibri" panose="020F0502020204030204" pitchFamily="34" charset="0"/>
                          <a:cs typeface="Calibri" panose="020F0502020204030204" pitchFamily="34" charset="0"/>
                        </a:rPr>
                        <a:t>Dalton suggested that </a:t>
                      </a:r>
                      <a:r>
                        <a:rPr lang="en-GB" sz="970" b="0" i="0" kern="1200" dirty="0">
                          <a:solidFill>
                            <a:schemeClr val="tx1"/>
                          </a:solidFill>
                          <a:effectLst/>
                          <a:latin typeface="Calibri" panose="020F0502020204030204" pitchFamily="34" charset="0"/>
                          <a:ea typeface="+mn-ea"/>
                          <a:cs typeface="Calibri" panose="020F0502020204030204" pitchFamily="34" charset="0"/>
                        </a:rPr>
                        <a:t>a</a:t>
                      </a:r>
                      <a:r>
                        <a:rPr lang="en-GB" sz="970" kern="1200" dirty="0">
                          <a:solidFill>
                            <a:schemeClr val="tx1"/>
                          </a:solidFill>
                          <a:effectLst/>
                          <a:latin typeface="Calibri" panose="020F0502020204030204" pitchFamily="34" charset="0"/>
                          <a:ea typeface="+mn-ea"/>
                          <a:cs typeface="Calibri" panose="020F0502020204030204" pitchFamily="34" charset="0"/>
                        </a:rPr>
                        <a:t>toms were tiny spheres that could not be divided.  JJ Thompson then d</a:t>
                      </a:r>
                      <a:r>
                        <a:rPr lang="en-GB" sz="970" dirty="0">
                          <a:solidFill>
                            <a:schemeClr val="tx1"/>
                          </a:solidFill>
                          <a:latin typeface="Calibri" panose="020F0502020204030204" pitchFamily="34" charset="0"/>
                          <a:cs typeface="Calibri" panose="020F0502020204030204" pitchFamily="34" charset="0"/>
                        </a:rPr>
                        <a:t>iscovered the electron.  He also suggested the Plum Pudding Model.  This was the idea that the atom was a ball of positive charge with negative electrons embedded in it.  Then due to results from the alpha particle scattering experiment the nuclear model of the atom was suggested. Discovered the electron.  Suggested the Plum Pudding Model.  This was the idea that the atom was a ball of positive charge with negative electrons embedded in it.  Niels Bohr then adapted this model by suggesting that electrons orbit the nucleus at specific distances and then James Chadwick proved the existence of neutrons.</a:t>
                      </a:r>
                      <a:endParaRPr lang="en-US" sz="970" dirty="0">
                        <a:solidFill>
                          <a:schemeClr val="tx1"/>
                        </a:solidFill>
                      </a:endParaRP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lnL w="57150" cap="flat" cmpd="sng" algn="ctr">
                      <a:solidFill>
                        <a:schemeClr val="tx1"/>
                      </a:solidFill>
                      <a:prstDash val="solid"/>
                      <a:round/>
                      <a:headEnd type="none" w="med" len="med"/>
                      <a:tailEnd type="none" w="med" len="med"/>
                    </a:lnL>
                  </a:tcPr>
                </a:tc>
                <a:tc hMerge="1">
                  <a:txBody>
                    <a:bodyPr/>
                    <a:lstStyle/>
                    <a:p>
                      <a:endParaRPr lang="en-US"/>
                    </a:p>
                  </a:txBody>
                  <a:tcPr/>
                </a:tc>
                <a:tc rowSpan="2" gridSpan="3">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GB" sz="970" b="1" dirty="0">
                          <a:solidFill>
                            <a:schemeClr val="tx1"/>
                          </a:solidFill>
                        </a:rPr>
                        <a:t>Structure of the Atom</a:t>
                      </a:r>
                    </a:p>
                    <a:p>
                      <a:pPr algn="just"/>
                      <a:r>
                        <a:rPr lang="en-GB" sz="970" dirty="0">
                          <a:solidFill>
                            <a:schemeClr val="tx1"/>
                          </a:solidFill>
                        </a:rPr>
                        <a:t>The atom has protons and neutrons in its nucleus with electrons orbiting in shells on the outside. Protons and neutrons have a mass of 1 while electrons have a very small mass.  Protons have a positive charge, electrons are negative while neutrons are neutral. </a:t>
                      </a:r>
                      <a:r>
                        <a:rPr lang="en-GB" sz="970" kern="1200" dirty="0">
                          <a:solidFill>
                            <a:schemeClr val="tx1"/>
                          </a:solidFill>
                          <a:effectLst/>
                          <a:latin typeface="+mn-lt"/>
                          <a:ea typeface="+mn-ea"/>
                          <a:cs typeface="+mn-cs"/>
                        </a:rPr>
                        <a:t>Atoms are small, having a radius of about 0.1 nm and the radius of a nucleus is less than 1/10 000 of that of the atom.  An atom is neutral because it has the same number of electrons and protons.</a:t>
                      </a:r>
                      <a:endParaRPr lang="en-GB" sz="970" dirty="0">
                        <a:solidFill>
                          <a:schemeClr val="tx1"/>
                        </a:solidFill>
                      </a:endParaRP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rowSpan="2" hMerge="1">
                  <a:txBody>
                    <a:bodyPr/>
                    <a:lstStyle/>
                    <a:p>
                      <a:endParaRPr lang="en-US"/>
                    </a:p>
                  </a:txBody>
                  <a:tcPr/>
                </a:tc>
                <a:tc rowSpan="2" hMerge="1">
                  <a:txBody>
                    <a:bodyPr/>
                    <a:lstStyle/>
                    <a:p>
                      <a:endParaRPr lang="en-US"/>
                    </a:p>
                  </a:txBody>
                  <a:tcPr/>
                </a:tc>
                <a:extLst>
                  <a:ext uri="{0D108BD9-81ED-4DB2-BD59-A6C34878D82A}">
                    <a16:rowId xmlns:a16="http://schemas.microsoft.com/office/drawing/2014/main" val="1052393989"/>
                  </a:ext>
                </a:extLst>
              </a:tr>
              <a:tr h="550529">
                <a:tc rowSpan="5">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sz="970" b="1" dirty="0">
                          <a:solidFill>
                            <a:schemeClr val="tx1"/>
                          </a:solidFill>
                        </a:rPr>
                        <a:t>Mass number</a:t>
                      </a:r>
                    </a:p>
                    <a:p>
                      <a:pPr marL="0" marR="0" lvl="0" indent="0" algn="just" defTabSz="914400" rtl="0" eaLnBrk="1" fontAlgn="auto" latinLnBrk="0" hangingPunct="1">
                        <a:lnSpc>
                          <a:spcPct val="100000"/>
                        </a:lnSpc>
                        <a:spcBef>
                          <a:spcPts val="0"/>
                        </a:spcBef>
                        <a:spcAft>
                          <a:spcPts val="0"/>
                        </a:spcAft>
                        <a:buClrTx/>
                        <a:buSzTx/>
                        <a:buFontTx/>
                        <a:buNone/>
                        <a:tabLst/>
                        <a:defRPr/>
                      </a:pPr>
                      <a:r>
                        <a:rPr lang="en-US" sz="970" dirty="0">
                          <a:solidFill>
                            <a:schemeClr val="tx1"/>
                          </a:solidFill>
                        </a:rPr>
                        <a:t>Number of protons and neutrons an atom has.  It is an average value that takes into account the abundance of the isotopes.</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rowSpan="2" gridSpan="3">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sz="970" b="1" dirty="0">
                          <a:solidFill>
                            <a:schemeClr val="tx1"/>
                          </a:solidFill>
                        </a:rPr>
                        <a:t>Ion</a:t>
                      </a:r>
                    </a:p>
                    <a:p>
                      <a:pPr marL="0" marR="0" lvl="0" indent="0" algn="just" defTabSz="914400" rtl="0" eaLnBrk="1" fontAlgn="auto" latinLnBrk="0" hangingPunct="1">
                        <a:lnSpc>
                          <a:spcPct val="100000"/>
                        </a:lnSpc>
                        <a:spcBef>
                          <a:spcPts val="0"/>
                        </a:spcBef>
                        <a:spcAft>
                          <a:spcPts val="0"/>
                        </a:spcAft>
                        <a:buClrTx/>
                        <a:buSzTx/>
                        <a:buFontTx/>
                        <a:buNone/>
                        <a:tabLst/>
                        <a:defRPr/>
                      </a:pPr>
                      <a:r>
                        <a:rPr lang="en-US" sz="970" dirty="0">
                          <a:solidFill>
                            <a:schemeClr val="tx1"/>
                          </a:solidFill>
                        </a:rPr>
                        <a:t>An atom that has lost or gained electrons and so has a charge.</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rowSpan="2" hMerge="1">
                  <a:txBody>
                    <a:bodyPr/>
                    <a:lstStyle/>
                    <a:p>
                      <a:endParaRPr lang="en-US"/>
                    </a:p>
                  </a:txBody>
                  <a:tcPr/>
                </a:tc>
                <a:tc rowSpan="2" hMerge="1">
                  <a:txBody>
                    <a:bodyPr/>
                    <a:lstStyle/>
                    <a:p>
                      <a:endParaRPr lang="en-US"/>
                    </a:p>
                  </a:txBody>
                  <a:tcPr/>
                </a:tc>
                <a:tc rowSpan="8" gridSpan="2">
                  <a:txBody>
                    <a:bodyPr/>
                    <a:lstStyle/>
                    <a:p>
                      <a:pPr algn="just"/>
                      <a:r>
                        <a:rPr lang="en-GB" sz="970" b="1" kern="1200" baseline="0" dirty="0">
                          <a:solidFill>
                            <a:schemeClr val="tx1"/>
                          </a:solidFill>
                          <a:effectLst/>
                          <a:latin typeface="Calibri" panose="020F0502020204030204" pitchFamily="34" charset="0"/>
                          <a:ea typeface="+mn-ea"/>
                          <a:cs typeface="Calibri" panose="020F0502020204030204" pitchFamily="34" charset="0"/>
                        </a:rPr>
                        <a:t>Chemical Reactions</a:t>
                      </a:r>
                    </a:p>
                    <a:p>
                      <a:pPr algn="just"/>
                      <a:r>
                        <a:rPr lang="en-GB" sz="970" kern="1200" baseline="0" dirty="0">
                          <a:solidFill>
                            <a:schemeClr val="tx1"/>
                          </a:solidFill>
                          <a:effectLst/>
                          <a:latin typeface="Calibri" panose="020F0502020204030204" pitchFamily="34" charset="0"/>
                          <a:ea typeface="+mn-ea"/>
                          <a:cs typeface="Calibri" panose="020F0502020204030204" pitchFamily="34" charset="0"/>
                        </a:rPr>
                        <a:t>Reactants are what go into a chemical reaction while products are what are made.  For example in the word equation hydrogen and oxygen are the reactants while water is the product.:</a:t>
                      </a:r>
                    </a:p>
                    <a:p>
                      <a:pPr algn="ctr"/>
                      <a:r>
                        <a:rPr lang="en-GB" sz="970" kern="1200" baseline="0" dirty="0">
                          <a:solidFill>
                            <a:schemeClr val="tx1"/>
                          </a:solidFill>
                          <a:effectLst/>
                          <a:latin typeface="Calibri" panose="020F0502020204030204" pitchFamily="34" charset="0"/>
                          <a:ea typeface="+mn-ea"/>
                          <a:cs typeface="Calibri" panose="020F0502020204030204" pitchFamily="34" charset="0"/>
                        </a:rPr>
                        <a:t> Hydrogen + Oxygen</a:t>
                      </a:r>
                      <a:r>
                        <a:rPr lang="en-GB" sz="970" kern="1200" baseline="0" dirty="0">
                          <a:solidFill>
                            <a:schemeClr val="tx1"/>
                          </a:solidFill>
                          <a:effectLst/>
                          <a:latin typeface="Calibri" panose="020F0502020204030204" pitchFamily="34" charset="0"/>
                          <a:ea typeface="+mn-ea"/>
                          <a:cs typeface="Calibri" panose="020F0502020204030204" pitchFamily="34" charset="0"/>
                          <a:sym typeface="Wingdings" pitchFamily="2" charset="2"/>
                        </a:rPr>
                        <a:t></a:t>
                      </a:r>
                      <a:r>
                        <a:rPr lang="en-GB" sz="970" kern="1200" baseline="0" dirty="0">
                          <a:solidFill>
                            <a:schemeClr val="tx1"/>
                          </a:solidFill>
                          <a:effectLst/>
                          <a:latin typeface="Calibri" panose="020F0502020204030204" pitchFamily="34" charset="0"/>
                          <a:ea typeface="+mn-ea"/>
                          <a:cs typeface="Calibri" panose="020F0502020204030204" pitchFamily="34" charset="0"/>
                        </a:rPr>
                        <a:t> Water </a:t>
                      </a:r>
                    </a:p>
                    <a:p>
                      <a:pPr algn="just"/>
                      <a:r>
                        <a:rPr lang="en-GB" sz="970" kern="1200" baseline="0" dirty="0">
                          <a:solidFill>
                            <a:schemeClr val="tx1"/>
                          </a:solidFill>
                          <a:effectLst/>
                          <a:latin typeface="Calibri" panose="020F0502020204030204" pitchFamily="34" charset="0"/>
                          <a:ea typeface="+mn-ea"/>
                          <a:cs typeface="Calibri" panose="020F0502020204030204" pitchFamily="34" charset="0"/>
                        </a:rPr>
                        <a:t>Overall in any equation:</a:t>
                      </a:r>
                    </a:p>
                    <a:p>
                      <a:pPr algn="ctr"/>
                      <a:r>
                        <a:rPr lang="en-GB" sz="970" kern="1200" baseline="0" dirty="0">
                          <a:solidFill>
                            <a:schemeClr val="tx1"/>
                          </a:solidFill>
                          <a:effectLst/>
                          <a:latin typeface="Calibri" panose="020F0502020204030204" pitchFamily="34" charset="0"/>
                          <a:ea typeface="+mn-ea"/>
                          <a:cs typeface="Calibri" panose="020F0502020204030204" pitchFamily="34" charset="0"/>
                        </a:rPr>
                        <a:t>Reactants </a:t>
                      </a:r>
                      <a:r>
                        <a:rPr lang="en-GB" sz="970" kern="1200" baseline="0" dirty="0">
                          <a:solidFill>
                            <a:schemeClr val="tx1"/>
                          </a:solidFill>
                          <a:effectLst/>
                          <a:latin typeface="Calibri" panose="020F0502020204030204" pitchFamily="34" charset="0"/>
                          <a:ea typeface="+mn-ea"/>
                          <a:cs typeface="Calibri" panose="020F0502020204030204" pitchFamily="34" charset="0"/>
                          <a:sym typeface="Wingdings" pitchFamily="2" charset="2"/>
                        </a:rPr>
                        <a:t> Products</a:t>
                      </a:r>
                      <a:endParaRPr lang="en-GB" sz="970" kern="1200" baseline="0" dirty="0">
                        <a:solidFill>
                          <a:schemeClr val="tx1"/>
                        </a:solidFill>
                        <a:effectLst/>
                        <a:latin typeface="Calibri" panose="020F0502020204030204" pitchFamily="34" charset="0"/>
                        <a:ea typeface="+mn-ea"/>
                        <a:cs typeface="Calibri" panose="020F0502020204030204" pitchFamily="34" charset="0"/>
                      </a:endParaRP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rowSpan="8" hMerge="1">
                  <a:txBody>
                    <a:bodyPr/>
                    <a:lstStyle/>
                    <a:p>
                      <a:endParaRPr lang="en-US"/>
                    </a:p>
                  </a:txBody>
                  <a:tcPr>
                    <a:lnL w="57150" cap="flat" cmpd="sng" algn="ctr">
                      <a:solidFill>
                        <a:schemeClr val="tx1"/>
                      </a:solidFill>
                      <a:prstDash val="solid"/>
                      <a:round/>
                      <a:headEnd type="none" w="med" len="med"/>
                      <a:tailEnd type="none" w="med" len="med"/>
                    </a:lnL>
                  </a:tcPr>
                </a:tc>
                <a:tc rowSpan="8">
                  <a:txBody>
                    <a:bodyPr/>
                    <a:lstStyle/>
                    <a:p>
                      <a:pPr algn="just"/>
                      <a:r>
                        <a:rPr lang="en-GB" sz="970" b="1" kern="1200" baseline="0" dirty="0">
                          <a:solidFill>
                            <a:schemeClr val="tx1"/>
                          </a:solidFill>
                          <a:effectLst/>
                          <a:latin typeface="Calibri" panose="020F0502020204030204" pitchFamily="34" charset="0"/>
                          <a:ea typeface="+mn-ea"/>
                          <a:cs typeface="Calibri" panose="020F0502020204030204" pitchFamily="34" charset="0"/>
                        </a:rPr>
                        <a:t>Electron Configuration</a:t>
                      </a: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970" kern="1200" dirty="0">
                          <a:solidFill>
                            <a:schemeClr val="tx1"/>
                          </a:solidFill>
                          <a:effectLst/>
                          <a:latin typeface="+mn-lt"/>
                          <a:ea typeface="+mn-ea"/>
                          <a:cs typeface="+mn-cs"/>
                        </a:rPr>
                        <a:t>The electrons in an atom occupy the lowest available energy levels.  The electronic structure of an atom can be represented by numbers or by a diagram. 2 electrons fill the first shell, and 8 fill the second and third shell.  Once shell 3 is full the 4</a:t>
                      </a:r>
                      <a:r>
                        <a:rPr lang="en-GB" sz="970" kern="1200" baseline="30000" dirty="0">
                          <a:solidFill>
                            <a:schemeClr val="tx1"/>
                          </a:solidFill>
                          <a:effectLst/>
                          <a:latin typeface="+mn-lt"/>
                          <a:ea typeface="+mn-ea"/>
                          <a:cs typeface="+mn-cs"/>
                        </a:rPr>
                        <a:t>th</a:t>
                      </a:r>
                      <a:r>
                        <a:rPr lang="en-GB" sz="970" kern="1200" dirty="0">
                          <a:solidFill>
                            <a:schemeClr val="tx1"/>
                          </a:solidFill>
                          <a:effectLst/>
                          <a:latin typeface="+mn-lt"/>
                          <a:ea typeface="+mn-ea"/>
                          <a:cs typeface="+mn-cs"/>
                        </a:rPr>
                        <a:t> begins to fill.</a:t>
                      </a:r>
                      <a:endParaRPr lang="en-GB" sz="970" dirty="0">
                        <a:solidFill>
                          <a:schemeClr val="tx1"/>
                        </a:solidFill>
                      </a:endParaRP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gridSpan="3" vMerge="1">
                  <a:txBody>
                    <a:bodyPr/>
                    <a:lstStyle/>
                    <a:p>
                      <a:endParaRPr lang="en-US"/>
                    </a:p>
                  </a:txBody>
                  <a:tcPr>
                    <a:lnL w="57150" cap="flat" cmpd="sng" algn="ctr">
                      <a:solidFill>
                        <a:schemeClr val="tx1"/>
                      </a:solidFill>
                      <a:prstDash val="solid"/>
                      <a:round/>
                      <a:headEnd type="none" w="med" len="med"/>
                      <a:tailEnd type="none" w="med" len="med"/>
                    </a:lnL>
                    <a:lnT w="57150" cap="flat" cmpd="sng" algn="ctr">
                      <a:solidFill>
                        <a:schemeClr val="tx1"/>
                      </a:solidFill>
                      <a:prstDash val="solid"/>
                      <a:round/>
                      <a:headEnd type="none" w="med" len="med"/>
                      <a:tailEnd type="none" w="med" len="med"/>
                    </a:lnT>
                  </a:tcPr>
                </a:tc>
                <a:tc hMerge="1" vMerge="1">
                  <a:txBody>
                    <a:bodyPr/>
                    <a:lstStyle/>
                    <a:p>
                      <a:endParaRPr lang="en-US"/>
                    </a:p>
                  </a:txBody>
                  <a:tcPr/>
                </a:tc>
                <a:tc hMerge="1" vMerge="1">
                  <a:txBody>
                    <a:bodyPr/>
                    <a:lstStyle/>
                    <a:p>
                      <a:endParaRPr lang="en-US"/>
                    </a:p>
                  </a:txBody>
                  <a:tcPr/>
                </a:tc>
                <a:extLst>
                  <a:ext uri="{0D108BD9-81ED-4DB2-BD59-A6C34878D82A}">
                    <a16:rowId xmlns:a16="http://schemas.microsoft.com/office/drawing/2014/main" val="1175729848"/>
                  </a:ext>
                </a:extLst>
              </a:tr>
              <a:tr h="85133">
                <a:tc vMerge="1">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lang="en-US"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gridSpan="3" vMerge="1">
                  <a:txBody>
                    <a:bodyPr/>
                    <a:lstStyle/>
                    <a:p>
                      <a:endParaRPr lang="en-US"/>
                    </a:p>
                  </a:txBody>
                  <a:tcPr/>
                </a:tc>
                <a:tc hMerge="1" vMerge="1">
                  <a:txBody>
                    <a:bodyPr/>
                    <a:lstStyle/>
                    <a:p>
                      <a:endParaRPr lang="en-US"/>
                    </a:p>
                  </a:txBody>
                  <a:tcPr/>
                </a:tc>
                <a:tc hMerge="1" vMerge="1">
                  <a:txBody>
                    <a:bodyPr/>
                    <a:lstStyle/>
                    <a:p>
                      <a:endParaRPr lang="en-US"/>
                    </a:p>
                  </a:txBody>
                  <a:tcPr/>
                </a:tc>
                <a:tc gridSpan="2" vMerge="1">
                  <a:txBody>
                    <a:bodyPr/>
                    <a:lstStyle/>
                    <a:p>
                      <a:endParaRPr lang="en-US"/>
                    </a:p>
                  </a:txBody>
                  <a:tcPr/>
                </a:tc>
                <a:tc hMerge="1" vMerge="1">
                  <a:txBody>
                    <a:bodyPr/>
                    <a:lstStyle/>
                    <a:p>
                      <a:endParaRPr lang="en-US"/>
                    </a:p>
                  </a:txBody>
                  <a:tcPr/>
                </a:tc>
                <a:tc vMerge="1">
                  <a:txBody>
                    <a:bodyPr/>
                    <a:lstStyle/>
                    <a:p>
                      <a:endParaRPr lang="en-US"/>
                    </a:p>
                  </a:txBody>
                  <a:tcPr/>
                </a:tc>
                <a:tc rowSpan="2" gridSpan="2">
                  <a:txBody>
                    <a:bodyPr/>
                    <a:lstStyle/>
                    <a:p>
                      <a:pPr algn="just"/>
                      <a:r>
                        <a:rPr lang="en-GB" sz="970" b="1" kern="1200" dirty="0">
                          <a:solidFill>
                            <a:schemeClr val="tx1"/>
                          </a:solidFill>
                          <a:effectLst/>
                          <a:latin typeface="Calibri" panose="020F0502020204030204" pitchFamily="34" charset="0"/>
                          <a:ea typeface="+mn-ea"/>
                          <a:cs typeface="Calibri" panose="020F0502020204030204" pitchFamily="34" charset="0"/>
                        </a:rPr>
                        <a:t>State Symbols</a:t>
                      </a:r>
                      <a:endParaRPr lang="en-GB" sz="970" dirty="0">
                        <a:solidFill>
                          <a:schemeClr val="tx1"/>
                        </a:solidFill>
                      </a:endParaRP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rowSpan="2" hMerge="1">
                  <a:txBody>
                    <a:bodyPr/>
                    <a:lstStyle/>
                    <a:p>
                      <a:endParaRPr lang="en-US"/>
                    </a:p>
                  </a:txBody>
                  <a:tcPr/>
                </a:tc>
                <a:tc rowSpan="7">
                  <a:txBody>
                    <a:bodyPr/>
                    <a:lstStyle/>
                    <a:p>
                      <a:pPr algn="just"/>
                      <a:r>
                        <a:rPr lang="en-GB" sz="970" b="1" dirty="0">
                          <a:solidFill>
                            <a:schemeClr val="tx1"/>
                          </a:solidFill>
                        </a:rPr>
                        <a:t>Elements</a:t>
                      </a:r>
                    </a:p>
                    <a:p>
                      <a:pPr algn="just"/>
                      <a:r>
                        <a:rPr lang="en-GB" sz="970" dirty="0">
                          <a:solidFill>
                            <a:schemeClr val="tx1"/>
                          </a:solidFill>
                        </a:rPr>
                        <a:t>Elements are made up of just one type of atom.  </a:t>
                      </a:r>
                      <a:r>
                        <a:rPr lang="en-GB" sz="970" kern="1200" dirty="0">
                          <a:solidFill>
                            <a:schemeClr val="tx1"/>
                          </a:solidFill>
                          <a:effectLst/>
                          <a:latin typeface="+mn-lt"/>
                          <a:ea typeface="+mn-ea"/>
                          <a:cs typeface="+mn-cs"/>
                        </a:rPr>
                        <a:t>In the periodic table there are about 100 different elements. </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21255966"/>
                  </a:ext>
                </a:extLst>
              </a:tr>
              <a:tr h="137632">
                <a:tc vMerge="1">
                  <a:txBody>
                    <a:bodyPr/>
                    <a:lstStyle/>
                    <a:p>
                      <a:endParaRPr lang="en-US"/>
                    </a:p>
                  </a:txBody>
                  <a:tcPr/>
                </a:tc>
                <a:tc rowSpan="6" gridSpan="3">
                  <a:txBody>
                    <a:bodyPr/>
                    <a:lstStyle/>
                    <a:p>
                      <a:pPr algn="just"/>
                      <a:r>
                        <a:rPr lang="en-GB" sz="970" b="1" dirty="0">
                          <a:solidFill>
                            <a:schemeClr val="tx1"/>
                          </a:solidFill>
                        </a:rPr>
                        <a:t>Isotope: </a:t>
                      </a:r>
                      <a:r>
                        <a:rPr lang="en-GB" sz="970" dirty="0">
                          <a:solidFill>
                            <a:schemeClr val="tx1"/>
                          </a:solidFill>
                        </a:rPr>
                        <a:t>Atoms with the same number of protons but different number of neutrons.  They have different mass numbers.</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rowSpan="6" hMerge="1">
                  <a:txBody>
                    <a:bodyPr/>
                    <a:lstStyle/>
                    <a:p>
                      <a:endParaRPr lang="en-US"/>
                    </a:p>
                  </a:txBody>
                  <a:tcPr/>
                </a:tc>
                <a:tc rowSpan="6" hMerge="1">
                  <a:txBody>
                    <a:bodyPr/>
                    <a:lstStyle/>
                    <a:p>
                      <a:endParaRPr lang="en-US"/>
                    </a:p>
                  </a:txBody>
                  <a:tcPr/>
                </a:tc>
                <a:tc gridSpan="2" vMerge="1">
                  <a:txBody>
                    <a:bodyPr/>
                    <a:lstStyle/>
                    <a:p>
                      <a:endParaRPr lang="en-US"/>
                    </a:p>
                  </a:txBody>
                  <a:tcPr/>
                </a:tc>
                <a:tc hMerge="1" vMerge="1">
                  <a:txBody>
                    <a:bodyPr/>
                    <a:lstStyle/>
                    <a:p>
                      <a:endParaRPr lang="en-US"/>
                    </a:p>
                  </a:txBody>
                  <a:tcPr/>
                </a:tc>
                <a:tc vMerge="1">
                  <a:txBody>
                    <a:bodyPr/>
                    <a:lstStyle/>
                    <a:p>
                      <a:endParaRPr lang="en-US"/>
                    </a:p>
                  </a:txBody>
                  <a:tcPr/>
                </a:tc>
                <a:tc gridSpan="2" vMerge="1">
                  <a:txBody>
                    <a:bodyPr/>
                    <a:lstStyle/>
                    <a:p>
                      <a:endParaRPr lang="en-US"/>
                    </a:p>
                  </a:txBody>
                  <a:tcPr/>
                </a:tc>
                <a:tc hMerge="1" vMerge="1">
                  <a:txBody>
                    <a:bodyPr/>
                    <a:lstStyle/>
                    <a:p>
                      <a:endParaRPr lang="en-US"/>
                    </a:p>
                  </a:txBody>
                  <a:tcPr/>
                </a:tc>
                <a:tc vMerge="1">
                  <a:txBody>
                    <a:bodyPr/>
                    <a:lstStyle/>
                    <a:p>
                      <a:endParaRPr lang="en-US"/>
                    </a:p>
                  </a:txBody>
                  <a:tcPr/>
                </a:tc>
                <a:extLst>
                  <a:ext uri="{0D108BD9-81ED-4DB2-BD59-A6C34878D82A}">
                    <a16:rowId xmlns:a16="http://schemas.microsoft.com/office/drawing/2014/main" val="901120951"/>
                  </a:ext>
                </a:extLst>
              </a:tr>
              <a:tr h="222765">
                <a:tc vMerge="1">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lang="en-US"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gridSpan="3" vMerge="1">
                  <a:txBody>
                    <a:bodyPr/>
                    <a:lstStyle/>
                    <a:p>
                      <a:endParaRPr lang="en-US"/>
                    </a:p>
                  </a:txBody>
                  <a:tcPr/>
                </a:tc>
                <a:tc hMerge="1" vMerge="1">
                  <a:txBody>
                    <a:bodyPr/>
                    <a:lstStyle/>
                    <a:p>
                      <a:endParaRPr lang="en-US"/>
                    </a:p>
                  </a:txBody>
                  <a:tcPr/>
                </a:tc>
                <a:tc hMerge="1" vMerge="1">
                  <a:txBody>
                    <a:bodyPr/>
                    <a:lstStyle/>
                    <a:p>
                      <a:endParaRPr lang="en-US"/>
                    </a:p>
                  </a:txBody>
                  <a:tcPr/>
                </a:tc>
                <a:tc gridSpan="2" vMerge="1">
                  <a:txBody>
                    <a:bodyPr/>
                    <a:lstStyle/>
                    <a:p>
                      <a:endParaRPr lang="en-US"/>
                    </a:p>
                  </a:txBody>
                  <a:tcPr/>
                </a:tc>
                <a:tc hMerge="1" vMerge="1">
                  <a:txBody>
                    <a:bodyPr/>
                    <a:lstStyle/>
                    <a:p>
                      <a:endParaRPr lang="en-US"/>
                    </a:p>
                  </a:txBody>
                  <a:tcPr/>
                </a:tc>
                <a:tc vMerge="1">
                  <a:txBody>
                    <a:bodyPr/>
                    <a:lstStyle/>
                    <a:p>
                      <a:endParaRPr lang="en-US"/>
                    </a:p>
                  </a:txBody>
                  <a:tcPr/>
                </a:tc>
                <a:tc>
                  <a:txBody>
                    <a:bodyPr/>
                    <a:lstStyle/>
                    <a:p>
                      <a:pPr algn="ctr"/>
                      <a:r>
                        <a:rPr lang="en-GB" sz="970" kern="1200" dirty="0">
                          <a:solidFill>
                            <a:schemeClr val="tx1"/>
                          </a:solidFill>
                          <a:effectLst/>
                          <a:latin typeface="Calibri" panose="020F0502020204030204" pitchFamily="34" charset="0"/>
                          <a:ea typeface="+mn-ea"/>
                          <a:cs typeface="Calibri" panose="020F0502020204030204" pitchFamily="34" charset="0"/>
                        </a:rPr>
                        <a:t>Solid</a:t>
                      </a:r>
                      <a:endParaRPr lang="en-US" sz="970" dirty="0">
                        <a:solidFill>
                          <a:schemeClr val="tx1"/>
                        </a:solidFill>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GB" sz="970" kern="1200" dirty="0">
                          <a:solidFill>
                            <a:schemeClr val="tx1"/>
                          </a:solidFill>
                          <a:effectLst/>
                          <a:latin typeface="Calibri" panose="020F0502020204030204" pitchFamily="34" charset="0"/>
                          <a:ea typeface="+mn-ea"/>
                          <a:cs typeface="Calibri" panose="020F0502020204030204" pitchFamily="34" charset="0"/>
                        </a:rPr>
                        <a:t>(s)</a:t>
                      </a:r>
                      <a:endParaRPr lang="en-US" sz="970" dirty="0">
                        <a:solidFill>
                          <a:schemeClr val="tx1"/>
                        </a:solidFill>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1876280066"/>
                  </a:ext>
                </a:extLst>
              </a:tr>
              <a:tr h="0">
                <a:tc vMerge="1">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lang="en-US" sz="970"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gridSpan="3" vMerge="1">
                  <a:txBody>
                    <a:bodyPr/>
                    <a:lstStyle/>
                    <a:p>
                      <a:endParaRPr lang="en-US"/>
                    </a:p>
                  </a:txBody>
                  <a:tcPr/>
                </a:tc>
                <a:tc hMerge="1" vMerge="1">
                  <a:txBody>
                    <a:bodyPr/>
                    <a:lstStyle/>
                    <a:p>
                      <a:endParaRPr lang="en-US"/>
                    </a:p>
                  </a:txBody>
                  <a:tcPr/>
                </a:tc>
                <a:tc hMerge="1" vMerge="1">
                  <a:txBody>
                    <a:bodyPr/>
                    <a:lstStyle/>
                    <a:p>
                      <a:endParaRPr lang="en-US"/>
                    </a:p>
                  </a:txBody>
                  <a:tcPr/>
                </a:tc>
                <a:tc gridSpan="2" vMerge="1">
                  <a:txBody>
                    <a:bodyPr/>
                    <a:lstStyle/>
                    <a:p>
                      <a:endParaRPr lang="en-US"/>
                    </a:p>
                  </a:txBody>
                  <a:tcPr/>
                </a:tc>
                <a:tc hMerge="1" vMerge="1">
                  <a:txBody>
                    <a:bodyPr/>
                    <a:lstStyle/>
                    <a:p>
                      <a:endParaRPr lang="en-US"/>
                    </a:p>
                  </a:txBody>
                  <a:tcPr/>
                </a:tc>
                <a:tc vMerge="1">
                  <a:txBody>
                    <a:bodyPr/>
                    <a:lstStyle/>
                    <a:p>
                      <a:endParaRPr lang="en-US"/>
                    </a:p>
                  </a:txBody>
                  <a:tcPr/>
                </a:tc>
                <a:tc rowSpan="2">
                  <a:txBody>
                    <a:bodyPr/>
                    <a:lstStyle/>
                    <a:p>
                      <a:pPr algn="ctr"/>
                      <a:r>
                        <a:rPr lang="en-GB" sz="970" kern="1200" dirty="0">
                          <a:solidFill>
                            <a:schemeClr val="tx1"/>
                          </a:solidFill>
                          <a:effectLst/>
                          <a:latin typeface="Calibri" panose="020F0502020204030204" pitchFamily="34" charset="0"/>
                          <a:ea typeface="+mn-ea"/>
                          <a:cs typeface="Calibri" panose="020F0502020204030204" pitchFamily="34" charset="0"/>
                        </a:rPr>
                        <a:t>Liquid</a:t>
                      </a:r>
                      <a:endParaRPr lang="en-US" dirty="0">
                        <a:solidFill>
                          <a:schemeClr val="tx1"/>
                        </a:solidFill>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rowSpan="2">
                  <a:txBody>
                    <a:bodyPr/>
                    <a:lstStyle/>
                    <a:p>
                      <a:pPr algn="ctr"/>
                      <a:r>
                        <a:rPr lang="en-GB" sz="970" kern="1200" dirty="0">
                          <a:solidFill>
                            <a:schemeClr val="tx1"/>
                          </a:solidFill>
                          <a:effectLst/>
                          <a:latin typeface="Calibri" panose="020F0502020204030204" pitchFamily="34" charset="0"/>
                          <a:ea typeface="+mn-ea"/>
                          <a:cs typeface="Calibri" panose="020F0502020204030204" pitchFamily="34" charset="0"/>
                        </a:rPr>
                        <a:t>(l)</a:t>
                      </a:r>
                      <a:endParaRPr lang="en-US" dirty="0">
                        <a:solidFill>
                          <a:schemeClr val="tx1"/>
                        </a:solidFill>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1340537258"/>
                  </a:ext>
                </a:extLst>
              </a:tr>
              <a:tr h="156551">
                <a:tc rowSpan="3">
                  <a:txBody>
                    <a:bodyPr/>
                    <a:lstStyle/>
                    <a:p>
                      <a:pPr algn="l"/>
                      <a:r>
                        <a:rPr lang="en-GB" sz="970" b="1" dirty="0">
                          <a:solidFill>
                            <a:schemeClr val="tx1"/>
                          </a:solidFill>
                        </a:rPr>
                        <a:t>Atomic Number</a:t>
                      </a:r>
                      <a:br>
                        <a:rPr lang="en-GB" sz="970" dirty="0">
                          <a:solidFill>
                            <a:schemeClr val="tx1"/>
                          </a:solidFill>
                        </a:rPr>
                      </a:br>
                      <a:r>
                        <a:rPr lang="en-GB" sz="970" dirty="0">
                          <a:solidFill>
                            <a:schemeClr val="tx1"/>
                          </a:solidFill>
                        </a:rPr>
                        <a:t>The number of protons an atom has.</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gridSpan="3" vMerge="1">
                  <a:txBody>
                    <a:bodyPr/>
                    <a:lstStyle/>
                    <a:p>
                      <a:pPr algn="just"/>
                      <a:endParaRPr lang="en-GB" sz="970" dirty="0">
                        <a:solidFill>
                          <a:schemeClr val="tx1"/>
                        </a:solidFill>
                      </a:endParaRP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hMerge="1" vMerge="1">
                  <a:txBody>
                    <a:bodyPr/>
                    <a:lstStyle/>
                    <a:p>
                      <a:endParaRPr lang="en-US"/>
                    </a:p>
                  </a:txBody>
                  <a:tcPr/>
                </a:tc>
                <a:tc hMerge="1" vMerge="1">
                  <a:txBody>
                    <a:bodyPr/>
                    <a:lstStyle/>
                    <a:p>
                      <a:pPr algn="just"/>
                      <a:endParaRPr lang="en-GB" sz="1000" dirty="0">
                        <a:solidFill>
                          <a:schemeClr val="tx1"/>
                        </a:solidFill>
                      </a:endParaRP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gridSpan="2" vMerge="1">
                  <a:txBody>
                    <a:bodyPr/>
                    <a:lstStyle/>
                    <a:p>
                      <a:pPr algn="just"/>
                      <a:endParaRPr lang="en-GB" sz="1000" kern="1200" baseline="0" dirty="0">
                        <a:solidFill>
                          <a:schemeClr val="tx1"/>
                        </a:solidFill>
                        <a:effectLst/>
                        <a:latin typeface="Calibri" panose="020F0502020204030204" pitchFamily="34" charset="0"/>
                        <a:ea typeface="+mn-ea"/>
                        <a:cs typeface="Calibri" panose="020F0502020204030204" pitchFamily="34" charset="0"/>
                      </a:endParaRP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hMerge="1" vMerge="1">
                  <a:txBody>
                    <a:bodyPr/>
                    <a:lstStyle/>
                    <a:p>
                      <a:endParaRPr lang="en-US"/>
                    </a:p>
                  </a:txBody>
                  <a:tcPr>
                    <a:lnL w="57150" cap="flat" cmpd="sng" algn="ctr">
                      <a:solidFill>
                        <a:schemeClr val="tx1"/>
                      </a:solidFill>
                      <a:prstDash val="solid"/>
                      <a:round/>
                      <a:headEnd type="none" w="med" len="med"/>
                      <a:tailEnd type="none" w="med" len="med"/>
                    </a:lnL>
                  </a:tcPr>
                </a:tc>
                <a:tc vMerge="1">
                  <a:txBody>
                    <a:bodyPr/>
                    <a:lstStyle/>
                    <a:p>
                      <a:endParaRPr lang="en-US"/>
                    </a:p>
                  </a:txBody>
                  <a:tcPr/>
                </a:tc>
                <a:tc vMerge="1">
                  <a:txBody>
                    <a:bodyPr/>
                    <a:lstStyle/>
                    <a:p>
                      <a:pPr algn="just"/>
                      <a:r>
                        <a:rPr lang="en-GB" sz="1000" b="1" kern="1200" dirty="0">
                          <a:solidFill>
                            <a:schemeClr val="tx1"/>
                          </a:solidFill>
                          <a:effectLst/>
                          <a:latin typeface="Calibri" panose="020F0502020204030204" pitchFamily="34" charset="0"/>
                          <a:ea typeface="+mn-ea"/>
                          <a:cs typeface="Calibri" panose="020F0502020204030204" pitchFamily="34" charset="0"/>
                        </a:rPr>
                        <a:t>State Symbols</a:t>
                      </a: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vMerge="1">
                  <a:txBody>
                    <a:bodyPr/>
                    <a:lstStyle/>
                    <a:p>
                      <a:pPr algn="just"/>
                      <a:endParaRPr lang="en-GB" sz="1000" kern="1200" dirty="0">
                        <a:solidFill>
                          <a:schemeClr val="tx1"/>
                        </a:solidFill>
                        <a:effectLst/>
                        <a:latin typeface="Calibri" panose="020F0502020204030204" pitchFamily="34" charset="0"/>
                        <a:ea typeface="+mn-ea"/>
                        <a:cs typeface="Calibri" panose="020F0502020204030204" pitchFamily="34" charset="0"/>
                      </a:endParaRPr>
                    </a:p>
                  </a:txBody>
                  <a:tcPr>
                    <a:lnL w="28575"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vMerge="1">
                  <a:txBody>
                    <a:bodyPr/>
                    <a:lstStyle/>
                    <a:p>
                      <a:pPr algn="just"/>
                      <a:r>
                        <a:rPr lang="en-GB" sz="1000" b="1" dirty="0">
                          <a:solidFill>
                            <a:schemeClr val="tx1"/>
                          </a:solidFill>
                        </a:rPr>
                        <a:t>Elements</a:t>
                      </a:r>
                    </a:p>
                    <a:p>
                      <a:pPr algn="just"/>
                      <a:r>
                        <a:rPr lang="en-GB" sz="1000" dirty="0">
                          <a:solidFill>
                            <a:schemeClr val="tx1"/>
                          </a:solidFill>
                        </a:rPr>
                        <a:t>Elements are made up of just one type of atom.  </a:t>
                      </a:r>
                      <a:r>
                        <a:rPr lang="en-GB" sz="1000" kern="1200" dirty="0">
                          <a:solidFill>
                            <a:schemeClr val="tx1"/>
                          </a:solidFill>
                          <a:effectLst/>
                          <a:latin typeface="+mn-lt"/>
                          <a:ea typeface="+mn-ea"/>
                          <a:cs typeface="+mn-cs"/>
                        </a:rPr>
                        <a:t>In the periodic table there are about 100 different elements. </a:t>
                      </a:r>
                    </a:p>
                    <a:p>
                      <a:pPr algn="just"/>
                      <a:endParaRPr lang="en-GB" sz="1000" dirty="0">
                        <a:solidFill>
                          <a:schemeClr val="tx1"/>
                        </a:solidFill>
                      </a:endParaRPr>
                    </a:p>
                    <a:p>
                      <a:pPr algn="just"/>
                      <a:endParaRPr lang="en-GB" sz="1000" kern="1200" dirty="0">
                        <a:solidFill>
                          <a:schemeClr val="tx1"/>
                        </a:solidFill>
                        <a:effectLst/>
                        <a:latin typeface="Calibri" panose="020F0502020204030204" pitchFamily="34" charset="0"/>
                        <a:ea typeface="+mn-ea"/>
                        <a:cs typeface="Calibri" panose="020F0502020204030204" pitchFamily="34" charset="0"/>
                      </a:endParaRP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61015412"/>
                  </a:ext>
                </a:extLst>
              </a:tr>
              <a:tr h="222765">
                <a:tc vMerge="1">
                  <a:txBody>
                    <a:bodyPr/>
                    <a:lstStyle/>
                    <a:p>
                      <a:endParaRPr lang="en-US"/>
                    </a:p>
                  </a:txBody>
                  <a:tcPr>
                    <a:lnT w="57150" cap="flat" cmpd="sng" algn="ctr">
                      <a:solidFill>
                        <a:schemeClr val="tx1"/>
                      </a:solidFill>
                      <a:prstDash val="solid"/>
                      <a:round/>
                      <a:headEnd type="none" w="med" len="med"/>
                      <a:tailEnd type="none" w="med" len="med"/>
                    </a:lnT>
                  </a:tcPr>
                </a:tc>
                <a:tc gridSpan="3" vMerge="1">
                  <a:txBody>
                    <a:bodyPr/>
                    <a:lstStyle/>
                    <a:p>
                      <a:endParaRPr lang="en-US"/>
                    </a:p>
                  </a:txBody>
                  <a:tcPr>
                    <a:lnT w="57150" cap="flat" cmpd="sng" algn="ctr">
                      <a:solidFill>
                        <a:schemeClr val="tx1"/>
                      </a:solidFill>
                      <a:prstDash val="solid"/>
                      <a:round/>
                      <a:headEnd type="none" w="med" len="med"/>
                      <a:tailEnd type="none" w="med" len="med"/>
                    </a:lnT>
                  </a:tcPr>
                </a:tc>
                <a:tc hMerge="1" vMerge="1">
                  <a:txBody>
                    <a:bodyPr/>
                    <a:lstStyle/>
                    <a:p>
                      <a:endParaRPr lang="en-US"/>
                    </a:p>
                  </a:txBody>
                  <a:tcPr/>
                </a:tc>
                <a:tc hMerge="1" vMerge="1">
                  <a:txBody>
                    <a:bodyPr/>
                    <a:lstStyle/>
                    <a:p>
                      <a:endParaRPr lang="en-US"/>
                    </a:p>
                  </a:txBody>
                  <a:tcPr/>
                </a:tc>
                <a:tc gridSpan="2" vMerge="1">
                  <a:txBody>
                    <a:bodyPr/>
                    <a:lstStyle/>
                    <a:p>
                      <a:endParaRPr lang="en-US"/>
                    </a:p>
                  </a:txBody>
                  <a:tcPr>
                    <a:lnT w="57150" cap="flat" cmpd="sng" algn="ctr">
                      <a:solidFill>
                        <a:schemeClr val="tx1"/>
                      </a:solidFill>
                      <a:prstDash val="solid"/>
                      <a:round/>
                      <a:headEnd type="none" w="med" len="med"/>
                      <a:tailEnd type="none" w="med" len="med"/>
                    </a:lnT>
                  </a:tcPr>
                </a:tc>
                <a:tc hMerge="1" vMerge="1">
                  <a:txBody>
                    <a:bodyPr/>
                    <a:lstStyle/>
                    <a:p>
                      <a:endParaRPr lang="en-US"/>
                    </a:p>
                  </a:txBody>
                  <a:tcPr/>
                </a:tc>
                <a:tc vMerge="1">
                  <a:txBody>
                    <a:bodyPr/>
                    <a:lstStyle/>
                    <a:p>
                      <a:endParaRPr lang="en-US"/>
                    </a:p>
                  </a:txBody>
                  <a:tcPr>
                    <a:lnT w="57150" cap="flat" cmpd="sng" algn="ctr">
                      <a:solidFill>
                        <a:schemeClr val="tx1"/>
                      </a:solidFill>
                      <a:prstDash val="solid"/>
                      <a:round/>
                      <a:headEnd type="none" w="med" len="med"/>
                      <a:tailEnd type="none" w="med" len="med"/>
                    </a:lnT>
                  </a:tcPr>
                </a:tc>
                <a:tc>
                  <a:txBody>
                    <a:bodyPr/>
                    <a:lstStyle/>
                    <a:p>
                      <a:pPr algn="ctr"/>
                      <a:r>
                        <a:rPr lang="en-GB" sz="970" kern="1200" dirty="0">
                          <a:solidFill>
                            <a:schemeClr val="tx1"/>
                          </a:solidFill>
                          <a:effectLst/>
                          <a:latin typeface="Calibri" panose="020F0502020204030204" pitchFamily="34" charset="0"/>
                          <a:ea typeface="+mn-ea"/>
                          <a:cs typeface="Calibri" panose="020F0502020204030204" pitchFamily="34" charset="0"/>
                        </a:rPr>
                        <a:t>Gas</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GB" sz="970" kern="1200" dirty="0">
                          <a:solidFill>
                            <a:schemeClr val="tx1"/>
                          </a:solidFill>
                          <a:effectLst/>
                          <a:latin typeface="Calibri" panose="020F0502020204030204" pitchFamily="34" charset="0"/>
                          <a:ea typeface="+mn-ea"/>
                          <a:cs typeface="Calibri" panose="020F0502020204030204" pitchFamily="34" charset="0"/>
                        </a:rPr>
                        <a:t>(g)</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vMerge="1">
                  <a:txBody>
                    <a:bodyPr/>
                    <a:lstStyle/>
                    <a:p>
                      <a:endParaRPr lang="en-US"/>
                    </a:p>
                  </a:txBody>
                  <a:tcPr>
                    <a:lnL w="57150" cap="flat" cmpd="sng" algn="ctr">
                      <a:solidFill>
                        <a:schemeClr val="tx1"/>
                      </a:solidFill>
                      <a:prstDash val="solid"/>
                      <a:round/>
                      <a:headEnd type="none" w="med" len="med"/>
                      <a:tailEnd type="none" w="med" len="med"/>
                    </a:lnL>
                    <a:lnT w="5715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215989244"/>
                  </a:ext>
                </a:extLst>
              </a:tr>
              <a:tr h="248053">
                <a:tc vMerge="1">
                  <a:txBody>
                    <a:bodyPr/>
                    <a:lstStyle/>
                    <a:p>
                      <a:endParaRPr lang="en-US"/>
                    </a:p>
                  </a:txBody>
                  <a:tcPr/>
                </a:tc>
                <a:tc gridSpan="3" vMerge="1">
                  <a:txBody>
                    <a:bodyPr/>
                    <a:lstStyle/>
                    <a:p>
                      <a:endParaRPr lang="en-US"/>
                    </a:p>
                  </a:txBody>
                  <a:tcPr/>
                </a:tc>
                <a:tc hMerge="1" vMerge="1">
                  <a:txBody>
                    <a:bodyPr/>
                    <a:lstStyle/>
                    <a:p>
                      <a:endParaRPr lang="en-US"/>
                    </a:p>
                  </a:txBody>
                  <a:tcPr/>
                </a:tc>
                <a:tc hMerge="1" vMerge="1">
                  <a:txBody>
                    <a:bodyPr/>
                    <a:lstStyle/>
                    <a:p>
                      <a:endParaRPr lang="en-US"/>
                    </a:p>
                  </a:txBody>
                  <a:tcPr/>
                </a:tc>
                <a:tc gridSpan="2" vMerge="1">
                  <a:txBody>
                    <a:bodyPr/>
                    <a:lstStyle/>
                    <a:p>
                      <a:endParaRPr lang="en-US"/>
                    </a:p>
                  </a:txBody>
                  <a:tcPr/>
                </a:tc>
                <a:tc hMerge="1" vMerge="1">
                  <a:txBody>
                    <a:bodyPr/>
                    <a:lstStyle/>
                    <a:p>
                      <a:endParaRPr lang="en-US"/>
                    </a:p>
                  </a:txBody>
                  <a:tcPr/>
                </a:tc>
                <a:tc vMerge="1">
                  <a:txBody>
                    <a:bodyPr/>
                    <a:lstStyle/>
                    <a:p>
                      <a:endParaRPr lang="en-US"/>
                    </a:p>
                  </a:txBody>
                  <a:tcPr/>
                </a:tc>
                <a:tc>
                  <a:txBody>
                    <a:bodyPr/>
                    <a:lstStyle/>
                    <a:p>
                      <a:pPr algn="ctr"/>
                      <a:r>
                        <a:rPr lang="en-GB" sz="1000" kern="1200" dirty="0">
                          <a:solidFill>
                            <a:schemeClr val="tx1"/>
                          </a:solidFill>
                          <a:effectLst/>
                          <a:latin typeface="Calibri" panose="020F0502020204030204" pitchFamily="34" charset="0"/>
                          <a:ea typeface="+mn-ea"/>
                          <a:cs typeface="Calibri" panose="020F0502020204030204" pitchFamily="34" charset="0"/>
                        </a:rPr>
                        <a:t>Solution</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GB" sz="1000" kern="1200" dirty="0">
                          <a:solidFill>
                            <a:schemeClr val="tx1"/>
                          </a:solidFill>
                          <a:effectLst/>
                          <a:latin typeface="Calibri" panose="020F0502020204030204" pitchFamily="34" charset="0"/>
                          <a:ea typeface="+mn-ea"/>
                          <a:cs typeface="Calibri" panose="020F0502020204030204" pitchFamily="34" charset="0"/>
                        </a:rPr>
                        <a:t>(</a:t>
                      </a:r>
                      <a:r>
                        <a:rPr lang="en-GB" sz="1000" kern="1200" dirty="0" err="1">
                          <a:solidFill>
                            <a:schemeClr val="tx1"/>
                          </a:solidFill>
                          <a:effectLst/>
                          <a:latin typeface="Calibri" panose="020F0502020204030204" pitchFamily="34" charset="0"/>
                          <a:ea typeface="+mn-ea"/>
                          <a:cs typeface="Calibri" panose="020F0502020204030204" pitchFamily="34" charset="0"/>
                        </a:rPr>
                        <a:t>aq</a:t>
                      </a:r>
                      <a:r>
                        <a:rPr lang="en-GB" sz="1000" kern="1200" dirty="0">
                          <a:solidFill>
                            <a:schemeClr val="tx1"/>
                          </a:solidFill>
                          <a:effectLst/>
                          <a:latin typeface="Calibri" panose="020F0502020204030204" pitchFamily="34" charset="0"/>
                          <a:ea typeface="+mn-ea"/>
                          <a:cs typeface="Calibri" panose="020F0502020204030204" pitchFamily="34" charset="0"/>
                        </a:rPr>
                        <a:t>)</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1903189250"/>
                  </a:ext>
                </a:extLst>
              </a:tr>
            </a:tbl>
          </a:graphicData>
        </a:graphic>
      </p:graphicFrame>
    </p:spTree>
    <p:extLst>
      <p:ext uri="{BB962C8B-B14F-4D97-AF65-F5344CB8AC3E}">
        <p14:creationId xmlns:p14="http://schemas.microsoft.com/office/powerpoint/2010/main" val="38084346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5B48AD5-74B7-D94A-A34B-E4BEF2376DAA}"/>
              </a:ext>
            </a:extLst>
          </p:cNvPr>
          <p:cNvSpPr txBox="1"/>
          <p:nvPr/>
        </p:nvSpPr>
        <p:spPr>
          <a:xfrm>
            <a:off x="-17684" y="-22433"/>
            <a:ext cx="8315325" cy="400110"/>
          </a:xfrm>
          <a:prstGeom prst="rect">
            <a:avLst/>
          </a:prstGeom>
          <a:noFill/>
        </p:spPr>
        <p:txBody>
          <a:bodyPr wrap="square" rtlCol="0">
            <a:spAutoFit/>
          </a:bodyPr>
          <a:lstStyle/>
          <a:p>
            <a:r>
              <a:rPr lang="en-US" sz="2000" b="1" dirty="0"/>
              <a:t>C2: The Periodic Table</a:t>
            </a:r>
          </a:p>
        </p:txBody>
      </p:sp>
      <p:graphicFrame>
        <p:nvGraphicFramePr>
          <p:cNvPr id="2" name="Table 1">
            <a:extLst>
              <a:ext uri="{FF2B5EF4-FFF2-40B4-BE49-F238E27FC236}">
                <a16:creationId xmlns:a16="http://schemas.microsoft.com/office/drawing/2014/main" id="{CF1D78D6-6639-1647-AAC5-EF617B8FD23E}"/>
              </a:ext>
            </a:extLst>
          </p:cNvPr>
          <p:cNvGraphicFramePr>
            <a:graphicFrameLocks noGrp="1"/>
          </p:cNvGraphicFramePr>
          <p:nvPr>
            <p:extLst>
              <p:ext uri="{D42A27DB-BD31-4B8C-83A1-F6EECF244321}">
                <p14:modId xmlns:p14="http://schemas.microsoft.com/office/powerpoint/2010/main" val="277420592"/>
              </p:ext>
            </p:extLst>
          </p:nvPr>
        </p:nvGraphicFramePr>
        <p:xfrm>
          <a:off x="57148" y="336125"/>
          <a:ext cx="9043764" cy="6440424"/>
        </p:xfrm>
        <a:graphic>
          <a:graphicData uri="http://schemas.openxmlformats.org/drawingml/2006/table">
            <a:tbl>
              <a:tblPr firstRow="1" bandRow="1">
                <a:tableStyleId>{5940675A-B579-460E-94D1-54222C63F5DA}</a:tableStyleId>
              </a:tblPr>
              <a:tblGrid>
                <a:gridCol w="2288488">
                  <a:extLst>
                    <a:ext uri="{9D8B030D-6E8A-4147-A177-3AD203B41FA5}">
                      <a16:colId xmlns:a16="http://schemas.microsoft.com/office/drawing/2014/main" val="3630123376"/>
                    </a:ext>
                  </a:extLst>
                </a:gridCol>
                <a:gridCol w="1466790">
                  <a:extLst>
                    <a:ext uri="{9D8B030D-6E8A-4147-A177-3AD203B41FA5}">
                      <a16:colId xmlns:a16="http://schemas.microsoft.com/office/drawing/2014/main" val="3077874918"/>
                    </a:ext>
                  </a:extLst>
                </a:gridCol>
                <a:gridCol w="1100093">
                  <a:extLst>
                    <a:ext uri="{9D8B030D-6E8A-4147-A177-3AD203B41FA5}">
                      <a16:colId xmlns:a16="http://schemas.microsoft.com/office/drawing/2014/main" val="3176148222"/>
                    </a:ext>
                  </a:extLst>
                </a:gridCol>
                <a:gridCol w="1100093">
                  <a:extLst>
                    <a:ext uri="{9D8B030D-6E8A-4147-A177-3AD203B41FA5}">
                      <a16:colId xmlns:a16="http://schemas.microsoft.com/office/drawing/2014/main" val="4261051418"/>
                    </a:ext>
                  </a:extLst>
                </a:gridCol>
                <a:gridCol w="1479452">
                  <a:extLst>
                    <a:ext uri="{9D8B030D-6E8A-4147-A177-3AD203B41FA5}">
                      <a16:colId xmlns:a16="http://schemas.microsoft.com/office/drawing/2014/main" val="2360655927"/>
                    </a:ext>
                  </a:extLst>
                </a:gridCol>
                <a:gridCol w="1608848">
                  <a:extLst>
                    <a:ext uri="{9D8B030D-6E8A-4147-A177-3AD203B41FA5}">
                      <a16:colId xmlns:a16="http://schemas.microsoft.com/office/drawing/2014/main" val="1570139611"/>
                    </a:ext>
                  </a:extLst>
                </a:gridCol>
              </a:tblGrid>
              <a:tr h="853188">
                <a:tc rowSpan="2">
                  <a:txBody>
                    <a:bodyPr/>
                    <a:lstStyle/>
                    <a:p>
                      <a:pPr algn="just"/>
                      <a:r>
                        <a:rPr lang="en-GB" sz="970" b="1" kern="1200" dirty="0">
                          <a:solidFill>
                            <a:schemeClr val="tx1"/>
                          </a:solidFill>
                          <a:effectLst/>
                          <a:latin typeface="+mn-lt"/>
                          <a:ea typeface="+mn-ea"/>
                          <a:cs typeface="+mn-cs"/>
                        </a:rPr>
                        <a:t>Group 7</a:t>
                      </a:r>
                    </a:p>
                    <a:p>
                      <a:pPr algn="just"/>
                      <a:r>
                        <a:rPr lang="en-GB" sz="970" kern="1200" dirty="0">
                          <a:solidFill>
                            <a:schemeClr val="tx1"/>
                          </a:solidFill>
                          <a:effectLst/>
                          <a:latin typeface="+mn-lt"/>
                          <a:ea typeface="+mn-ea"/>
                          <a:cs typeface="+mn-cs"/>
                        </a:rPr>
                        <a:t>Elements in Group 7 are called the halogens and they have similar reactions because they have 7 electrons in their outermost shell. The halogens are non-metals and are molecules made of pairs of atoms. At room temperature F</a:t>
                      </a:r>
                      <a:r>
                        <a:rPr lang="en-GB" sz="970" kern="1200" baseline="-25000" dirty="0">
                          <a:solidFill>
                            <a:schemeClr val="tx1"/>
                          </a:solidFill>
                          <a:effectLst/>
                          <a:latin typeface="+mn-lt"/>
                          <a:ea typeface="+mn-ea"/>
                          <a:cs typeface="+mn-cs"/>
                        </a:rPr>
                        <a:t>2</a:t>
                      </a:r>
                      <a:r>
                        <a:rPr lang="en-GB" sz="970" kern="1200" dirty="0">
                          <a:solidFill>
                            <a:schemeClr val="tx1"/>
                          </a:solidFill>
                          <a:effectLst/>
                          <a:latin typeface="+mn-lt"/>
                          <a:ea typeface="+mn-ea"/>
                          <a:cs typeface="+mn-cs"/>
                        </a:rPr>
                        <a:t> is a yellow gas, Cl</a:t>
                      </a:r>
                      <a:r>
                        <a:rPr lang="en-GB" sz="970" kern="1200" baseline="-25000" dirty="0">
                          <a:solidFill>
                            <a:schemeClr val="tx1"/>
                          </a:solidFill>
                          <a:effectLst/>
                          <a:latin typeface="+mn-lt"/>
                          <a:ea typeface="+mn-ea"/>
                          <a:cs typeface="+mn-cs"/>
                        </a:rPr>
                        <a:t>2</a:t>
                      </a:r>
                      <a:r>
                        <a:rPr lang="en-GB" sz="970" kern="1200" baseline="0" dirty="0">
                          <a:solidFill>
                            <a:schemeClr val="tx1"/>
                          </a:solidFill>
                          <a:effectLst/>
                          <a:latin typeface="+mn-lt"/>
                          <a:ea typeface="+mn-ea"/>
                          <a:cs typeface="+mn-cs"/>
                        </a:rPr>
                        <a:t> is a green gas, Br</a:t>
                      </a:r>
                      <a:r>
                        <a:rPr lang="en-GB" sz="970" kern="1200" baseline="-25000" dirty="0">
                          <a:solidFill>
                            <a:schemeClr val="tx1"/>
                          </a:solidFill>
                          <a:effectLst/>
                          <a:latin typeface="+mn-lt"/>
                          <a:ea typeface="+mn-ea"/>
                          <a:cs typeface="+mn-cs"/>
                        </a:rPr>
                        <a:t>2 </a:t>
                      </a:r>
                      <a:r>
                        <a:rPr lang="en-GB" sz="970" kern="1200" baseline="0" dirty="0">
                          <a:solidFill>
                            <a:schemeClr val="tx1"/>
                          </a:solidFill>
                          <a:effectLst/>
                          <a:latin typeface="+mn-lt"/>
                          <a:ea typeface="+mn-ea"/>
                          <a:cs typeface="+mn-cs"/>
                        </a:rPr>
                        <a:t>is a brown liquid while when in solution is it yellow and I</a:t>
                      </a:r>
                      <a:r>
                        <a:rPr lang="en-GB" sz="970" kern="1200" baseline="-25000" dirty="0">
                          <a:solidFill>
                            <a:schemeClr val="tx1"/>
                          </a:solidFill>
                          <a:effectLst/>
                          <a:latin typeface="+mn-lt"/>
                          <a:ea typeface="+mn-ea"/>
                          <a:cs typeface="+mn-cs"/>
                        </a:rPr>
                        <a:t>2</a:t>
                      </a:r>
                      <a:r>
                        <a:rPr lang="en-GB" sz="970" kern="1200" baseline="0" dirty="0">
                          <a:solidFill>
                            <a:schemeClr val="tx1"/>
                          </a:solidFill>
                          <a:effectLst/>
                          <a:latin typeface="+mn-lt"/>
                          <a:ea typeface="+mn-ea"/>
                          <a:cs typeface="+mn-cs"/>
                        </a:rPr>
                        <a:t> is a shiny black solids while when in solution it is a dark brown/red colour.  When they form compounds with metals they form white solids.</a:t>
                      </a:r>
                      <a:endParaRPr lang="en-GB" sz="970"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3">
                  <a:txBody>
                    <a:bodyPr/>
                    <a:lstStyle/>
                    <a:p>
                      <a:r>
                        <a:rPr lang="en-US" sz="970" b="1" dirty="0"/>
                        <a:t>Groups</a:t>
                      </a:r>
                    </a:p>
                    <a:p>
                      <a:pPr algn="just"/>
                      <a:r>
                        <a:rPr lang="en-US" sz="970" dirty="0"/>
                        <a:t>Groups are the vertical columns in the periodic table.  Elements in the same group have the same number of electrons in their outermost shell and so they have similar properties.  Every atom in group 1 has 1 electron in its outermost shell, while everything in group 7 has 7 electrons in its outermost shell.</a:t>
                      </a: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gridSpan="2">
                  <a:txBody>
                    <a:bodyPr/>
                    <a:lstStyle/>
                    <a:p>
                      <a:pPr algn="just"/>
                      <a:r>
                        <a:rPr lang="en-GB" sz="1000" b="1" dirty="0"/>
                        <a:t>Periods</a:t>
                      </a:r>
                    </a:p>
                    <a:p>
                      <a:pPr algn="just"/>
                      <a:r>
                        <a:rPr lang="en-GB" sz="1000" dirty="0"/>
                        <a:t>Periods are the horizontal rows on the periodic table.  Every element in the same period has the same number of shells.  For example all elements in period 3 have 3 shells while all elements in period 4 have 4 shells.</a:t>
                      </a: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hMerge="1">
                  <a:txBody>
                    <a:bodyPr/>
                    <a:lstStyle/>
                    <a:p>
                      <a:endParaRPr lang="en-US"/>
                    </a:p>
                  </a:txBody>
                  <a:tcPr/>
                </a:tc>
                <a:tc gridSpan="2">
                  <a:txBody>
                    <a:bodyPr/>
                    <a:lstStyle/>
                    <a:p>
                      <a:pPr algn="just"/>
                      <a:r>
                        <a:rPr lang="en-GB" sz="970" b="1" dirty="0"/>
                        <a:t>Group 0</a:t>
                      </a:r>
                    </a:p>
                    <a:p>
                      <a:pPr algn="just"/>
                      <a:r>
                        <a:rPr lang="en-GB" sz="970" kern="1200" dirty="0">
                          <a:solidFill>
                            <a:schemeClr val="tx1"/>
                          </a:solidFill>
                          <a:effectLst/>
                          <a:latin typeface="+mn-lt"/>
                          <a:ea typeface="+mn-ea"/>
                          <a:cs typeface="+mn-cs"/>
                        </a:rPr>
                        <a:t>Elements in Group 0 are called the noble gases. They are unreactive and don’t easily form molecules because their atoms have stable arrangements of electrons because they all have full outermost shells.  The  noble gases have eight electrons in their outer shell, except for helium, which has only two electrons. Down the group the boiling point increases and the gases become more dense.</a:t>
                      </a:r>
                      <a:endParaRPr lang="en-GB" sz="970"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308000156"/>
                  </a:ext>
                </a:extLst>
              </a:tr>
              <a:tr h="494971">
                <a:tc vMerge="1">
                  <a:txBody>
                    <a:bodyPr/>
                    <a:lstStyle/>
                    <a:p>
                      <a:endParaRPr lang="en-US"/>
                    </a:p>
                  </a:txBody>
                  <a:tcPr/>
                </a:tc>
                <a:tc vMerge="1">
                  <a:txBody>
                    <a:bodyPr/>
                    <a:lstStyle/>
                    <a:p>
                      <a:endParaRPr lang="en-US"/>
                    </a:p>
                  </a:txBody>
                  <a:tcPr/>
                </a:tc>
                <a:tc rowSpan="2">
                  <a:txBody>
                    <a:bodyPr/>
                    <a:lstStyle/>
                    <a:p>
                      <a:pPr algn="just"/>
                      <a:r>
                        <a:rPr lang="en-GB" sz="970" b="1" kern="1200" baseline="0" dirty="0">
                          <a:solidFill>
                            <a:schemeClr val="tx1"/>
                          </a:solidFill>
                          <a:effectLst/>
                          <a:latin typeface="Calibri" panose="020F0502020204030204" pitchFamily="34" charset="0"/>
                          <a:ea typeface="+mn-ea"/>
                          <a:cs typeface="Calibri" panose="020F0502020204030204" pitchFamily="34" charset="0"/>
                        </a:rPr>
                        <a:t>Metals</a:t>
                      </a:r>
                    </a:p>
                    <a:p>
                      <a:pPr algn="just"/>
                      <a:r>
                        <a:rPr lang="en-GB" sz="970" kern="1200" baseline="0" dirty="0">
                          <a:solidFill>
                            <a:schemeClr val="tx1"/>
                          </a:solidFill>
                          <a:effectLst/>
                          <a:latin typeface="Calibri" panose="020F0502020204030204" pitchFamily="34" charset="0"/>
                          <a:ea typeface="+mn-ea"/>
                          <a:cs typeface="Calibri" panose="020F0502020204030204" pitchFamily="34" charset="0"/>
                        </a:rPr>
                        <a:t>Metals form positive ions and are found on the left side of the periodic table and towards the bottom. </a:t>
                      </a: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2">
                  <a:txBody>
                    <a:bodyPr/>
                    <a:lstStyle/>
                    <a:p>
                      <a:pPr algn="just"/>
                      <a:r>
                        <a:rPr lang="en-GB" sz="970" b="1" dirty="0">
                          <a:latin typeface="Calibri" panose="020F0502020204030204" pitchFamily="34" charset="0"/>
                          <a:cs typeface="Calibri" panose="020F0502020204030204" pitchFamily="34" charset="0"/>
                        </a:rPr>
                        <a:t>Non Metals</a:t>
                      </a: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970" kern="1200" baseline="0" dirty="0">
                          <a:solidFill>
                            <a:schemeClr val="tx1"/>
                          </a:solidFill>
                          <a:effectLst/>
                          <a:latin typeface="Calibri" panose="020F0502020204030204" pitchFamily="34" charset="0"/>
                          <a:ea typeface="+mn-ea"/>
                          <a:cs typeface="Calibri" panose="020F0502020204030204" pitchFamily="34" charset="0"/>
                        </a:rPr>
                        <a:t>Non Metals form negative ions.  They found on the right side of the periodic table and towards the top.</a:t>
                      </a: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4" gridSpan="2">
                  <a:txBody>
                    <a:bodyPr/>
                    <a:lstStyle/>
                    <a:p>
                      <a:pPr algn="just"/>
                      <a:r>
                        <a:rPr lang="en-GB" sz="970" b="1" dirty="0">
                          <a:solidFill>
                            <a:schemeClr val="tx1"/>
                          </a:solidFill>
                        </a:rPr>
                        <a:t>Group 1</a:t>
                      </a:r>
                    </a:p>
                    <a:p>
                      <a:pPr algn="just"/>
                      <a:r>
                        <a:rPr lang="en-GB" sz="970" kern="1200" dirty="0">
                          <a:solidFill>
                            <a:schemeClr val="tx1"/>
                          </a:solidFill>
                          <a:effectLst/>
                          <a:latin typeface="+mn-lt"/>
                          <a:ea typeface="+mn-ea"/>
                          <a:cs typeface="+mn-cs"/>
                        </a:rPr>
                        <a:t>Elements in Group 1 are called the alkali metals and they have similar properties because they all have 1 electron on their outermost shell.  They all react with oxygen, chlorine and water and down the group the metals become more reactive.</a:t>
                      </a:r>
                    </a:p>
                    <a:p>
                      <a:pPr algn="just"/>
                      <a:endParaRPr lang="en-GB" sz="200" kern="1200" dirty="0">
                        <a:solidFill>
                          <a:schemeClr val="tx1"/>
                        </a:solidFill>
                        <a:effectLst/>
                        <a:latin typeface="+mn-lt"/>
                        <a:ea typeface="+mn-ea"/>
                        <a:cs typeface="+mn-cs"/>
                      </a:endParaRPr>
                    </a:p>
                    <a:p>
                      <a:pPr algn="ctr"/>
                      <a:r>
                        <a:rPr lang="en-GB" sz="970" kern="1200" dirty="0">
                          <a:solidFill>
                            <a:schemeClr val="tx1"/>
                          </a:solidFill>
                          <a:effectLst/>
                          <a:latin typeface="+mn-lt"/>
                          <a:ea typeface="+mn-ea"/>
                          <a:cs typeface="+mn-cs"/>
                        </a:rPr>
                        <a:t>Metal + Oxygen </a:t>
                      </a:r>
                      <a:r>
                        <a:rPr lang="en-GB" sz="970" kern="1200" dirty="0">
                          <a:solidFill>
                            <a:schemeClr val="tx1"/>
                          </a:solidFill>
                          <a:effectLst/>
                          <a:latin typeface="+mn-lt"/>
                          <a:ea typeface="+mn-ea"/>
                          <a:cs typeface="+mn-cs"/>
                          <a:sym typeface="Wingdings" pitchFamily="2" charset="2"/>
                        </a:rPr>
                        <a:t> Metal Oxide</a:t>
                      </a:r>
                    </a:p>
                    <a:p>
                      <a:pPr algn="ctr"/>
                      <a:r>
                        <a:rPr lang="en-GB" sz="970" kern="1200" dirty="0">
                          <a:solidFill>
                            <a:schemeClr val="tx1"/>
                          </a:solidFill>
                          <a:effectLst/>
                          <a:latin typeface="+mn-lt"/>
                          <a:ea typeface="+mn-ea"/>
                          <a:cs typeface="+mn-cs"/>
                          <a:sym typeface="Wingdings" pitchFamily="2" charset="2"/>
                        </a:rPr>
                        <a:t>Lithium + Oxygen  Lithium Oxide</a:t>
                      </a:r>
                    </a:p>
                    <a:p>
                      <a:pPr algn="ctr"/>
                      <a:r>
                        <a:rPr lang="en-GB" sz="970" kern="1200" dirty="0">
                          <a:solidFill>
                            <a:schemeClr val="tx1"/>
                          </a:solidFill>
                          <a:effectLst/>
                          <a:latin typeface="+mn-lt"/>
                          <a:ea typeface="+mn-ea"/>
                          <a:cs typeface="+mn-cs"/>
                          <a:sym typeface="Wingdings" pitchFamily="2" charset="2"/>
                        </a:rPr>
                        <a:t>4Li (s) + O</a:t>
                      </a:r>
                      <a:r>
                        <a:rPr lang="en-GB" sz="970" kern="1200" baseline="-25000" dirty="0">
                          <a:solidFill>
                            <a:schemeClr val="tx1"/>
                          </a:solidFill>
                          <a:effectLst/>
                          <a:latin typeface="+mn-lt"/>
                          <a:ea typeface="+mn-ea"/>
                          <a:cs typeface="+mn-cs"/>
                          <a:sym typeface="Wingdings" pitchFamily="2" charset="2"/>
                        </a:rPr>
                        <a:t>2</a:t>
                      </a:r>
                      <a:r>
                        <a:rPr lang="en-GB" sz="970" kern="1200" baseline="0" dirty="0">
                          <a:solidFill>
                            <a:schemeClr val="tx1"/>
                          </a:solidFill>
                          <a:effectLst/>
                          <a:latin typeface="+mn-lt"/>
                          <a:ea typeface="+mn-ea"/>
                          <a:cs typeface="+mn-cs"/>
                          <a:sym typeface="Wingdings" pitchFamily="2" charset="2"/>
                        </a:rPr>
                        <a:t> (g)  2Li</a:t>
                      </a:r>
                      <a:r>
                        <a:rPr lang="en-GB" sz="970" kern="1200" baseline="-25000" dirty="0">
                          <a:solidFill>
                            <a:schemeClr val="tx1"/>
                          </a:solidFill>
                          <a:effectLst/>
                          <a:latin typeface="+mn-lt"/>
                          <a:ea typeface="+mn-ea"/>
                          <a:cs typeface="+mn-cs"/>
                          <a:sym typeface="Wingdings" pitchFamily="2" charset="2"/>
                        </a:rPr>
                        <a:t>2</a:t>
                      </a:r>
                      <a:r>
                        <a:rPr lang="en-GB" sz="970" kern="1200" baseline="0" dirty="0">
                          <a:solidFill>
                            <a:schemeClr val="tx1"/>
                          </a:solidFill>
                          <a:effectLst/>
                          <a:latin typeface="+mn-lt"/>
                          <a:ea typeface="+mn-ea"/>
                          <a:cs typeface="+mn-cs"/>
                          <a:sym typeface="Wingdings" pitchFamily="2" charset="2"/>
                        </a:rPr>
                        <a:t>O (s)</a:t>
                      </a:r>
                      <a:endParaRPr lang="en-GB" sz="970" kern="1200" dirty="0">
                        <a:solidFill>
                          <a:schemeClr val="tx1"/>
                        </a:solidFill>
                        <a:effectLst/>
                        <a:latin typeface="+mn-lt"/>
                        <a:ea typeface="+mn-ea"/>
                        <a:cs typeface="+mn-cs"/>
                        <a:sym typeface="Wingdings" pitchFamily="2" charset="2"/>
                      </a:endParaRPr>
                    </a:p>
                    <a:p>
                      <a:pPr algn="ctr"/>
                      <a:endParaRPr lang="en-GB" sz="200" kern="1200" dirty="0">
                        <a:solidFill>
                          <a:schemeClr val="tx1"/>
                        </a:solidFill>
                        <a:effectLst/>
                        <a:latin typeface="+mn-lt"/>
                        <a:ea typeface="+mn-ea"/>
                        <a:cs typeface="+mn-cs"/>
                        <a:sym typeface="Wingdings" pitchFamily="2" charset="2"/>
                      </a:endParaRPr>
                    </a:p>
                    <a:p>
                      <a:pPr algn="ctr"/>
                      <a:r>
                        <a:rPr lang="en-GB" sz="970" kern="1200" dirty="0">
                          <a:solidFill>
                            <a:schemeClr val="tx1"/>
                          </a:solidFill>
                          <a:effectLst/>
                          <a:latin typeface="+mn-lt"/>
                          <a:ea typeface="+mn-ea"/>
                          <a:cs typeface="+mn-cs"/>
                          <a:sym typeface="Wingdings" pitchFamily="2" charset="2"/>
                        </a:rPr>
                        <a:t>Metal + Chlorine  Metal Chloride</a:t>
                      </a:r>
                    </a:p>
                    <a:p>
                      <a:pPr algn="ctr"/>
                      <a:r>
                        <a:rPr lang="en-GB" sz="970" kern="1200" dirty="0">
                          <a:solidFill>
                            <a:schemeClr val="tx1"/>
                          </a:solidFill>
                          <a:effectLst/>
                          <a:latin typeface="+mn-lt"/>
                          <a:ea typeface="+mn-ea"/>
                          <a:cs typeface="+mn-cs"/>
                          <a:sym typeface="Wingdings" pitchFamily="2" charset="2"/>
                        </a:rPr>
                        <a:t>Sodium + Chlorine  Sodium Chloride</a:t>
                      </a:r>
                    </a:p>
                    <a:p>
                      <a:pPr algn="ctr"/>
                      <a:r>
                        <a:rPr lang="en-GB" sz="970" kern="1200" dirty="0">
                          <a:solidFill>
                            <a:schemeClr val="tx1"/>
                          </a:solidFill>
                          <a:effectLst/>
                          <a:latin typeface="+mn-lt"/>
                          <a:ea typeface="+mn-ea"/>
                          <a:cs typeface="+mn-cs"/>
                          <a:sym typeface="Wingdings" pitchFamily="2" charset="2"/>
                        </a:rPr>
                        <a:t>2Na (s) + Cl</a:t>
                      </a:r>
                      <a:r>
                        <a:rPr lang="en-GB" sz="970" kern="1200" baseline="-25000" dirty="0">
                          <a:solidFill>
                            <a:schemeClr val="tx1"/>
                          </a:solidFill>
                          <a:effectLst/>
                          <a:latin typeface="+mn-lt"/>
                          <a:ea typeface="+mn-ea"/>
                          <a:cs typeface="+mn-cs"/>
                          <a:sym typeface="Wingdings" pitchFamily="2" charset="2"/>
                        </a:rPr>
                        <a:t>2</a:t>
                      </a:r>
                      <a:r>
                        <a:rPr lang="en-GB" sz="970" kern="1200" baseline="0" dirty="0">
                          <a:solidFill>
                            <a:schemeClr val="tx1"/>
                          </a:solidFill>
                          <a:effectLst/>
                          <a:latin typeface="+mn-lt"/>
                          <a:ea typeface="+mn-ea"/>
                          <a:cs typeface="+mn-cs"/>
                          <a:sym typeface="Wingdings" pitchFamily="2" charset="2"/>
                        </a:rPr>
                        <a:t> (g)  2NaCl (s)</a:t>
                      </a:r>
                    </a:p>
                    <a:p>
                      <a:pPr algn="ctr"/>
                      <a:endParaRPr lang="en-GB" sz="200" kern="1200" dirty="0">
                        <a:solidFill>
                          <a:schemeClr val="tx1"/>
                        </a:solidFill>
                        <a:effectLst/>
                        <a:latin typeface="+mn-lt"/>
                        <a:ea typeface="+mn-ea"/>
                        <a:cs typeface="+mn-cs"/>
                        <a:sym typeface="Wingdings" pitchFamily="2" charset="2"/>
                      </a:endParaRPr>
                    </a:p>
                    <a:p>
                      <a:pPr algn="ctr"/>
                      <a:r>
                        <a:rPr lang="en-GB" sz="970" kern="1200" dirty="0">
                          <a:solidFill>
                            <a:schemeClr val="tx1"/>
                          </a:solidFill>
                          <a:effectLst/>
                          <a:latin typeface="+mn-lt"/>
                          <a:ea typeface="+mn-ea"/>
                          <a:cs typeface="+mn-cs"/>
                          <a:sym typeface="Wingdings" pitchFamily="2" charset="2"/>
                        </a:rPr>
                        <a:t>Alkali Metal + Water  Metal Hydroxide + Hydrogen</a:t>
                      </a:r>
                    </a:p>
                    <a:p>
                      <a:pPr algn="ctr"/>
                      <a:r>
                        <a:rPr lang="en-GB" sz="970" kern="1200" dirty="0">
                          <a:solidFill>
                            <a:schemeClr val="tx1"/>
                          </a:solidFill>
                          <a:effectLst/>
                          <a:latin typeface="+mn-lt"/>
                          <a:ea typeface="+mn-ea"/>
                          <a:cs typeface="+mn-cs"/>
                          <a:sym typeface="Wingdings" pitchFamily="2" charset="2"/>
                        </a:rPr>
                        <a:t>Potassium + Water  Potassium Hydroxide + Hydrogen</a:t>
                      </a:r>
                    </a:p>
                    <a:p>
                      <a:pPr algn="ctr"/>
                      <a:r>
                        <a:rPr lang="en-GB" sz="970" kern="1200" dirty="0">
                          <a:solidFill>
                            <a:schemeClr val="tx1"/>
                          </a:solidFill>
                          <a:effectLst/>
                          <a:latin typeface="+mn-lt"/>
                          <a:ea typeface="+mn-ea"/>
                          <a:cs typeface="+mn-cs"/>
                          <a:sym typeface="Wingdings" pitchFamily="2" charset="2"/>
                        </a:rPr>
                        <a:t>K (s) + H</a:t>
                      </a:r>
                      <a:r>
                        <a:rPr lang="en-GB" sz="970" kern="1200" baseline="-25000" dirty="0">
                          <a:solidFill>
                            <a:schemeClr val="tx1"/>
                          </a:solidFill>
                          <a:effectLst/>
                          <a:latin typeface="+mn-lt"/>
                          <a:ea typeface="+mn-ea"/>
                          <a:cs typeface="+mn-cs"/>
                          <a:sym typeface="Wingdings" pitchFamily="2" charset="2"/>
                        </a:rPr>
                        <a:t>2</a:t>
                      </a:r>
                      <a:r>
                        <a:rPr lang="en-GB" sz="970" kern="1200" baseline="0" dirty="0">
                          <a:solidFill>
                            <a:schemeClr val="tx1"/>
                          </a:solidFill>
                          <a:effectLst/>
                          <a:latin typeface="+mn-lt"/>
                          <a:ea typeface="+mn-ea"/>
                          <a:cs typeface="+mn-cs"/>
                          <a:sym typeface="Wingdings" pitchFamily="2" charset="2"/>
                        </a:rPr>
                        <a:t>O (l)  KOH (</a:t>
                      </a:r>
                      <a:r>
                        <a:rPr lang="en-GB" sz="970" kern="1200" baseline="0" dirty="0" err="1">
                          <a:solidFill>
                            <a:schemeClr val="tx1"/>
                          </a:solidFill>
                          <a:effectLst/>
                          <a:latin typeface="+mn-lt"/>
                          <a:ea typeface="+mn-ea"/>
                          <a:cs typeface="+mn-cs"/>
                          <a:sym typeface="Wingdings" pitchFamily="2" charset="2"/>
                        </a:rPr>
                        <a:t>aq</a:t>
                      </a:r>
                      <a:r>
                        <a:rPr lang="en-GB" sz="970" kern="1200" baseline="0" dirty="0">
                          <a:solidFill>
                            <a:schemeClr val="tx1"/>
                          </a:solidFill>
                          <a:effectLst/>
                          <a:latin typeface="+mn-lt"/>
                          <a:ea typeface="+mn-ea"/>
                          <a:cs typeface="+mn-cs"/>
                          <a:sym typeface="Wingdings" pitchFamily="2" charset="2"/>
                        </a:rPr>
                        <a:t>) + H</a:t>
                      </a:r>
                      <a:r>
                        <a:rPr lang="en-GB" sz="970" kern="1200" baseline="-25000" dirty="0">
                          <a:solidFill>
                            <a:schemeClr val="tx1"/>
                          </a:solidFill>
                          <a:effectLst/>
                          <a:latin typeface="+mn-lt"/>
                          <a:ea typeface="+mn-ea"/>
                          <a:cs typeface="+mn-cs"/>
                          <a:sym typeface="Wingdings" pitchFamily="2" charset="2"/>
                        </a:rPr>
                        <a:t>2</a:t>
                      </a:r>
                      <a:r>
                        <a:rPr lang="en-GB" sz="970" kern="1200" baseline="0" dirty="0">
                          <a:solidFill>
                            <a:schemeClr val="tx1"/>
                          </a:solidFill>
                          <a:effectLst/>
                          <a:latin typeface="+mn-lt"/>
                          <a:ea typeface="+mn-ea"/>
                          <a:cs typeface="+mn-cs"/>
                          <a:sym typeface="Wingdings" pitchFamily="2" charset="2"/>
                        </a:rPr>
                        <a:t> (g)</a:t>
                      </a:r>
                      <a:endParaRPr lang="en-US"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4" hMerge="1">
                  <a:txBody>
                    <a:bodyPr/>
                    <a:lstStyle/>
                    <a:p>
                      <a:endParaRPr lang="en-US"/>
                    </a:p>
                  </a:txBody>
                  <a:tcPr/>
                </a:tc>
                <a:extLst>
                  <a:ext uri="{0D108BD9-81ED-4DB2-BD59-A6C34878D82A}">
                    <a16:rowId xmlns:a16="http://schemas.microsoft.com/office/drawing/2014/main" val="3536715532"/>
                  </a:ext>
                </a:extLst>
              </a:tr>
              <a:tr h="358216">
                <a:tc rowSpan="2">
                  <a:txBody>
                    <a:bodyPr/>
                    <a:lstStyle/>
                    <a:p>
                      <a:pPr algn="just"/>
                      <a:r>
                        <a:rPr lang="en-GB" sz="970" b="1" dirty="0">
                          <a:solidFill>
                            <a:schemeClr val="tx1"/>
                          </a:solidFill>
                        </a:rPr>
                        <a:t>Trends in Group 7</a:t>
                      </a: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970" dirty="0">
                          <a:solidFill>
                            <a:schemeClr val="tx1"/>
                          </a:solidFill>
                          <a:latin typeface="Calibri" panose="020F0502020204030204" pitchFamily="34" charset="0"/>
                          <a:cs typeface="Calibri" panose="020F0502020204030204" pitchFamily="34" charset="0"/>
                        </a:rPr>
                        <a:t>Down the group the elements in group 7 become less reactive.  This is because the atoms are bigger and so the outermost electrons are further away from the nucleus.  This means that there is a weaker attraction between the electrons and the nucleus and so it is harder to gain an electron to the outermost shell.</a:t>
                      </a: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vMerge="1">
                  <a:txBody>
                    <a:bodyPr/>
                    <a:lstStyle/>
                    <a:p>
                      <a:endParaRPr lang="en-US"/>
                    </a:p>
                  </a:txBody>
                  <a:tcPr>
                    <a:lnL w="57150" cap="flat" cmpd="sng" algn="ctr">
                      <a:solidFill>
                        <a:schemeClr val="tx1"/>
                      </a:solidFill>
                      <a:prstDash val="solid"/>
                      <a:round/>
                      <a:headEnd type="none" w="med" len="med"/>
                      <a:tailEnd type="none" w="med" len="med"/>
                    </a:lnL>
                    <a:lnT w="57150" cap="flat" cmpd="sng" algn="ctr">
                      <a:solidFill>
                        <a:schemeClr val="tx1"/>
                      </a:solidFill>
                      <a:prstDash val="solid"/>
                      <a:round/>
                      <a:headEnd type="none" w="med" len="med"/>
                      <a:tailEnd type="none" w="med" len="med"/>
                    </a:lnT>
                  </a:tcPr>
                </a:tc>
                <a:tc vMerge="1">
                  <a:txBody>
                    <a:bodyPr/>
                    <a:lstStyle/>
                    <a:p>
                      <a:endParaRPr lang="en-US"/>
                    </a:p>
                  </a:txBody>
                  <a:tcPr>
                    <a:lnT w="57150" cap="flat" cmpd="sng" algn="ctr">
                      <a:solidFill>
                        <a:schemeClr val="tx1"/>
                      </a:solidFill>
                      <a:prstDash val="solid"/>
                      <a:round/>
                      <a:headEnd type="none" w="med" len="med"/>
                      <a:tailEnd type="none" w="med" len="med"/>
                    </a:lnT>
                  </a:tcPr>
                </a:tc>
                <a:tc vMerge="1">
                  <a:txBody>
                    <a:bodyPr/>
                    <a:lstStyle/>
                    <a:p>
                      <a:endParaRPr lang="en-US"/>
                    </a:p>
                  </a:txBody>
                  <a:tcPr>
                    <a:lnT w="57150" cap="flat" cmpd="sng" algn="ctr">
                      <a:solidFill>
                        <a:schemeClr val="tx1"/>
                      </a:solidFill>
                      <a:prstDash val="solid"/>
                      <a:round/>
                      <a:headEnd type="none" w="med" len="med"/>
                      <a:tailEnd type="none" w="med" len="med"/>
                    </a:lnT>
                  </a:tcPr>
                </a:tc>
                <a:tc gridSpan="2" vMerge="1">
                  <a:txBody>
                    <a:bodyPr/>
                    <a:lstStyle/>
                    <a:p>
                      <a:endParaRPr lang="en-US"/>
                    </a:p>
                  </a:txBody>
                  <a:tcPr>
                    <a:lnT w="57150" cap="flat" cmpd="sng" algn="ctr">
                      <a:solidFill>
                        <a:schemeClr val="tx1"/>
                      </a:solidFill>
                      <a:prstDash val="solid"/>
                      <a:round/>
                      <a:headEnd type="none" w="med" len="med"/>
                      <a:tailEnd type="none" w="med" len="med"/>
                    </a:lnT>
                  </a:tcPr>
                </a:tc>
                <a:tc hMerge="1" vMerge="1">
                  <a:txBody>
                    <a:bodyPr/>
                    <a:lstStyle/>
                    <a:p>
                      <a:endParaRPr lang="en-US"/>
                    </a:p>
                  </a:txBody>
                  <a:tcPr/>
                </a:tc>
                <a:extLst>
                  <a:ext uri="{0D108BD9-81ED-4DB2-BD59-A6C34878D82A}">
                    <a16:rowId xmlns:a16="http://schemas.microsoft.com/office/drawing/2014/main" val="387525346"/>
                  </a:ext>
                </a:extLst>
              </a:tr>
              <a:tr h="593966">
                <a:tc vMerge="1">
                  <a:txBody>
                    <a:bodyPr/>
                    <a:lstStyle/>
                    <a:p>
                      <a:pPr algn="just"/>
                      <a:endParaRPr lang="en-GB" sz="1000" dirty="0">
                        <a:solidFill>
                          <a:schemeClr val="tx1"/>
                        </a:solidFill>
                        <a:latin typeface="Calibri" panose="020F0502020204030204" pitchFamily="34" charset="0"/>
                        <a:cs typeface="Calibri" panose="020F0502020204030204" pitchFamily="34" charset="0"/>
                      </a:endParaRP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4" gridSpan="3">
                  <a:txBody>
                    <a:bodyPr/>
                    <a:lstStyle/>
                    <a:p>
                      <a:pPr algn="just"/>
                      <a:r>
                        <a:rPr lang="en-US" sz="970" b="1" dirty="0">
                          <a:latin typeface="Calibri" panose="020F0502020204030204" pitchFamily="34" charset="0"/>
                          <a:cs typeface="Calibri" panose="020F0502020204030204" pitchFamily="34" charset="0"/>
                        </a:rPr>
                        <a:t>Development of the Periodic Table</a:t>
                      </a:r>
                    </a:p>
                    <a:p>
                      <a:pPr algn="just"/>
                      <a:r>
                        <a:rPr lang="en-GB" sz="970" kern="1200" dirty="0">
                          <a:solidFill>
                            <a:schemeClr val="tx1"/>
                          </a:solidFill>
                          <a:effectLst/>
                          <a:latin typeface="Calibri" panose="020F0502020204030204" pitchFamily="34" charset="0"/>
                          <a:ea typeface="+mn-ea"/>
                          <a:cs typeface="Calibri" panose="020F0502020204030204" pitchFamily="34" charset="0"/>
                        </a:rPr>
                        <a:t>Before the discovery of protons, neutrons and electrons, scientists grouped the elements by arranging them in order of their atomic weights. This posed some problems.  Firstly, the early periodic tables were incomplete as not all elements had been discovered and secondly, some elements were placed in the wrong place if the order of atomic weights was followed.   Mendeleev overcame these problems by firstly leaving gaps for undiscovered elements and he swapped the position of some elements when arranging them by atomic weight put them in the wrong groups. Overtime Mendeleev's periodic table was accepted because elements with properties predicted by Mendeleev were discovered and filled the gaps that he had left. Knowledge of isotopes made it possible to explain why the order based on atomic weights was not always correct and proved that Mendeleev was right to swap the position of some elements.</a:t>
                      </a:r>
                      <a:endParaRPr lang="en-US" sz="970"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4" hMerge="1">
                  <a:txBody>
                    <a:bodyPr/>
                    <a:lstStyle/>
                    <a:p>
                      <a:endParaRPr lang="en-US"/>
                    </a:p>
                  </a:txBody>
                  <a:tcPr>
                    <a:lnL w="57150" cap="flat" cmpd="sng" algn="ctr">
                      <a:solidFill>
                        <a:schemeClr val="tx1"/>
                      </a:solidFill>
                      <a:prstDash val="solid"/>
                      <a:round/>
                      <a:headEnd type="none" w="med" len="med"/>
                      <a:tailEnd type="none" w="med" len="med"/>
                    </a:lnL>
                    <a:lnT w="57150" cap="flat" cmpd="sng" algn="ctr">
                      <a:solidFill>
                        <a:schemeClr val="tx1"/>
                      </a:solidFill>
                      <a:prstDash val="solid"/>
                      <a:round/>
                      <a:headEnd type="none" w="med" len="med"/>
                      <a:tailEnd type="none" w="med" len="med"/>
                    </a:lnT>
                  </a:tcPr>
                </a:tc>
                <a:tc rowSpan="4" hMerge="1">
                  <a:txBody>
                    <a:bodyPr/>
                    <a:lstStyle/>
                    <a:p>
                      <a:endParaRPr lang="en-US"/>
                    </a:p>
                  </a:txBody>
                  <a:tcPr/>
                </a:tc>
                <a:tc gridSpan="2" vMerge="1">
                  <a:txBody>
                    <a:bodyPr/>
                    <a:lstStyle/>
                    <a:p>
                      <a:endParaRPr lang="en-US"/>
                    </a:p>
                  </a:txBody>
                  <a:tcPr>
                    <a:lnL w="57150" cap="flat" cmpd="sng" algn="ctr">
                      <a:solidFill>
                        <a:schemeClr val="tx1"/>
                      </a:solidFill>
                      <a:prstDash val="solid"/>
                      <a:round/>
                      <a:headEnd type="none" w="med" len="med"/>
                      <a:tailEnd type="none" w="med" len="med"/>
                    </a:lnL>
                    <a:lnT w="57150" cap="flat" cmpd="sng" algn="ctr">
                      <a:solidFill>
                        <a:schemeClr val="tx1"/>
                      </a:solidFill>
                      <a:prstDash val="solid"/>
                      <a:round/>
                      <a:headEnd type="none" w="med" len="med"/>
                      <a:tailEnd type="none" w="med" len="med"/>
                    </a:lnT>
                  </a:tcPr>
                </a:tc>
                <a:tc hMerge="1" vMerge="1">
                  <a:txBody>
                    <a:bodyPr/>
                    <a:lstStyle/>
                    <a:p>
                      <a:endParaRPr lang="en-US"/>
                    </a:p>
                  </a:txBody>
                  <a:tcPr/>
                </a:tc>
                <a:extLst>
                  <a:ext uri="{0D108BD9-81ED-4DB2-BD59-A6C34878D82A}">
                    <a16:rowId xmlns:a16="http://schemas.microsoft.com/office/drawing/2014/main" val="2222857442"/>
                  </a:ext>
                </a:extLst>
              </a:tr>
              <a:tr h="160228">
                <a:tc rowSpan="2">
                  <a:txBody>
                    <a:bodyPr/>
                    <a:lstStyle/>
                    <a:p>
                      <a:pPr algn="just"/>
                      <a:r>
                        <a:rPr lang="en-GB" sz="970" b="1" dirty="0">
                          <a:solidFill>
                            <a:schemeClr val="tx1"/>
                          </a:solidFill>
                        </a:rPr>
                        <a:t>The Periodic Table</a:t>
                      </a:r>
                    </a:p>
                    <a:p>
                      <a:pPr algn="just"/>
                      <a:r>
                        <a:rPr lang="en-GB" sz="970" kern="1200" dirty="0">
                          <a:solidFill>
                            <a:schemeClr val="tx1"/>
                          </a:solidFill>
                          <a:effectLst/>
                          <a:latin typeface="+mn-lt"/>
                          <a:ea typeface="+mn-ea"/>
                          <a:cs typeface="+mn-cs"/>
                        </a:rPr>
                        <a:t>The elements in the periodic table are arranged in order of atomic number.  This means that elements with similar properties are in the same groups. The table is called a periodic table because similar properties occur at regular intervals. </a:t>
                      </a:r>
                      <a:endParaRPr lang="en-GB" sz="970"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gridSpan="3" vMerge="1">
                  <a:txBody>
                    <a:bodyPr/>
                    <a:lstStyle/>
                    <a:p>
                      <a:endParaRPr lang="en-US"/>
                    </a:p>
                  </a:txBody>
                  <a:tcPr/>
                </a:tc>
                <a:tc hMerge="1" vMerge="1">
                  <a:txBody>
                    <a:bodyPr/>
                    <a:lstStyle/>
                    <a:p>
                      <a:endParaRPr lang="en-US"/>
                    </a:p>
                  </a:txBody>
                  <a:tcPr/>
                </a:tc>
                <a:tc hMerge="1" vMerge="1">
                  <a:txBody>
                    <a:bodyPr/>
                    <a:lstStyle/>
                    <a:p>
                      <a:endParaRPr lang="en-US"/>
                    </a:p>
                  </a:txBody>
                  <a:tcPr/>
                </a:tc>
                <a:tc gridSpan="2" vMerge="1">
                  <a:txBody>
                    <a:bodyPr/>
                    <a:lstStyle/>
                    <a:p>
                      <a:endParaRPr lang="en-US"/>
                    </a:p>
                  </a:txBody>
                  <a:tcPr/>
                </a:tc>
                <a:tc hMerge="1" vMerge="1">
                  <a:txBody>
                    <a:bodyPr/>
                    <a:lstStyle/>
                    <a:p>
                      <a:endParaRPr lang="en-US"/>
                    </a:p>
                  </a:txBody>
                  <a:tcPr/>
                </a:tc>
                <a:extLst>
                  <a:ext uri="{0D108BD9-81ED-4DB2-BD59-A6C34878D82A}">
                    <a16:rowId xmlns:a16="http://schemas.microsoft.com/office/drawing/2014/main" val="3224396433"/>
                  </a:ext>
                </a:extLst>
              </a:tr>
              <a:tr h="692960">
                <a:tc vMerge="1">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970" dirty="0">
                        <a:solidFill>
                          <a:schemeClr val="tx1"/>
                        </a:solidFill>
                        <a:latin typeface="Calibri" panose="020F0502020204030204" pitchFamily="34" charset="0"/>
                        <a:cs typeface="Calibri" panose="020F0502020204030204" pitchFamily="34" charset="0"/>
                      </a:endParaRP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gridSpan="3" vMerge="1">
                  <a:txBody>
                    <a:bodyPr/>
                    <a:lstStyle/>
                    <a:p>
                      <a:pPr algn="just"/>
                      <a:endParaRPr lang="en-US" sz="970"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hMerge="1" vMerge="1">
                  <a:txBody>
                    <a:bodyPr/>
                    <a:lstStyle/>
                    <a:p>
                      <a:endParaRPr lang="en-US"/>
                    </a:p>
                  </a:txBody>
                  <a:tcPr/>
                </a:tc>
                <a:tc hMerge="1" vMerge="1">
                  <a:txBody>
                    <a:bodyPr/>
                    <a:lstStyle/>
                    <a:p>
                      <a:endParaRPr lang="en-US"/>
                    </a:p>
                  </a:txBody>
                  <a:tcPr/>
                </a:tc>
                <a:tc rowSpan="2" gridSpan="2">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GB" sz="970" b="1" dirty="0">
                          <a:solidFill>
                            <a:schemeClr val="tx1"/>
                          </a:solidFill>
                          <a:latin typeface="Calibri" panose="020F0502020204030204" pitchFamily="34" charset="0"/>
                          <a:cs typeface="Calibri" panose="020F0502020204030204" pitchFamily="34" charset="0"/>
                        </a:rPr>
                        <a:t>Trends in Group 1</a:t>
                      </a: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970" dirty="0">
                          <a:solidFill>
                            <a:schemeClr val="tx1"/>
                          </a:solidFill>
                          <a:latin typeface="Calibri" panose="020F0502020204030204" pitchFamily="34" charset="0"/>
                          <a:cs typeface="Calibri" panose="020F0502020204030204" pitchFamily="34" charset="0"/>
                        </a:rPr>
                        <a:t>Down the group the elements in group 1 become more reactive.  This is because the atoms are bigger and so the outermost electrons are further away from the nucleus.  This means that there is a weaker attraction between the electrons and the nucleus and so the outermost electron is lost more easily.</a:t>
                      </a:r>
                      <a:endParaRPr lang="en-US"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2" hMerge="1">
                  <a:txBody>
                    <a:bodyPr/>
                    <a:lstStyle/>
                    <a:p>
                      <a:endParaRPr lang="en-US"/>
                    </a:p>
                  </a:txBody>
                  <a:tcPr/>
                </a:tc>
                <a:extLst>
                  <a:ext uri="{0D108BD9-81ED-4DB2-BD59-A6C34878D82A}">
                    <a16:rowId xmlns:a16="http://schemas.microsoft.com/office/drawing/2014/main" val="1924158622"/>
                  </a:ext>
                </a:extLst>
              </a:tr>
              <a:tr h="98994">
                <a:tc rowSpan="7">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sz="970" b="1" dirty="0">
                          <a:latin typeface="Calibri" panose="020F0502020204030204" pitchFamily="34" charset="0"/>
                          <a:cs typeface="Calibri" panose="020F0502020204030204" pitchFamily="34" charset="0"/>
                        </a:rPr>
                        <a:t>Displacement</a:t>
                      </a: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970" kern="1200" dirty="0">
                          <a:solidFill>
                            <a:schemeClr val="tx1"/>
                          </a:solidFill>
                          <a:effectLst/>
                          <a:latin typeface="+mn-lt"/>
                          <a:ea typeface="+mn-ea"/>
                          <a:cs typeface="+mn-cs"/>
                        </a:rPr>
                        <a:t>A more reactive halogen can displace a less reactive halogen from an aqueous solution of its salt. For example:</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970" kern="1200" dirty="0">
                          <a:solidFill>
                            <a:schemeClr val="tx1"/>
                          </a:solidFill>
                          <a:effectLst/>
                          <a:latin typeface="+mn-lt"/>
                          <a:ea typeface="+mn-ea"/>
                          <a:cs typeface="+mn-cs"/>
                        </a:rPr>
                        <a:t>Chlorine + Potassium Iodide </a:t>
                      </a:r>
                      <a:r>
                        <a:rPr lang="en-GB" sz="970" kern="1200" dirty="0">
                          <a:solidFill>
                            <a:schemeClr val="tx1"/>
                          </a:solidFill>
                          <a:effectLst/>
                          <a:latin typeface="+mn-lt"/>
                          <a:ea typeface="+mn-ea"/>
                          <a:cs typeface="+mn-cs"/>
                          <a:sym typeface="Wingdings" pitchFamily="2" charset="2"/>
                        </a:rPr>
                        <a:t> Potassium Chloride + Iodine</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970" kern="1200" dirty="0">
                          <a:solidFill>
                            <a:schemeClr val="tx1"/>
                          </a:solidFill>
                          <a:effectLst/>
                          <a:latin typeface="+mn-lt"/>
                          <a:ea typeface="+mn-ea"/>
                          <a:cs typeface="+mn-cs"/>
                          <a:sym typeface="Wingdings" pitchFamily="2" charset="2"/>
                        </a:rPr>
                        <a:t>Cl</a:t>
                      </a:r>
                      <a:r>
                        <a:rPr lang="en-GB" sz="970" kern="1200" baseline="-25000" dirty="0">
                          <a:solidFill>
                            <a:schemeClr val="tx1"/>
                          </a:solidFill>
                          <a:effectLst/>
                          <a:latin typeface="+mn-lt"/>
                          <a:ea typeface="+mn-ea"/>
                          <a:cs typeface="+mn-cs"/>
                          <a:sym typeface="Wingdings" pitchFamily="2" charset="2"/>
                        </a:rPr>
                        <a:t>2 </a:t>
                      </a:r>
                      <a:r>
                        <a:rPr lang="en-GB" sz="970" kern="1200" baseline="0" dirty="0">
                          <a:solidFill>
                            <a:schemeClr val="tx1"/>
                          </a:solidFill>
                          <a:effectLst/>
                          <a:latin typeface="+mn-lt"/>
                          <a:ea typeface="+mn-ea"/>
                          <a:cs typeface="+mn-cs"/>
                          <a:sym typeface="Wingdings" pitchFamily="2" charset="2"/>
                        </a:rPr>
                        <a:t>(</a:t>
                      </a:r>
                      <a:r>
                        <a:rPr lang="en-GB" sz="970" kern="1200" baseline="0" dirty="0" err="1">
                          <a:solidFill>
                            <a:schemeClr val="tx1"/>
                          </a:solidFill>
                          <a:effectLst/>
                          <a:latin typeface="+mn-lt"/>
                          <a:ea typeface="+mn-ea"/>
                          <a:cs typeface="+mn-cs"/>
                          <a:sym typeface="Wingdings" pitchFamily="2" charset="2"/>
                        </a:rPr>
                        <a:t>aq</a:t>
                      </a:r>
                      <a:r>
                        <a:rPr lang="en-GB" sz="970" kern="1200" baseline="0" dirty="0">
                          <a:solidFill>
                            <a:schemeClr val="tx1"/>
                          </a:solidFill>
                          <a:effectLst/>
                          <a:latin typeface="+mn-lt"/>
                          <a:ea typeface="+mn-ea"/>
                          <a:cs typeface="+mn-cs"/>
                          <a:sym typeface="Wingdings" pitchFamily="2" charset="2"/>
                        </a:rPr>
                        <a:t>) + KI (</a:t>
                      </a:r>
                      <a:r>
                        <a:rPr lang="en-GB" sz="970" kern="1200" baseline="0" dirty="0" err="1">
                          <a:solidFill>
                            <a:schemeClr val="tx1"/>
                          </a:solidFill>
                          <a:effectLst/>
                          <a:latin typeface="+mn-lt"/>
                          <a:ea typeface="+mn-ea"/>
                          <a:cs typeface="+mn-cs"/>
                          <a:sym typeface="Wingdings" pitchFamily="2" charset="2"/>
                        </a:rPr>
                        <a:t>aq</a:t>
                      </a:r>
                      <a:r>
                        <a:rPr lang="en-GB" sz="970" kern="1200" baseline="0" dirty="0">
                          <a:solidFill>
                            <a:schemeClr val="tx1"/>
                          </a:solidFill>
                          <a:effectLst/>
                          <a:latin typeface="+mn-lt"/>
                          <a:ea typeface="+mn-ea"/>
                          <a:cs typeface="+mn-cs"/>
                          <a:sym typeface="Wingdings" pitchFamily="2" charset="2"/>
                        </a:rPr>
                        <a:t>)  </a:t>
                      </a:r>
                      <a:r>
                        <a:rPr lang="en-GB" sz="970" kern="1200" baseline="0" dirty="0" err="1">
                          <a:solidFill>
                            <a:schemeClr val="tx1"/>
                          </a:solidFill>
                          <a:effectLst/>
                          <a:latin typeface="+mn-lt"/>
                          <a:ea typeface="+mn-ea"/>
                          <a:cs typeface="+mn-cs"/>
                          <a:sym typeface="Wingdings" pitchFamily="2" charset="2"/>
                        </a:rPr>
                        <a:t>KCl</a:t>
                      </a:r>
                      <a:r>
                        <a:rPr lang="en-GB" sz="970" kern="1200" baseline="0" dirty="0">
                          <a:solidFill>
                            <a:schemeClr val="tx1"/>
                          </a:solidFill>
                          <a:effectLst/>
                          <a:latin typeface="+mn-lt"/>
                          <a:ea typeface="+mn-ea"/>
                          <a:cs typeface="+mn-cs"/>
                          <a:sym typeface="Wingdings" pitchFamily="2" charset="2"/>
                        </a:rPr>
                        <a:t> (</a:t>
                      </a:r>
                      <a:r>
                        <a:rPr lang="en-GB" sz="970" kern="1200" baseline="0" dirty="0" err="1">
                          <a:solidFill>
                            <a:schemeClr val="tx1"/>
                          </a:solidFill>
                          <a:effectLst/>
                          <a:latin typeface="+mn-lt"/>
                          <a:ea typeface="+mn-ea"/>
                          <a:cs typeface="+mn-cs"/>
                          <a:sym typeface="Wingdings" pitchFamily="2" charset="2"/>
                        </a:rPr>
                        <a:t>aq</a:t>
                      </a:r>
                      <a:r>
                        <a:rPr lang="en-GB" sz="970" kern="1200" baseline="0" dirty="0">
                          <a:solidFill>
                            <a:schemeClr val="tx1"/>
                          </a:solidFill>
                          <a:effectLst/>
                          <a:latin typeface="+mn-lt"/>
                          <a:ea typeface="+mn-ea"/>
                          <a:cs typeface="+mn-cs"/>
                          <a:sym typeface="Wingdings" pitchFamily="2" charset="2"/>
                        </a:rPr>
                        <a:t>) + I</a:t>
                      </a:r>
                      <a:r>
                        <a:rPr lang="en-GB" sz="970" kern="1200" baseline="-25000" dirty="0">
                          <a:solidFill>
                            <a:schemeClr val="tx1"/>
                          </a:solidFill>
                          <a:effectLst/>
                          <a:latin typeface="+mn-lt"/>
                          <a:ea typeface="+mn-ea"/>
                          <a:cs typeface="+mn-cs"/>
                          <a:sym typeface="Wingdings" pitchFamily="2" charset="2"/>
                        </a:rPr>
                        <a:t>2</a:t>
                      </a:r>
                      <a:r>
                        <a:rPr lang="en-GB" sz="970" kern="1200" baseline="0" dirty="0">
                          <a:solidFill>
                            <a:schemeClr val="tx1"/>
                          </a:solidFill>
                          <a:effectLst/>
                          <a:latin typeface="+mn-lt"/>
                          <a:ea typeface="+mn-ea"/>
                          <a:cs typeface="+mn-cs"/>
                          <a:sym typeface="Wingdings" pitchFamily="2" charset="2"/>
                        </a:rPr>
                        <a:t> (</a:t>
                      </a:r>
                      <a:r>
                        <a:rPr lang="en-GB" sz="970" kern="1200" baseline="0" dirty="0" err="1">
                          <a:solidFill>
                            <a:schemeClr val="tx1"/>
                          </a:solidFill>
                          <a:effectLst/>
                          <a:latin typeface="+mn-lt"/>
                          <a:ea typeface="+mn-ea"/>
                          <a:cs typeface="+mn-cs"/>
                          <a:sym typeface="Wingdings" pitchFamily="2" charset="2"/>
                        </a:rPr>
                        <a:t>aq</a:t>
                      </a:r>
                      <a:r>
                        <a:rPr lang="en-GB" sz="970" kern="1200" baseline="0" dirty="0">
                          <a:solidFill>
                            <a:schemeClr val="tx1"/>
                          </a:solidFill>
                          <a:effectLst/>
                          <a:latin typeface="+mn-lt"/>
                          <a:ea typeface="+mn-ea"/>
                          <a:cs typeface="+mn-cs"/>
                          <a:sym typeface="Wingdings" pitchFamily="2" charset="2"/>
                        </a:rPr>
                        <a:t>)</a:t>
                      </a: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970" kern="1200" baseline="0" dirty="0">
                          <a:solidFill>
                            <a:schemeClr val="tx1"/>
                          </a:solidFill>
                          <a:effectLst/>
                          <a:latin typeface="+mn-lt"/>
                          <a:ea typeface="+mn-ea"/>
                          <a:cs typeface="+mn-cs"/>
                          <a:sym typeface="Wingdings" pitchFamily="2" charset="2"/>
                        </a:rPr>
                        <a:t>Chlorine is green when in solution and will displace the iodine.  At the end of the reaction the iodine will be displaced and so the solution will be a brown colour.</a:t>
                      </a:r>
                      <a:endParaRPr lang="en-US"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gridSpan="3" vMerge="1">
                  <a:txBody>
                    <a:bodyPr/>
                    <a:lstStyle/>
                    <a:p>
                      <a:endParaRPr lang="en-US"/>
                    </a:p>
                  </a:txBody>
                  <a:tcPr/>
                </a:tc>
                <a:tc hMerge="1" vMerge="1">
                  <a:txBody>
                    <a:bodyPr/>
                    <a:lstStyle/>
                    <a:p>
                      <a:endParaRPr lang="en-US"/>
                    </a:p>
                  </a:txBody>
                  <a:tcPr/>
                </a:tc>
                <a:tc hMerge="1" vMerge="1">
                  <a:txBody>
                    <a:bodyPr/>
                    <a:lstStyle/>
                    <a:p>
                      <a:endParaRPr lang="en-US"/>
                    </a:p>
                  </a:txBody>
                  <a:tcPr/>
                </a:tc>
                <a:tc gridSpan="2" vMerge="1">
                  <a:txBody>
                    <a:bodyPr/>
                    <a:lstStyle/>
                    <a:p>
                      <a:endParaRPr lang="en-US"/>
                    </a:p>
                  </a:txBody>
                  <a:tcPr/>
                </a:tc>
                <a:tc hMerge="1" vMerge="1">
                  <a:txBody>
                    <a:bodyPr/>
                    <a:lstStyle/>
                    <a:p>
                      <a:endParaRPr lang="en-US"/>
                    </a:p>
                  </a:txBody>
                  <a:tcPr/>
                </a:tc>
                <a:extLst>
                  <a:ext uri="{0D108BD9-81ED-4DB2-BD59-A6C34878D82A}">
                    <a16:rowId xmlns:a16="http://schemas.microsoft.com/office/drawing/2014/main" val="119495266"/>
                  </a:ext>
                </a:extLst>
              </a:tr>
              <a:tr h="160228">
                <a:tc vMerge="1">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lang="en-US"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6" gridSpan="3">
                  <a:txBody>
                    <a:bodyPr/>
                    <a:lstStyle/>
                    <a:p>
                      <a:pPr algn="just"/>
                      <a:endParaRPr lang="en-US" sz="970" dirty="0">
                        <a:solidFill>
                          <a:schemeClr val="bg1">
                            <a:lumMod val="50000"/>
                          </a:schemeClr>
                        </a:solidFill>
                      </a:endParaRP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6" hMerge="1">
                  <a:txBody>
                    <a:bodyPr/>
                    <a:lstStyle/>
                    <a:p>
                      <a:endParaRPr lang="en-US"/>
                    </a:p>
                  </a:txBody>
                  <a:tcPr>
                    <a:lnL w="57150" cap="flat" cmpd="sng" algn="ctr">
                      <a:solidFill>
                        <a:schemeClr val="tx1"/>
                      </a:solidFill>
                      <a:prstDash val="solid"/>
                      <a:round/>
                      <a:headEnd type="none" w="med" len="med"/>
                      <a:tailEnd type="none" w="med" len="med"/>
                    </a:lnL>
                  </a:tcPr>
                </a:tc>
                <a:tc rowSpan="6" hMerge="1">
                  <a:txBody>
                    <a:bodyPr/>
                    <a:lstStyle/>
                    <a:p>
                      <a:endParaRPr lang="en-US"/>
                    </a:p>
                  </a:txBody>
                  <a:tcPr/>
                </a:tc>
                <a:tc gridSpan="2">
                  <a:txBody>
                    <a:bodyPr/>
                    <a:lstStyle/>
                    <a:p>
                      <a:r>
                        <a:rPr lang="en-GB" sz="970" b="1" dirty="0">
                          <a:solidFill>
                            <a:schemeClr val="tx1"/>
                          </a:solidFill>
                          <a:latin typeface="Calibri" panose="020F0502020204030204" pitchFamily="34" charset="0"/>
                          <a:cs typeface="Calibri" panose="020F0502020204030204" pitchFamily="34" charset="0"/>
                        </a:rPr>
                        <a:t>Comparing Metals and Non Metals</a:t>
                      </a:r>
                      <a:endParaRPr lang="en-US" b="1"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444674656"/>
                  </a:ext>
                </a:extLst>
              </a:tr>
              <a:tr h="160228">
                <a:tc vMerge="1">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lang="en-US" dirty="0"/>
                    </a:p>
                  </a:txBody>
                  <a:tcPr>
                    <a:lnL w="57150" cap="flat" cmpd="sng" algn="ctr">
                      <a:solidFill>
                        <a:schemeClr val="tx1"/>
                      </a:solidFill>
                      <a:prstDash val="solid"/>
                      <a:round/>
                      <a:headEnd type="none" w="med" len="med"/>
                      <a:tailEnd type="none" w="med" len="med"/>
                    </a:lnL>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gridSpan="3" vMerge="1">
                  <a:txBody>
                    <a:bodyPr/>
                    <a:lstStyle/>
                    <a:p>
                      <a:endParaRPr lang="en-US" sz="970" dirty="0"/>
                    </a:p>
                  </a:txBody>
                  <a:tcPr>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hMerge="1" vMerge="1">
                  <a:txBody>
                    <a:bodyPr/>
                    <a:lstStyle/>
                    <a:p>
                      <a:endParaRPr lang="en-US"/>
                    </a:p>
                  </a:txBody>
                  <a:tcPr/>
                </a:tc>
                <a:tc hMerge="1" vMerge="1">
                  <a:txBody>
                    <a:bodyPr/>
                    <a:lstStyle/>
                    <a:p>
                      <a:endParaRPr lang="en-US"/>
                    </a:p>
                  </a:txBody>
                  <a:tcPr/>
                </a:tc>
                <a:tc>
                  <a:txBody>
                    <a:bodyPr/>
                    <a:lstStyle/>
                    <a:p>
                      <a:r>
                        <a:rPr lang="en-GB" sz="970" dirty="0">
                          <a:solidFill>
                            <a:schemeClr val="tx1"/>
                          </a:solidFill>
                          <a:latin typeface="Calibri" panose="020F0502020204030204" pitchFamily="34" charset="0"/>
                          <a:cs typeface="Calibri" panose="020F0502020204030204" pitchFamily="34" charset="0"/>
                        </a:rPr>
                        <a:t>Metals</a:t>
                      </a:r>
                      <a:endParaRPr lang="en-US" dirty="0"/>
                    </a:p>
                  </a:txBody>
                  <a:tcPr>
                    <a:lnL w="571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r>
                        <a:rPr lang="en-GB" sz="970" dirty="0">
                          <a:solidFill>
                            <a:schemeClr val="tx1"/>
                          </a:solidFill>
                          <a:latin typeface="Calibri" panose="020F0502020204030204" pitchFamily="34" charset="0"/>
                          <a:cs typeface="Calibri" panose="020F0502020204030204" pitchFamily="34" charset="0"/>
                        </a:rPr>
                        <a:t>Non Metals</a:t>
                      </a:r>
                      <a:endParaRPr lang="en-US" dirty="0"/>
                    </a:p>
                  </a:txBody>
                  <a:tcPr>
                    <a:lnL w="28575"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93044892"/>
                  </a:ext>
                </a:extLst>
              </a:tr>
              <a:tr h="180172">
                <a:tc vMerge="1">
                  <a:txBody>
                    <a:bodyPr/>
                    <a:lstStyle/>
                    <a:p>
                      <a:endParaRPr lang="en-US"/>
                    </a:p>
                  </a:txBody>
                  <a:tcPr/>
                </a:tc>
                <a:tc gridSpan="3" vMerge="1">
                  <a:txBody>
                    <a:bodyPr/>
                    <a:lstStyle/>
                    <a:p>
                      <a:endParaRPr lang="en-US"/>
                    </a:p>
                  </a:txBody>
                  <a:tcPr/>
                </a:tc>
                <a:tc hMerge="1" vMerge="1">
                  <a:txBody>
                    <a:bodyPr/>
                    <a:lstStyle/>
                    <a:p>
                      <a:endParaRPr lang="en-US"/>
                    </a:p>
                  </a:txBody>
                  <a:tcPr/>
                </a:tc>
                <a:tc hMerge="1" vMerge="1">
                  <a:txBody>
                    <a:bodyPr/>
                    <a:lstStyle/>
                    <a:p>
                      <a:endParaRPr lang="en-US"/>
                    </a:p>
                  </a:txBody>
                  <a:tcPr/>
                </a:tc>
                <a:tc>
                  <a:txBody>
                    <a:bodyPr/>
                    <a:lstStyle/>
                    <a:p>
                      <a:r>
                        <a:rPr lang="en-GB" sz="970" dirty="0">
                          <a:solidFill>
                            <a:schemeClr val="tx1"/>
                          </a:solidFill>
                          <a:latin typeface="Calibri" panose="020F0502020204030204" pitchFamily="34" charset="0"/>
                          <a:cs typeface="Calibri" panose="020F0502020204030204" pitchFamily="34" charset="0"/>
                        </a:rPr>
                        <a:t>Conduct Electricity</a:t>
                      </a:r>
                      <a:endParaRPr lang="en-US" dirty="0"/>
                    </a:p>
                  </a:txBody>
                  <a:tcPr>
                    <a:lnL w="571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r>
                        <a:rPr lang="en-GB" sz="970" dirty="0">
                          <a:solidFill>
                            <a:schemeClr val="tx1"/>
                          </a:solidFill>
                          <a:latin typeface="Calibri" panose="020F0502020204030204" pitchFamily="34" charset="0"/>
                          <a:cs typeface="Calibri" panose="020F0502020204030204" pitchFamily="34" charset="0"/>
                        </a:rPr>
                        <a:t>Do not conduct electricity.</a:t>
                      </a:r>
                      <a:endParaRPr lang="en-US" dirty="0"/>
                    </a:p>
                  </a:txBody>
                  <a:tcPr>
                    <a:lnL w="28575"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89160844"/>
                  </a:ext>
                </a:extLst>
              </a:tr>
              <a:tr h="259222">
                <a:tc vMerge="1">
                  <a:txBody>
                    <a:bodyPr/>
                    <a:lstStyle/>
                    <a:p>
                      <a:endParaRPr lang="en-US"/>
                    </a:p>
                  </a:txBody>
                  <a:tcPr>
                    <a:lnT w="57150" cap="flat" cmpd="sng" algn="ctr">
                      <a:solidFill>
                        <a:schemeClr val="tx1"/>
                      </a:solidFill>
                      <a:prstDash val="solid"/>
                      <a:round/>
                      <a:headEnd type="none" w="med" len="med"/>
                      <a:tailEnd type="none" w="med" len="med"/>
                    </a:lnT>
                  </a:tcPr>
                </a:tc>
                <a:tc gridSpan="3" vMerge="1">
                  <a:txBody>
                    <a:bodyPr/>
                    <a:lstStyle/>
                    <a:p>
                      <a:endParaRPr lang="en-US"/>
                    </a:p>
                  </a:txBody>
                  <a:tcPr>
                    <a:lnT w="57150" cap="flat" cmpd="sng" algn="ctr">
                      <a:solidFill>
                        <a:schemeClr val="tx1"/>
                      </a:solidFill>
                      <a:prstDash val="solid"/>
                      <a:round/>
                      <a:headEnd type="none" w="med" len="med"/>
                      <a:tailEnd type="none" w="med" len="med"/>
                    </a:lnT>
                  </a:tcPr>
                </a:tc>
                <a:tc hMerge="1" vMerge="1">
                  <a:txBody>
                    <a:bodyPr/>
                    <a:lstStyle/>
                    <a:p>
                      <a:endParaRPr lang="en-US"/>
                    </a:p>
                  </a:txBody>
                  <a:tcPr/>
                </a:tc>
                <a:tc hMerge="1" vMerge="1">
                  <a:txBody>
                    <a:bodyPr/>
                    <a:lstStyle/>
                    <a:p>
                      <a:endParaRPr lang="en-US"/>
                    </a:p>
                  </a:txBody>
                  <a:tcPr/>
                </a:tc>
                <a:tc>
                  <a:txBody>
                    <a:bodyPr/>
                    <a:lstStyle/>
                    <a:p>
                      <a:r>
                        <a:rPr lang="en-GB" sz="970" dirty="0">
                          <a:solidFill>
                            <a:schemeClr val="tx1"/>
                          </a:solidFill>
                          <a:latin typeface="Calibri" panose="020F0502020204030204" pitchFamily="34" charset="0"/>
                          <a:cs typeface="Calibri" panose="020F0502020204030204" pitchFamily="34" charset="0"/>
                        </a:rPr>
                        <a:t>Higher melting and boiling points</a:t>
                      </a:r>
                      <a:endParaRPr lang="en-US" dirty="0"/>
                    </a:p>
                  </a:txBody>
                  <a:tcPr>
                    <a:lnL w="571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r>
                        <a:rPr lang="en-GB" sz="970" dirty="0">
                          <a:solidFill>
                            <a:schemeClr val="tx1"/>
                          </a:solidFill>
                          <a:latin typeface="Calibri" panose="020F0502020204030204" pitchFamily="34" charset="0"/>
                          <a:cs typeface="Calibri" panose="020F0502020204030204" pitchFamily="34" charset="0"/>
                        </a:rPr>
                        <a:t>Lower melting and boiling points</a:t>
                      </a:r>
                      <a:endParaRPr lang="en-US" dirty="0"/>
                    </a:p>
                  </a:txBody>
                  <a:tcPr>
                    <a:lnL w="28575"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02080198"/>
                  </a:ext>
                </a:extLst>
              </a:tr>
              <a:tr h="193440">
                <a:tc vMerge="1">
                  <a:txBody>
                    <a:bodyPr/>
                    <a:lstStyle/>
                    <a:p>
                      <a:endParaRPr lang="en-US"/>
                    </a:p>
                  </a:txBody>
                  <a:tcPr>
                    <a:lnT w="57150" cap="flat" cmpd="sng" algn="ctr">
                      <a:solidFill>
                        <a:schemeClr val="tx1"/>
                      </a:solidFill>
                      <a:prstDash val="solid"/>
                      <a:round/>
                      <a:headEnd type="none" w="med" len="med"/>
                      <a:tailEnd type="none" w="med" len="med"/>
                    </a:lnT>
                  </a:tcPr>
                </a:tc>
                <a:tc gridSpan="3" vMerge="1">
                  <a:txBody>
                    <a:bodyPr/>
                    <a:lstStyle/>
                    <a:p>
                      <a:endParaRPr lang="en-US"/>
                    </a:p>
                  </a:txBody>
                  <a:tcPr>
                    <a:lnT w="57150" cap="flat" cmpd="sng" algn="ctr">
                      <a:solidFill>
                        <a:schemeClr val="tx1"/>
                      </a:solidFill>
                      <a:prstDash val="solid"/>
                      <a:round/>
                      <a:headEnd type="none" w="med" len="med"/>
                      <a:tailEnd type="none" w="med" len="med"/>
                    </a:lnT>
                  </a:tcPr>
                </a:tc>
                <a:tc hMerge="1" vMerge="1">
                  <a:txBody>
                    <a:bodyPr/>
                    <a:lstStyle/>
                    <a:p>
                      <a:endParaRPr lang="en-US"/>
                    </a:p>
                  </a:txBody>
                  <a:tcPr/>
                </a:tc>
                <a:tc hMerge="1" vMerge="1">
                  <a:txBody>
                    <a:bodyPr/>
                    <a:lstStyle/>
                    <a:p>
                      <a:endParaRPr lang="en-US"/>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GB" sz="970" dirty="0">
                          <a:solidFill>
                            <a:schemeClr val="tx1"/>
                          </a:solidFill>
                          <a:latin typeface="Calibri" panose="020F0502020204030204" pitchFamily="34" charset="0"/>
                          <a:cs typeface="Calibri" panose="020F0502020204030204" pitchFamily="34" charset="0"/>
                        </a:rPr>
                        <a:t>Ductile</a:t>
                      </a:r>
                      <a:endParaRPr lang="en-GB" sz="1000" dirty="0">
                        <a:solidFill>
                          <a:schemeClr val="tx1"/>
                        </a:solidFill>
                        <a:latin typeface="Calibri" panose="020F0502020204030204" pitchFamily="34" charset="0"/>
                        <a:cs typeface="Calibri" panose="020F0502020204030204" pitchFamily="34" charset="0"/>
                      </a:endParaRPr>
                    </a:p>
                  </a:txBody>
                  <a:tcPr>
                    <a:lnL w="571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r>
                        <a:rPr lang="en-GB" sz="970" dirty="0">
                          <a:solidFill>
                            <a:schemeClr val="tx1"/>
                          </a:solidFill>
                          <a:latin typeface="Calibri" panose="020F0502020204030204" pitchFamily="34" charset="0"/>
                          <a:cs typeface="Calibri" panose="020F0502020204030204" pitchFamily="34" charset="0"/>
                        </a:rPr>
                        <a:t>Not ductile</a:t>
                      </a:r>
                      <a:endParaRPr lang="en-US" dirty="0"/>
                    </a:p>
                  </a:txBody>
                  <a:tcPr>
                    <a:lnL w="28575"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76662735"/>
                  </a:ext>
                </a:extLst>
              </a:tr>
              <a:tr h="206707">
                <a:tc vMerge="1">
                  <a:txBody>
                    <a:bodyPr/>
                    <a:lstStyle/>
                    <a:p>
                      <a:endParaRPr lang="en-US"/>
                    </a:p>
                  </a:txBody>
                  <a:tcPr>
                    <a:lnT w="57150" cap="flat" cmpd="sng" algn="ctr">
                      <a:solidFill>
                        <a:schemeClr val="tx1"/>
                      </a:solidFill>
                      <a:prstDash val="solid"/>
                      <a:round/>
                      <a:headEnd type="none" w="med" len="med"/>
                      <a:tailEnd type="none" w="med" len="med"/>
                    </a:lnT>
                  </a:tcPr>
                </a:tc>
                <a:tc gridSpan="3" vMerge="1">
                  <a:txBody>
                    <a:bodyPr/>
                    <a:lstStyle/>
                    <a:p>
                      <a:endParaRPr lang="en-US"/>
                    </a:p>
                  </a:txBody>
                  <a:tcPr>
                    <a:lnT w="57150" cap="flat" cmpd="sng" algn="ctr">
                      <a:solidFill>
                        <a:schemeClr val="tx1"/>
                      </a:solidFill>
                      <a:prstDash val="solid"/>
                      <a:round/>
                      <a:headEnd type="none" w="med" len="med"/>
                      <a:tailEnd type="none" w="med" len="med"/>
                    </a:lnT>
                  </a:tcPr>
                </a:tc>
                <a:tc hMerge="1" vMerge="1">
                  <a:txBody>
                    <a:bodyPr/>
                    <a:lstStyle/>
                    <a:p>
                      <a:endParaRPr lang="en-US"/>
                    </a:p>
                  </a:txBody>
                  <a:tcPr/>
                </a:tc>
                <a:tc hMerge="1" vMerge="1">
                  <a:txBody>
                    <a:bodyPr/>
                    <a:lstStyle/>
                    <a:p>
                      <a:endParaRPr lang="en-US"/>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GB" sz="970">
                          <a:solidFill>
                            <a:schemeClr val="tx1"/>
                          </a:solidFill>
                          <a:latin typeface="Calibri" panose="020F0502020204030204" pitchFamily="34" charset="0"/>
                          <a:cs typeface="Calibri" panose="020F0502020204030204" pitchFamily="34" charset="0"/>
                        </a:rPr>
                        <a:t>Malleable</a:t>
                      </a:r>
                      <a:endParaRPr lang="en-GB" sz="1000" dirty="0">
                        <a:solidFill>
                          <a:schemeClr val="tx1"/>
                        </a:solidFill>
                        <a:latin typeface="Calibri" panose="020F0502020204030204" pitchFamily="34" charset="0"/>
                        <a:cs typeface="Calibri" panose="020F0502020204030204" pitchFamily="34" charset="0"/>
                      </a:endParaRPr>
                    </a:p>
                  </a:txBody>
                  <a:tcPr>
                    <a:lnL w="571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a:txBody>
                    <a:bodyPr/>
                    <a:lstStyle/>
                    <a:p>
                      <a:r>
                        <a:rPr lang="en-GB" sz="970" dirty="0">
                          <a:solidFill>
                            <a:schemeClr val="tx1"/>
                          </a:solidFill>
                          <a:latin typeface="Calibri" panose="020F0502020204030204" pitchFamily="34" charset="0"/>
                          <a:cs typeface="Calibri" panose="020F0502020204030204" pitchFamily="34" charset="0"/>
                        </a:rPr>
                        <a:t>Brittle</a:t>
                      </a:r>
                      <a:endParaRPr lang="en-US" dirty="0"/>
                    </a:p>
                  </a:txBody>
                  <a:tcPr>
                    <a:lnL w="28575"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29034021"/>
                  </a:ext>
                </a:extLst>
              </a:tr>
            </a:tbl>
          </a:graphicData>
        </a:graphic>
      </p:graphicFrame>
    </p:spTree>
    <p:extLst>
      <p:ext uri="{BB962C8B-B14F-4D97-AF65-F5344CB8AC3E}">
        <p14:creationId xmlns:p14="http://schemas.microsoft.com/office/powerpoint/2010/main" val="42756492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5B48AD5-74B7-D94A-A34B-E4BEF2376DAA}"/>
              </a:ext>
            </a:extLst>
          </p:cNvPr>
          <p:cNvSpPr txBox="1"/>
          <p:nvPr/>
        </p:nvSpPr>
        <p:spPr>
          <a:xfrm>
            <a:off x="-17684" y="-22433"/>
            <a:ext cx="8315325" cy="400110"/>
          </a:xfrm>
          <a:prstGeom prst="rect">
            <a:avLst/>
          </a:prstGeom>
          <a:noFill/>
        </p:spPr>
        <p:txBody>
          <a:bodyPr wrap="square" rtlCol="0">
            <a:spAutoFit/>
          </a:bodyPr>
          <a:lstStyle/>
          <a:p>
            <a:r>
              <a:rPr lang="en-US" sz="2000" b="1" dirty="0"/>
              <a:t>C3: Structure and Bonding</a:t>
            </a:r>
          </a:p>
        </p:txBody>
      </p:sp>
      <p:sp>
        <p:nvSpPr>
          <p:cNvPr id="5" name="TextBox 4">
            <a:extLst>
              <a:ext uri="{FF2B5EF4-FFF2-40B4-BE49-F238E27FC236}">
                <a16:creationId xmlns:a16="http://schemas.microsoft.com/office/drawing/2014/main" id="{CC1EBAC9-194E-DB4E-9B66-CC75D198642C}"/>
              </a:ext>
            </a:extLst>
          </p:cNvPr>
          <p:cNvSpPr txBox="1"/>
          <p:nvPr/>
        </p:nvSpPr>
        <p:spPr>
          <a:xfrm>
            <a:off x="-4" y="380575"/>
            <a:ext cx="2756263" cy="1938992"/>
          </a:xfrm>
          <a:prstGeom prst="rect">
            <a:avLst/>
          </a:prstGeom>
          <a:noFill/>
        </p:spPr>
        <p:txBody>
          <a:bodyPr wrap="square" rtlCol="0">
            <a:spAutoFit/>
          </a:bodyPr>
          <a:lstStyle/>
          <a:p>
            <a:r>
              <a:rPr lang="en-US" sz="1000" b="1" dirty="0"/>
              <a:t>States of Matter</a:t>
            </a:r>
          </a:p>
          <a:p>
            <a:pPr algn="just"/>
            <a:r>
              <a:rPr lang="en-US" sz="1000" dirty="0"/>
              <a:t>The three states of matter are solids, liquids and gases.  The symbols are (s), (l), (g) and (</a:t>
            </a:r>
            <a:r>
              <a:rPr lang="en-US" sz="1000" dirty="0" err="1"/>
              <a:t>aq</a:t>
            </a:r>
            <a:r>
              <a:rPr lang="en-US" sz="1000" dirty="0"/>
              <a:t>) for aqueous solutions.  The boiling point of a substance is the temperature at which boiling and condensing happen.  The melting point of a substance is the temperature at which freezing and melting happen.  Different substances have different melting and boiling points due to the strength of the forces between the particles of the substance.  The stronger the force the higher the melting and boiling point of the substance.  </a:t>
            </a:r>
          </a:p>
        </p:txBody>
      </p:sp>
      <p:sp>
        <p:nvSpPr>
          <p:cNvPr id="6" name="Rectangle 5">
            <a:extLst>
              <a:ext uri="{FF2B5EF4-FFF2-40B4-BE49-F238E27FC236}">
                <a16:creationId xmlns:a16="http://schemas.microsoft.com/office/drawing/2014/main" id="{F994023A-BC8F-AC48-B399-79DB965D1A3F}"/>
              </a:ext>
            </a:extLst>
          </p:cNvPr>
          <p:cNvSpPr/>
          <p:nvPr/>
        </p:nvSpPr>
        <p:spPr>
          <a:xfrm>
            <a:off x="0" y="359563"/>
            <a:ext cx="2754533" cy="1971365"/>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7" name="Rectangle 6">
            <a:extLst>
              <a:ext uri="{FF2B5EF4-FFF2-40B4-BE49-F238E27FC236}">
                <a16:creationId xmlns:a16="http://schemas.microsoft.com/office/drawing/2014/main" id="{A521516B-0BE3-3F47-B62E-880D067C32E6}"/>
              </a:ext>
            </a:extLst>
          </p:cNvPr>
          <p:cNvSpPr/>
          <p:nvPr/>
        </p:nvSpPr>
        <p:spPr>
          <a:xfrm>
            <a:off x="-1645" y="2340579"/>
            <a:ext cx="2755356" cy="1201925"/>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8" name="TextBox 7">
            <a:extLst>
              <a:ext uri="{FF2B5EF4-FFF2-40B4-BE49-F238E27FC236}">
                <a16:creationId xmlns:a16="http://schemas.microsoft.com/office/drawing/2014/main" id="{7C5703A7-3E07-E849-9C5E-217D0C2CF5EB}"/>
              </a:ext>
            </a:extLst>
          </p:cNvPr>
          <p:cNvSpPr txBox="1"/>
          <p:nvPr/>
        </p:nvSpPr>
        <p:spPr>
          <a:xfrm>
            <a:off x="-1730" y="2359410"/>
            <a:ext cx="2756263" cy="1169551"/>
          </a:xfrm>
          <a:prstGeom prst="rect">
            <a:avLst/>
          </a:prstGeom>
          <a:noFill/>
        </p:spPr>
        <p:txBody>
          <a:bodyPr wrap="square" rtlCol="0">
            <a:spAutoFit/>
          </a:bodyPr>
          <a:lstStyle/>
          <a:p>
            <a:r>
              <a:rPr lang="en-US" sz="1000" b="1" dirty="0"/>
              <a:t>Chemical Bonds</a:t>
            </a:r>
          </a:p>
          <a:p>
            <a:pPr algn="just"/>
            <a:r>
              <a:rPr lang="en-US" sz="1000" dirty="0"/>
              <a:t>There are three types of chemical bonds.  Ionic bonds occur in compounds formed from metals combined with non-metals.  Covalent bonds are found in in non metal elements and compounds that are made of non metals.  Metallic bonding occurs in metallic elements and alloys.</a:t>
            </a:r>
          </a:p>
        </p:txBody>
      </p:sp>
      <p:sp>
        <p:nvSpPr>
          <p:cNvPr id="9" name="TextBox 8">
            <a:extLst>
              <a:ext uri="{FF2B5EF4-FFF2-40B4-BE49-F238E27FC236}">
                <a16:creationId xmlns:a16="http://schemas.microsoft.com/office/drawing/2014/main" id="{AD3C294B-B780-B247-91EF-65287619EF56}"/>
              </a:ext>
            </a:extLst>
          </p:cNvPr>
          <p:cNvSpPr txBox="1"/>
          <p:nvPr/>
        </p:nvSpPr>
        <p:spPr>
          <a:xfrm>
            <a:off x="2753708" y="359563"/>
            <a:ext cx="3258770" cy="1631216"/>
          </a:xfrm>
          <a:prstGeom prst="rect">
            <a:avLst/>
          </a:prstGeom>
          <a:noFill/>
        </p:spPr>
        <p:txBody>
          <a:bodyPr wrap="square" rtlCol="0">
            <a:spAutoFit/>
          </a:bodyPr>
          <a:lstStyle/>
          <a:p>
            <a:r>
              <a:rPr lang="en-US" sz="1000" b="1" dirty="0"/>
              <a:t>Ionic Bonding</a:t>
            </a:r>
          </a:p>
          <a:p>
            <a:pPr algn="just"/>
            <a:r>
              <a:rPr lang="en-US" sz="1000" dirty="0"/>
              <a:t>When a metal reacts with a non metal electrons from the metal ion are transferred to the non metal ion.  The metal atom loses electrons to become a positive ion while the non metal atom gains electrons to become a negative ion.  Atoms in group 1 lose 1 electron from their outermost shell and form +1 ions while atoms in group 2 lose 2 electrons from their outermost shell and form +2 ions.  Atoms in group 7 gain 1 electron and form -1 ions while atoms in group 6 gain 2 electrons and form -2 ions.</a:t>
            </a:r>
          </a:p>
        </p:txBody>
      </p:sp>
      <p:sp>
        <p:nvSpPr>
          <p:cNvPr id="10" name="Rectangle 9">
            <a:extLst>
              <a:ext uri="{FF2B5EF4-FFF2-40B4-BE49-F238E27FC236}">
                <a16:creationId xmlns:a16="http://schemas.microsoft.com/office/drawing/2014/main" id="{4527256F-C10C-8A40-840B-12DA3E771DE5}"/>
              </a:ext>
            </a:extLst>
          </p:cNvPr>
          <p:cNvSpPr/>
          <p:nvPr/>
        </p:nvSpPr>
        <p:spPr>
          <a:xfrm>
            <a:off x="2753704" y="359564"/>
            <a:ext cx="3258773" cy="1686978"/>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11" name="TextBox 10">
            <a:extLst>
              <a:ext uri="{FF2B5EF4-FFF2-40B4-BE49-F238E27FC236}">
                <a16:creationId xmlns:a16="http://schemas.microsoft.com/office/drawing/2014/main" id="{44F6B958-33DE-4A41-BAEF-8216F94E36A2}"/>
              </a:ext>
            </a:extLst>
          </p:cNvPr>
          <p:cNvSpPr txBox="1"/>
          <p:nvPr/>
        </p:nvSpPr>
        <p:spPr>
          <a:xfrm>
            <a:off x="2778726" y="2036484"/>
            <a:ext cx="3225730" cy="1785104"/>
          </a:xfrm>
          <a:prstGeom prst="rect">
            <a:avLst/>
          </a:prstGeom>
          <a:noFill/>
        </p:spPr>
        <p:txBody>
          <a:bodyPr wrap="square" rtlCol="0">
            <a:spAutoFit/>
          </a:bodyPr>
          <a:lstStyle/>
          <a:p>
            <a:r>
              <a:rPr lang="en-US" sz="1000" b="1" dirty="0"/>
              <a:t>Ionic Compounds</a:t>
            </a:r>
          </a:p>
          <a:p>
            <a:pPr algn="just"/>
            <a:r>
              <a:rPr lang="en-US" sz="1000" dirty="0"/>
              <a:t>An ionic compound is a giant structure of ions that are held together by strong electrostatic forces of attraction that act in all directions between oppositely charged ions. Ionic compounds have giant ionic lattices which means they have a regular structure.  They have high melting and boiling points due to the strong bonds between the ions.  When solid ionic compounds cant conduct electricity because the ions are not able to move.  When molten or dissolved ionic compounds can conduct because the ions are able to move freely.</a:t>
            </a:r>
          </a:p>
        </p:txBody>
      </p:sp>
      <p:sp>
        <p:nvSpPr>
          <p:cNvPr id="13" name="Rectangle 12">
            <a:extLst>
              <a:ext uri="{FF2B5EF4-FFF2-40B4-BE49-F238E27FC236}">
                <a16:creationId xmlns:a16="http://schemas.microsoft.com/office/drawing/2014/main" id="{E6134124-1727-DA45-BE2E-6686594BA2EA}"/>
              </a:ext>
            </a:extLst>
          </p:cNvPr>
          <p:cNvSpPr/>
          <p:nvPr/>
        </p:nvSpPr>
        <p:spPr>
          <a:xfrm>
            <a:off x="2760822" y="2055406"/>
            <a:ext cx="3243634" cy="1811888"/>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14" name="TextBox 13">
            <a:extLst>
              <a:ext uri="{FF2B5EF4-FFF2-40B4-BE49-F238E27FC236}">
                <a16:creationId xmlns:a16="http://schemas.microsoft.com/office/drawing/2014/main" id="{5E5D4B3D-4076-284C-AE63-887C6A225D96}"/>
              </a:ext>
            </a:extLst>
          </p:cNvPr>
          <p:cNvSpPr txBox="1"/>
          <p:nvPr/>
        </p:nvSpPr>
        <p:spPr>
          <a:xfrm>
            <a:off x="5997330" y="360251"/>
            <a:ext cx="3131523" cy="1015663"/>
          </a:xfrm>
          <a:prstGeom prst="rect">
            <a:avLst/>
          </a:prstGeom>
          <a:noFill/>
        </p:spPr>
        <p:txBody>
          <a:bodyPr wrap="square" rtlCol="0">
            <a:spAutoFit/>
          </a:bodyPr>
          <a:lstStyle/>
          <a:p>
            <a:r>
              <a:rPr lang="en-US" sz="1000" b="1" dirty="0"/>
              <a:t>Covalent Bonding</a:t>
            </a:r>
          </a:p>
          <a:p>
            <a:pPr algn="just"/>
            <a:r>
              <a:rPr lang="en-US" sz="1000" dirty="0"/>
              <a:t>When atoms share pairs of electrons they form covalent bonds.  These bonds are very strong.  Covalent bonds are found in small molecules such as oxygen, water, carbon dioxide and ammonia and are also found in very large molecules such as diamond, graphite and silicon dioxide.</a:t>
            </a:r>
          </a:p>
        </p:txBody>
      </p:sp>
      <p:sp>
        <p:nvSpPr>
          <p:cNvPr id="15" name="Rectangle 14">
            <a:extLst>
              <a:ext uri="{FF2B5EF4-FFF2-40B4-BE49-F238E27FC236}">
                <a16:creationId xmlns:a16="http://schemas.microsoft.com/office/drawing/2014/main" id="{0E9F1B20-7DD4-5843-95CC-747C4F5BF1F0}"/>
              </a:ext>
            </a:extLst>
          </p:cNvPr>
          <p:cNvSpPr/>
          <p:nvPr/>
        </p:nvSpPr>
        <p:spPr>
          <a:xfrm>
            <a:off x="6012476" y="359563"/>
            <a:ext cx="3131523" cy="1039204"/>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16" name="TextBox 15">
            <a:extLst>
              <a:ext uri="{FF2B5EF4-FFF2-40B4-BE49-F238E27FC236}">
                <a16:creationId xmlns:a16="http://schemas.microsoft.com/office/drawing/2014/main" id="{DECFCBC4-26F8-AF41-A290-F5D3D68B0B05}"/>
              </a:ext>
            </a:extLst>
          </p:cNvPr>
          <p:cNvSpPr txBox="1"/>
          <p:nvPr/>
        </p:nvSpPr>
        <p:spPr>
          <a:xfrm>
            <a:off x="6012486" y="1429542"/>
            <a:ext cx="3131523" cy="1477328"/>
          </a:xfrm>
          <a:prstGeom prst="rect">
            <a:avLst/>
          </a:prstGeom>
          <a:noFill/>
        </p:spPr>
        <p:txBody>
          <a:bodyPr wrap="square" rtlCol="0">
            <a:spAutoFit/>
          </a:bodyPr>
          <a:lstStyle/>
          <a:p>
            <a:r>
              <a:rPr lang="en-US" sz="1000" b="1" dirty="0"/>
              <a:t>Small Covalent Molecules</a:t>
            </a:r>
          </a:p>
          <a:p>
            <a:pPr algn="just"/>
            <a:r>
              <a:rPr lang="en-US" sz="1000" dirty="0"/>
              <a:t>Small molecules are usually gases or liquids with low melting and boiling points.  This is because there are weak forces between the molecules.  These are known as intermolecular forces.  As the molecule increases in size the intermolecular forces increase and so they have higher melting and boiling points.  Small molecules do not conduct because the molecules do not have an overall electric charge.</a:t>
            </a:r>
          </a:p>
        </p:txBody>
      </p:sp>
      <p:sp>
        <p:nvSpPr>
          <p:cNvPr id="17" name="Rectangle 16">
            <a:extLst>
              <a:ext uri="{FF2B5EF4-FFF2-40B4-BE49-F238E27FC236}">
                <a16:creationId xmlns:a16="http://schemas.microsoft.com/office/drawing/2014/main" id="{7A610B7C-67B4-2A48-AA51-EB738FCD4C93}"/>
              </a:ext>
            </a:extLst>
          </p:cNvPr>
          <p:cNvSpPr/>
          <p:nvPr/>
        </p:nvSpPr>
        <p:spPr>
          <a:xfrm>
            <a:off x="6012482" y="1398767"/>
            <a:ext cx="3131523" cy="1508104"/>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18" name="Rectangle 17">
            <a:extLst>
              <a:ext uri="{FF2B5EF4-FFF2-40B4-BE49-F238E27FC236}">
                <a16:creationId xmlns:a16="http://schemas.microsoft.com/office/drawing/2014/main" id="{1E7B6719-C904-6843-9E54-90F8AEE253FD}"/>
              </a:ext>
            </a:extLst>
          </p:cNvPr>
          <p:cNvSpPr/>
          <p:nvPr/>
        </p:nvSpPr>
        <p:spPr>
          <a:xfrm>
            <a:off x="6012482" y="2906870"/>
            <a:ext cx="3131523" cy="1965076"/>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19" name="TextBox 18">
            <a:extLst>
              <a:ext uri="{FF2B5EF4-FFF2-40B4-BE49-F238E27FC236}">
                <a16:creationId xmlns:a16="http://schemas.microsoft.com/office/drawing/2014/main" id="{E701716F-B9E6-BB41-8983-BCAB2F73E3BF}"/>
              </a:ext>
            </a:extLst>
          </p:cNvPr>
          <p:cNvSpPr txBox="1"/>
          <p:nvPr/>
        </p:nvSpPr>
        <p:spPr>
          <a:xfrm>
            <a:off x="6012476" y="2932954"/>
            <a:ext cx="3131523" cy="1938992"/>
          </a:xfrm>
          <a:prstGeom prst="rect">
            <a:avLst/>
          </a:prstGeom>
          <a:noFill/>
        </p:spPr>
        <p:txBody>
          <a:bodyPr wrap="square" rtlCol="0">
            <a:spAutoFit/>
          </a:bodyPr>
          <a:lstStyle/>
          <a:p>
            <a:r>
              <a:rPr lang="en-US" sz="1000" b="1" dirty="0"/>
              <a:t>Giant Covalent Structures</a:t>
            </a:r>
          </a:p>
          <a:p>
            <a:pPr algn="just"/>
            <a:r>
              <a:rPr lang="en-US" sz="1000" dirty="0"/>
              <a:t>Giant covalent structures are solids with high melting and boiling points.  This is because all of the atoms are bonded together with strong covalent bonds.  In diamond each carbon atom is covalently bonded to 4 others so it is very hard.  It does not have delocalised electrons so cant conduct electricity.  In graphite each carbon atom is covalently bonded to 3 others forming layers of hexagonal rings with no covalent bonds between the layers, this means the layers can slide over each other.  In graphite, for each covalent atom, there is one delocalised electron so it can conduct electricity.</a:t>
            </a:r>
          </a:p>
        </p:txBody>
      </p:sp>
      <p:sp>
        <p:nvSpPr>
          <p:cNvPr id="20" name="TextBox 19">
            <a:extLst>
              <a:ext uri="{FF2B5EF4-FFF2-40B4-BE49-F238E27FC236}">
                <a16:creationId xmlns:a16="http://schemas.microsoft.com/office/drawing/2014/main" id="{785EF8B2-148E-EB48-AE6F-09C7B2C89662}"/>
              </a:ext>
            </a:extLst>
          </p:cNvPr>
          <p:cNvSpPr txBox="1"/>
          <p:nvPr/>
        </p:nvSpPr>
        <p:spPr>
          <a:xfrm>
            <a:off x="2760821" y="3870984"/>
            <a:ext cx="3236509" cy="1938992"/>
          </a:xfrm>
          <a:prstGeom prst="rect">
            <a:avLst/>
          </a:prstGeom>
          <a:noFill/>
        </p:spPr>
        <p:txBody>
          <a:bodyPr wrap="square" rtlCol="0">
            <a:spAutoFit/>
          </a:bodyPr>
          <a:lstStyle/>
          <a:p>
            <a:r>
              <a:rPr lang="en-US" sz="1000" b="1" dirty="0"/>
              <a:t>Graphene and Fullerenes</a:t>
            </a:r>
          </a:p>
          <a:p>
            <a:pPr algn="just"/>
            <a:r>
              <a:rPr lang="en-US" sz="1000" dirty="0"/>
              <a:t>Graphene is a single layer of graphite.  It is useful in electronics and composites. It has a very low density  and for its mass is very strong.  Fullerenes are molecules of carbon with hollow shapes.  They also have hexagonal rings or carbon, but can also have rings made up of 5 or 7 carbon atoms also.  The first to be discovered with Buckminsterfullerene which was a sphere.  Carbon nanotubes are cylindrical fullerenes with high length to diameter ratios.  They are useful in electronics. They all have delocalised electrons and so can conduct electricity. They also have high tensile strength.</a:t>
            </a:r>
          </a:p>
        </p:txBody>
      </p:sp>
      <p:sp>
        <p:nvSpPr>
          <p:cNvPr id="21" name="TextBox 20">
            <a:extLst>
              <a:ext uri="{FF2B5EF4-FFF2-40B4-BE49-F238E27FC236}">
                <a16:creationId xmlns:a16="http://schemas.microsoft.com/office/drawing/2014/main" id="{81E9BF4C-A8F3-C543-BB8D-1313AA2DDF56}"/>
              </a:ext>
            </a:extLst>
          </p:cNvPr>
          <p:cNvSpPr txBox="1"/>
          <p:nvPr/>
        </p:nvSpPr>
        <p:spPr>
          <a:xfrm>
            <a:off x="-2553" y="3584723"/>
            <a:ext cx="2756263" cy="1477328"/>
          </a:xfrm>
          <a:prstGeom prst="rect">
            <a:avLst/>
          </a:prstGeom>
          <a:noFill/>
        </p:spPr>
        <p:txBody>
          <a:bodyPr wrap="square" rtlCol="0">
            <a:spAutoFit/>
          </a:bodyPr>
          <a:lstStyle/>
          <a:p>
            <a:r>
              <a:rPr lang="en-US" sz="1000" b="1" dirty="0"/>
              <a:t>Metallic Bonds</a:t>
            </a:r>
          </a:p>
          <a:p>
            <a:pPr algn="just"/>
            <a:r>
              <a:rPr lang="en-US" sz="1000" dirty="0"/>
              <a:t>Metals are giant structures of atoms arranged in a lattice.  The electrons in the outermost shell of the metal atoms are delocalised are are free to move through the whole structure.  This is why metals can conduct electricity.  Strong electrostatic attractions between the negative electrons and the positive metal ions bond the metal ions together.</a:t>
            </a:r>
          </a:p>
        </p:txBody>
      </p:sp>
      <p:sp>
        <p:nvSpPr>
          <p:cNvPr id="22" name="TextBox 21">
            <a:extLst>
              <a:ext uri="{FF2B5EF4-FFF2-40B4-BE49-F238E27FC236}">
                <a16:creationId xmlns:a16="http://schemas.microsoft.com/office/drawing/2014/main" id="{64811DC6-F7B6-0D41-B361-89308905B672}"/>
              </a:ext>
            </a:extLst>
          </p:cNvPr>
          <p:cNvSpPr txBox="1"/>
          <p:nvPr/>
        </p:nvSpPr>
        <p:spPr>
          <a:xfrm>
            <a:off x="-17684" y="5062051"/>
            <a:ext cx="2756263" cy="1785104"/>
          </a:xfrm>
          <a:prstGeom prst="rect">
            <a:avLst/>
          </a:prstGeom>
          <a:noFill/>
        </p:spPr>
        <p:txBody>
          <a:bodyPr wrap="square" rtlCol="0">
            <a:spAutoFit/>
          </a:bodyPr>
          <a:lstStyle/>
          <a:p>
            <a:r>
              <a:rPr lang="en-US" sz="1000" b="1" dirty="0"/>
              <a:t>Properties of Metals</a:t>
            </a:r>
          </a:p>
          <a:p>
            <a:pPr algn="just"/>
            <a:r>
              <a:rPr lang="en-US" sz="1000" dirty="0"/>
              <a:t>The bonds in metals are very strong and so metals have high melting and boiling points.  In pure metals the atoms are arranged in layers which means metals can be bent and shaped.  Metals can conduct electricity due to the delocalised electrons.  They are also good conductors of thermal energy because energy can be transferred by the delocalised electrons.  To make metals harder they can be mixed with other metals.  This forms an alloy.</a:t>
            </a:r>
          </a:p>
        </p:txBody>
      </p:sp>
      <p:sp>
        <p:nvSpPr>
          <p:cNvPr id="25" name="Rectangle 24">
            <a:extLst>
              <a:ext uri="{FF2B5EF4-FFF2-40B4-BE49-F238E27FC236}">
                <a16:creationId xmlns:a16="http://schemas.microsoft.com/office/drawing/2014/main" id="{F74A0354-3786-9348-8E1D-74465195A320}"/>
              </a:ext>
            </a:extLst>
          </p:cNvPr>
          <p:cNvSpPr/>
          <p:nvPr/>
        </p:nvSpPr>
        <p:spPr>
          <a:xfrm>
            <a:off x="-823" y="3540807"/>
            <a:ext cx="2754533" cy="1521244"/>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26" name="Rectangle 25">
            <a:extLst>
              <a:ext uri="{FF2B5EF4-FFF2-40B4-BE49-F238E27FC236}">
                <a16:creationId xmlns:a16="http://schemas.microsoft.com/office/drawing/2014/main" id="{5BD54F34-4873-644D-8C1E-D4006120CA2A}"/>
              </a:ext>
            </a:extLst>
          </p:cNvPr>
          <p:cNvSpPr/>
          <p:nvPr/>
        </p:nvSpPr>
        <p:spPr>
          <a:xfrm>
            <a:off x="3717" y="5073897"/>
            <a:ext cx="2749990" cy="1761530"/>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27" name="Rectangle 26">
            <a:extLst>
              <a:ext uri="{FF2B5EF4-FFF2-40B4-BE49-F238E27FC236}">
                <a16:creationId xmlns:a16="http://schemas.microsoft.com/office/drawing/2014/main" id="{9F55B761-4982-7547-9CE6-3906CA557EB8}"/>
              </a:ext>
            </a:extLst>
          </p:cNvPr>
          <p:cNvSpPr/>
          <p:nvPr/>
        </p:nvSpPr>
        <p:spPr>
          <a:xfrm>
            <a:off x="2768835" y="3870985"/>
            <a:ext cx="3228496" cy="1915677"/>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29" name="Rectangle 28">
            <a:extLst>
              <a:ext uri="{FF2B5EF4-FFF2-40B4-BE49-F238E27FC236}">
                <a16:creationId xmlns:a16="http://schemas.microsoft.com/office/drawing/2014/main" id="{6FC47857-54B3-9C4A-BF9F-A619180472FF}"/>
              </a:ext>
            </a:extLst>
          </p:cNvPr>
          <p:cNvSpPr/>
          <p:nvPr/>
        </p:nvSpPr>
        <p:spPr>
          <a:xfrm>
            <a:off x="6004439" y="4871947"/>
            <a:ext cx="3139556" cy="1963480"/>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30" name="Rectangle 29">
            <a:extLst>
              <a:ext uri="{FF2B5EF4-FFF2-40B4-BE49-F238E27FC236}">
                <a16:creationId xmlns:a16="http://schemas.microsoft.com/office/drawing/2014/main" id="{ECC0677C-B230-264D-96B1-97DCFBB30FDB}"/>
              </a:ext>
            </a:extLst>
          </p:cNvPr>
          <p:cNvSpPr/>
          <p:nvPr/>
        </p:nvSpPr>
        <p:spPr>
          <a:xfrm>
            <a:off x="2783971" y="5786663"/>
            <a:ext cx="3213359" cy="1048763"/>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32" name="TextBox 31">
            <a:extLst>
              <a:ext uri="{FF2B5EF4-FFF2-40B4-BE49-F238E27FC236}">
                <a16:creationId xmlns:a16="http://schemas.microsoft.com/office/drawing/2014/main" id="{F3BAEB8D-E9D7-BD47-90DD-A181F816875C}"/>
              </a:ext>
            </a:extLst>
          </p:cNvPr>
          <p:cNvSpPr txBox="1"/>
          <p:nvPr/>
        </p:nvSpPr>
        <p:spPr>
          <a:xfrm>
            <a:off x="2791080" y="5819763"/>
            <a:ext cx="3175990" cy="1015663"/>
          </a:xfrm>
          <a:prstGeom prst="rect">
            <a:avLst/>
          </a:prstGeom>
          <a:noFill/>
        </p:spPr>
        <p:txBody>
          <a:bodyPr wrap="square" rtlCol="0">
            <a:spAutoFit/>
          </a:bodyPr>
          <a:lstStyle/>
          <a:p>
            <a:r>
              <a:rPr lang="en-US" sz="1000" b="1" dirty="0"/>
              <a:t>Polymers</a:t>
            </a:r>
          </a:p>
          <a:p>
            <a:pPr algn="just"/>
            <a:r>
              <a:rPr lang="en-US" sz="1000" dirty="0"/>
              <a:t>Polymers are very large molecules.  The atoms in the polymer molecules are linked to other atoms by covalent bonds which are very strong.  The intermolecular forces between the polymer molecules are strong and so the substances are solids at room temperature.</a:t>
            </a:r>
          </a:p>
        </p:txBody>
      </p:sp>
    </p:spTree>
    <p:extLst>
      <p:ext uri="{BB962C8B-B14F-4D97-AF65-F5344CB8AC3E}">
        <p14:creationId xmlns:p14="http://schemas.microsoft.com/office/powerpoint/2010/main" val="5208347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5B48AD5-74B7-D94A-A34B-E4BEF2376DAA}"/>
              </a:ext>
            </a:extLst>
          </p:cNvPr>
          <p:cNvSpPr txBox="1"/>
          <p:nvPr/>
        </p:nvSpPr>
        <p:spPr>
          <a:xfrm>
            <a:off x="-17684" y="-22433"/>
            <a:ext cx="8315325" cy="400110"/>
          </a:xfrm>
          <a:prstGeom prst="rect">
            <a:avLst/>
          </a:prstGeom>
          <a:noFill/>
        </p:spPr>
        <p:txBody>
          <a:bodyPr wrap="square" rtlCol="0">
            <a:spAutoFit/>
          </a:bodyPr>
          <a:lstStyle/>
          <a:p>
            <a:r>
              <a:rPr lang="en-US" sz="2000" b="1" dirty="0"/>
              <a:t>C4: Chemical Calculations</a:t>
            </a:r>
          </a:p>
        </p:txBody>
      </p:sp>
      <p:graphicFrame>
        <p:nvGraphicFramePr>
          <p:cNvPr id="2" name="Table 1">
            <a:extLst>
              <a:ext uri="{FF2B5EF4-FFF2-40B4-BE49-F238E27FC236}">
                <a16:creationId xmlns:a16="http://schemas.microsoft.com/office/drawing/2014/main" id="{CF1D78D6-6639-1647-AAC5-EF617B8FD23E}"/>
              </a:ext>
            </a:extLst>
          </p:cNvPr>
          <p:cNvGraphicFramePr>
            <a:graphicFrameLocks noGrp="1"/>
          </p:cNvGraphicFramePr>
          <p:nvPr>
            <p:extLst>
              <p:ext uri="{D42A27DB-BD31-4B8C-83A1-F6EECF244321}">
                <p14:modId xmlns:p14="http://schemas.microsoft.com/office/powerpoint/2010/main" val="2485962971"/>
              </p:ext>
            </p:extLst>
          </p:nvPr>
        </p:nvGraphicFramePr>
        <p:xfrm>
          <a:off x="-17684" y="336121"/>
          <a:ext cx="6340107" cy="6480401"/>
        </p:xfrm>
        <a:graphic>
          <a:graphicData uri="http://schemas.openxmlformats.org/drawingml/2006/table">
            <a:tbl>
              <a:tblPr firstRow="1" bandRow="1">
                <a:tableStyleId>{5940675A-B579-460E-94D1-54222C63F5DA}</a:tableStyleId>
              </a:tblPr>
              <a:tblGrid>
                <a:gridCol w="2551878">
                  <a:extLst>
                    <a:ext uri="{9D8B030D-6E8A-4147-A177-3AD203B41FA5}">
                      <a16:colId xmlns:a16="http://schemas.microsoft.com/office/drawing/2014/main" val="3630123376"/>
                    </a:ext>
                  </a:extLst>
                </a:gridCol>
                <a:gridCol w="3788229">
                  <a:extLst>
                    <a:ext uri="{9D8B030D-6E8A-4147-A177-3AD203B41FA5}">
                      <a16:colId xmlns:a16="http://schemas.microsoft.com/office/drawing/2014/main" val="153373154"/>
                    </a:ext>
                  </a:extLst>
                </a:gridCol>
              </a:tblGrid>
              <a:tr h="831040">
                <a:tc>
                  <a:txBody>
                    <a:bodyPr/>
                    <a:lstStyle/>
                    <a:p>
                      <a:pPr algn="just"/>
                      <a:r>
                        <a:rPr lang="en-US" sz="1000" b="1" dirty="0">
                          <a:solidFill>
                            <a:schemeClr val="tx1"/>
                          </a:solidFill>
                        </a:rPr>
                        <a:t>Conservation of Mass</a:t>
                      </a: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1000" kern="1200" dirty="0">
                          <a:solidFill>
                            <a:schemeClr val="tx1"/>
                          </a:solidFill>
                          <a:effectLst/>
                          <a:latin typeface="+mn-lt"/>
                          <a:ea typeface="+mn-ea"/>
                          <a:cs typeface="+mn-cs"/>
                        </a:rPr>
                        <a:t>The law of conservation of mass says that no atoms are lost or made during a chemical reaction.  This means that the mass of the products equals the mass of the reactants. </a:t>
                      </a:r>
                      <a:endParaRPr lang="en-GB" sz="1000" dirty="0">
                        <a:solidFill>
                          <a:schemeClr val="tx1"/>
                        </a:solidFill>
                      </a:endParaRP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2">
                  <a:txBody>
                    <a:bodyPr/>
                    <a:lstStyle/>
                    <a:p>
                      <a:pPr algn="just"/>
                      <a:r>
                        <a:rPr lang="en-US" sz="1000" b="1" dirty="0">
                          <a:solidFill>
                            <a:schemeClr val="tx1"/>
                          </a:solidFill>
                        </a:rPr>
                        <a:t>Using Moles to Balance Equations</a:t>
                      </a:r>
                    </a:p>
                    <a:p>
                      <a:pPr algn="just"/>
                      <a:r>
                        <a:rPr lang="en-GB" sz="1000" kern="1200" dirty="0">
                          <a:solidFill>
                            <a:schemeClr val="tx1"/>
                          </a:solidFill>
                          <a:effectLst/>
                          <a:latin typeface="+mn-lt"/>
                          <a:ea typeface="+mn-ea"/>
                          <a:cs typeface="+mn-cs"/>
                        </a:rPr>
                        <a:t>In a chemical reaction involving two reactants you would use an excess of one of the reactants to make sure that all of the other reactant is used up. The reactant that is completely used up is called the limiting reactant because it limits the amount of products that can be made.</a:t>
                      </a:r>
                      <a:endParaRPr lang="en-GB" sz="1000" dirty="0">
                        <a:solidFill>
                          <a:schemeClr val="tx1"/>
                        </a:solidFill>
                      </a:endParaRP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08000156"/>
                  </a:ext>
                </a:extLst>
              </a:tr>
              <a:tr h="148400">
                <a:tc rowSpan="3">
                  <a:txBody>
                    <a:bodyPr/>
                    <a:lstStyle/>
                    <a:p>
                      <a:pPr algn="just"/>
                      <a:r>
                        <a:rPr lang="en-US" sz="1000" b="1" i="0" dirty="0">
                          <a:solidFill>
                            <a:schemeClr val="tx1"/>
                          </a:solidFill>
                        </a:rPr>
                        <a:t>Relative Formula Mass</a:t>
                      </a:r>
                    </a:p>
                    <a:p>
                      <a:pPr algn="just"/>
                      <a:r>
                        <a:rPr lang="en-GB" sz="1000" i="0" kern="1200" dirty="0">
                          <a:solidFill>
                            <a:schemeClr val="tx1"/>
                          </a:solidFill>
                          <a:effectLst/>
                          <a:latin typeface="+mn-lt"/>
                          <a:ea typeface="+mn-ea"/>
                          <a:cs typeface="+mn-cs"/>
                        </a:rPr>
                        <a:t>The relative formula mass is represented by the symbol M</a:t>
                      </a:r>
                      <a:r>
                        <a:rPr lang="en-GB" sz="1000" i="0" kern="1200" baseline="-25000" dirty="0">
                          <a:solidFill>
                            <a:schemeClr val="tx1"/>
                          </a:solidFill>
                          <a:effectLst/>
                          <a:latin typeface="+mn-lt"/>
                          <a:ea typeface="+mn-ea"/>
                          <a:cs typeface="+mn-cs"/>
                        </a:rPr>
                        <a:t>r</a:t>
                      </a:r>
                      <a:r>
                        <a:rPr lang="en-GB" sz="1000" i="0" kern="1200" baseline="0" dirty="0">
                          <a:solidFill>
                            <a:schemeClr val="tx1"/>
                          </a:solidFill>
                          <a:effectLst/>
                          <a:latin typeface="+mn-lt"/>
                          <a:ea typeface="+mn-ea"/>
                          <a:cs typeface="+mn-cs"/>
                        </a:rPr>
                        <a:t>.  RFM</a:t>
                      </a:r>
                      <a:r>
                        <a:rPr lang="en-GB" sz="1000" i="0" kern="1200" dirty="0">
                          <a:solidFill>
                            <a:schemeClr val="tx1"/>
                          </a:solidFill>
                          <a:effectLst/>
                          <a:latin typeface="+mn-lt"/>
                          <a:ea typeface="+mn-ea"/>
                          <a:cs typeface="+mn-cs"/>
                        </a:rPr>
                        <a:t> is the sum of the relative atomic masses of the atoms in the formula.   In a balanced chemical equation, the total of the relative formula masses of the reactants equals the total of the relative formula masses of the products in the quantities shown. </a:t>
                      </a:r>
                      <a:endParaRPr lang="en-GB" sz="1000" i="0" dirty="0">
                        <a:solidFill>
                          <a:schemeClr val="tx1"/>
                        </a:solidFill>
                      </a:endParaRP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2393678894"/>
                  </a:ext>
                </a:extLst>
              </a:tr>
              <a:tr h="1127840">
                <a:tc vMerge="1">
                  <a:txBody>
                    <a:bodyPr/>
                    <a:lstStyle/>
                    <a:p>
                      <a:pPr algn="just"/>
                      <a:endParaRPr lang="en-GB" sz="1000"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a:txBody>
                    <a:bodyPr/>
                    <a:lstStyle/>
                    <a:p>
                      <a:pPr algn="just"/>
                      <a:r>
                        <a:rPr lang="en-GB" sz="1000" b="1" baseline="0" dirty="0">
                          <a:solidFill>
                            <a:schemeClr val="tx1"/>
                          </a:solidFill>
                          <a:effectLst/>
                          <a:sym typeface="Wingdings" pitchFamily="2" charset="2"/>
                        </a:rPr>
                        <a:t>Amount of Substances in Equations</a:t>
                      </a:r>
                    </a:p>
                    <a:p>
                      <a:pPr algn="just"/>
                      <a:r>
                        <a:rPr lang="en-GB" sz="1000" kern="1200" dirty="0">
                          <a:solidFill>
                            <a:schemeClr val="tx1"/>
                          </a:solidFill>
                          <a:effectLst/>
                          <a:latin typeface="+mn-lt"/>
                          <a:ea typeface="+mn-ea"/>
                          <a:cs typeface="+mn-cs"/>
                        </a:rPr>
                        <a:t>The masses of reactants and products can be calculated from balanced symbol equations and chemical equations can be interpreted in terms of moles. For example: </a:t>
                      </a:r>
                    </a:p>
                    <a:p>
                      <a:pPr algn="ctr"/>
                      <a:r>
                        <a:rPr lang="en-GB" sz="1000" kern="1200" dirty="0">
                          <a:solidFill>
                            <a:schemeClr val="tx1"/>
                          </a:solidFill>
                          <a:effectLst/>
                          <a:latin typeface="+mn-lt"/>
                          <a:ea typeface="+mn-ea"/>
                          <a:cs typeface="+mn-cs"/>
                        </a:rPr>
                        <a:t>2H</a:t>
                      </a:r>
                      <a:r>
                        <a:rPr lang="en-GB" sz="1000" kern="1200" baseline="-25000" dirty="0">
                          <a:solidFill>
                            <a:schemeClr val="tx1"/>
                          </a:solidFill>
                          <a:effectLst/>
                          <a:latin typeface="+mn-lt"/>
                          <a:ea typeface="+mn-ea"/>
                          <a:cs typeface="+mn-cs"/>
                        </a:rPr>
                        <a:t>2</a:t>
                      </a:r>
                      <a:r>
                        <a:rPr lang="en-GB" sz="1000" kern="1200" dirty="0">
                          <a:solidFill>
                            <a:schemeClr val="tx1"/>
                          </a:solidFill>
                          <a:effectLst/>
                          <a:latin typeface="+mn-lt"/>
                          <a:ea typeface="+mn-ea"/>
                          <a:cs typeface="+mn-cs"/>
                        </a:rPr>
                        <a:t> + O</a:t>
                      </a:r>
                      <a:r>
                        <a:rPr lang="en-GB" sz="1000" kern="1200" baseline="-25000" dirty="0">
                          <a:solidFill>
                            <a:schemeClr val="tx1"/>
                          </a:solidFill>
                          <a:effectLst/>
                          <a:latin typeface="+mn-lt"/>
                          <a:ea typeface="+mn-ea"/>
                          <a:cs typeface="+mn-cs"/>
                        </a:rPr>
                        <a:t>2</a:t>
                      </a:r>
                      <a:r>
                        <a:rPr lang="en-GB" sz="1000" kern="1200" dirty="0">
                          <a:solidFill>
                            <a:schemeClr val="tx1"/>
                          </a:solidFill>
                          <a:effectLst/>
                          <a:latin typeface="+mn-lt"/>
                          <a:ea typeface="+mn-ea"/>
                          <a:cs typeface="+mn-cs"/>
                        </a:rPr>
                        <a:t> </a:t>
                      </a:r>
                      <a:r>
                        <a:rPr lang="en-GB" sz="1000" kern="1200" dirty="0">
                          <a:solidFill>
                            <a:schemeClr val="tx1"/>
                          </a:solidFill>
                          <a:effectLst/>
                          <a:latin typeface="+mn-lt"/>
                          <a:ea typeface="+mn-ea"/>
                          <a:cs typeface="+mn-cs"/>
                          <a:sym typeface="Wingdings" pitchFamily="2" charset="2"/>
                        </a:rPr>
                        <a:t> 2H</a:t>
                      </a:r>
                      <a:r>
                        <a:rPr lang="en-GB" sz="1000" kern="1200" baseline="-25000" dirty="0">
                          <a:solidFill>
                            <a:schemeClr val="tx1"/>
                          </a:solidFill>
                          <a:effectLst/>
                          <a:latin typeface="+mn-lt"/>
                          <a:ea typeface="+mn-ea"/>
                          <a:cs typeface="+mn-cs"/>
                          <a:sym typeface="Wingdings" pitchFamily="2" charset="2"/>
                        </a:rPr>
                        <a:t>2</a:t>
                      </a:r>
                      <a:r>
                        <a:rPr lang="en-GB" sz="1000" kern="1200" baseline="0" dirty="0">
                          <a:solidFill>
                            <a:schemeClr val="tx1"/>
                          </a:solidFill>
                          <a:effectLst/>
                          <a:latin typeface="+mn-lt"/>
                          <a:ea typeface="+mn-ea"/>
                          <a:cs typeface="+mn-cs"/>
                          <a:sym typeface="Wingdings" pitchFamily="2" charset="2"/>
                        </a:rPr>
                        <a:t>O</a:t>
                      </a:r>
                      <a:endParaRPr lang="en-GB" sz="1000" dirty="0">
                        <a:solidFill>
                          <a:schemeClr val="tx1"/>
                        </a:solidFill>
                      </a:endParaRPr>
                    </a:p>
                    <a:p>
                      <a:pPr algn="just"/>
                      <a:r>
                        <a:rPr lang="en-GB" sz="1000" kern="1200" dirty="0">
                          <a:solidFill>
                            <a:schemeClr val="tx1"/>
                          </a:solidFill>
                          <a:effectLst/>
                          <a:latin typeface="+mn-lt"/>
                          <a:ea typeface="+mn-ea"/>
                          <a:cs typeface="+mn-cs"/>
                        </a:rPr>
                        <a:t>This shows that 2 moles of hydrogen react with 1 mole of oxygen to make 2 moles of water.</a:t>
                      </a:r>
                      <a:endParaRPr lang="en-GB" sz="1000" dirty="0">
                        <a:solidFill>
                          <a:schemeClr val="tx1"/>
                        </a:solidFill>
                      </a:endParaRP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22857442"/>
                  </a:ext>
                </a:extLst>
              </a:tr>
              <a:tr h="148400">
                <a:tc vMerge="1">
                  <a:txBody>
                    <a:bodyPr/>
                    <a:lstStyle/>
                    <a:p>
                      <a:endParaRPr lang="en-US"/>
                    </a:p>
                  </a:txBody>
                  <a:tcPr/>
                </a:tc>
                <a:tc rowSpan="2">
                  <a:txBody>
                    <a:bodyPr/>
                    <a:lstStyle/>
                    <a:p>
                      <a:pPr algn="just"/>
                      <a:r>
                        <a:rPr lang="en-GB" sz="1000" b="1" baseline="0" dirty="0">
                          <a:solidFill>
                            <a:schemeClr val="tx1"/>
                          </a:solidFill>
                          <a:effectLst/>
                          <a:sym typeface="Wingdings" pitchFamily="2" charset="2"/>
                        </a:rPr>
                        <a:t>Concentration of Solutions</a:t>
                      </a:r>
                    </a:p>
                    <a:p>
                      <a:pPr algn="just"/>
                      <a:r>
                        <a:rPr lang="en-GB" sz="1000" kern="1200" dirty="0">
                          <a:solidFill>
                            <a:schemeClr val="tx1"/>
                          </a:solidFill>
                          <a:effectLst/>
                          <a:latin typeface="+mn-lt"/>
                          <a:ea typeface="+mn-ea"/>
                          <a:cs typeface="+mn-cs"/>
                        </a:rPr>
                        <a:t>Lots of chemical reactions take place in solutions. The concentration of a solution is measured in mass per given volume of solution and so the units are g/dm</a:t>
                      </a:r>
                      <a:r>
                        <a:rPr lang="en-GB" sz="1000" kern="1200" baseline="30000" dirty="0">
                          <a:solidFill>
                            <a:schemeClr val="tx1"/>
                          </a:solidFill>
                          <a:effectLst/>
                          <a:latin typeface="+mn-lt"/>
                          <a:ea typeface="+mn-ea"/>
                          <a:cs typeface="+mn-cs"/>
                        </a:rPr>
                        <a:t>3</a:t>
                      </a:r>
                      <a:r>
                        <a:rPr lang="en-GB" sz="1000" kern="1200" dirty="0">
                          <a:solidFill>
                            <a:schemeClr val="tx1"/>
                          </a:solidFill>
                          <a:effectLst/>
                          <a:latin typeface="+mn-lt"/>
                          <a:ea typeface="+mn-ea"/>
                          <a:cs typeface="+mn-cs"/>
                        </a:rPr>
                        <a:t>.</a:t>
                      </a:r>
                      <a:endParaRPr lang="en-US" dirty="0">
                        <a:solidFill>
                          <a:schemeClr val="tx1"/>
                        </a:solidFill>
                      </a:endParaRP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44674656"/>
                  </a:ext>
                </a:extLst>
              </a:tr>
              <a:tr h="534240">
                <a:tc rowSpan="2">
                  <a:txBody>
                    <a:bodyPr/>
                    <a:lstStyle/>
                    <a:p>
                      <a:pPr algn="just"/>
                      <a:r>
                        <a:rPr lang="en-GB" sz="1000" b="1" baseline="0" dirty="0">
                          <a:solidFill>
                            <a:schemeClr val="tx1"/>
                          </a:solidFill>
                          <a:effectLst/>
                          <a:sym typeface="Wingdings" pitchFamily="2" charset="2"/>
                        </a:rPr>
                        <a:t>Mass Changes when Products or Reactants are Gases</a:t>
                      </a:r>
                    </a:p>
                    <a:p>
                      <a:pPr algn="just"/>
                      <a:r>
                        <a:rPr lang="en-GB" sz="1000" kern="1200" dirty="0">
                          <a:solidFill>
                            <a:schemeClr val="tx1"/>
                          </a:solidFill>
                          <a:effectLst/>
                          <a:latin typeface="+mn-lt"/>
                          <a:ea typeface="+mn-ea"/>
                          <a:cs typeface="+mn-cs"/>
                        </a:rPr>
                        <a:t>Some reactions may appear to have a change in mass but this can is because a reactant or product is a gas and its mass has not been taken into account. For example if a gas is made in a chemical reaction and escapes into the atmosphere the mass will appear to decrease. </a:t>
                      </a:r>
                      <a:endParaRPr lang="en-GB" sz="1000" i="0" dirty="0">
                        <a:solidFill>
                          <a:schemeClr val="tx1"/>
                        </a:solidFill>
                      </a:endParaRP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4190523004"/>
                  </a:ext>
                </a:extLst>
              </a:tr>
              <a:tr h="890400">
                <a:tc vMerge="1">
                  <a:txBody>
                    <a:bodyPr/>
                    <a:lstStyle/>
                    <a:p>
                      <a:endParaRPr lang="en-US"/>
                    </a:p>
                  </a:txBody>
                  <a:tcPr>
                    <a:lnT w="57150" cap="flat" cmpd="sng" algn="ctr">
                      <a:solidFill>
                        <a:schemeClr val="tx1"/>
                      </a:solidFill>
                      <a:prstDash val="solid"/>
                      <a:round/>
                      <a:headEnd type="none" w="med" len="med"/>
                      <a:tailEnd type="none" w="med" len="med"/>
                    </a:lnT>
                  </a:tcPr>
                </a:tc>
                <a:tc rowSpan="2">
                  <a:txBody>
                    <a:bodyPr/>
                    <a:lstStyle/>
                    <a:p>
                      <a:pPr algn="just"/>
                      <a:r>
                        <a:rPr lang="en-US" sz="1000" b="1" dirty="0">
                          <a:solidFill>
                            <a:schemeClr val="tx1"/>
                          </a:solidFill>
                        </a:rPr>
                        <a:t>Moles</a:t>
                      </a: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1000" kern="1200" dirty="0">
                          <a:solidFill>
                            <a:schemeClr val="tx1"/>
                          </a:solidFill>
                          <a:effectLst/>
                          <a:latin typeface="+mn-lt"/>
                          <a:ea typeface="+mn-ea"/>
                          <a:cs typeface="+mn-cs"/>
                        </a:rPr>
                        <a:t>Chemical amounts are measured in moles. The symbol for mole is mol. The mass of 1 mole of a substance in grams is equal to its relative formula mass. For example water has an RFM of 18 and 1 mole of water has a mass of 18g.</a:t>
                      </a:r>
                      <a:r>
                        <a:rPr lang="en-GB" sz="1000" dirty="0">
                          <a:solidFill>
                            <a:schemeClr val="tx1"/>
                          </a:solidFill>
                        </a:rPr>
                        <a:t> 1 </a:t>
                      </a:r>
                      <a:r>
                        <a:rPr lang="en-GB" sz="1000" kern="1200" dirty="0">
                          <a:solidFill>
                            <a:schemeClr val="tx1"/>
                          </a:solidFill>
                          <a:effectLst/>
                          <a:latin typeface="+mn-lt"/>
                          <a:ea typeface="+mn-ea"/>
                          <a:cs typeface="+mn-cs"/>
                        </a:rPr>
                        <a:t>mole of any substance contains the same number of particles as one mole of any other substance. This number is known as the Avogadro constant. The value of the Avogadro constant is 6.02 x 10</a:t>
                      </a:r>
                      <a:r>
                        <a:rPr lang="en-GB" sz="1000" kern="1200" baseline="30000" dirty="0">
                          <a:solidFill>
                            <a:schemeClr val="tx1"/>
                          </a:solidFill>
                          <a:effectLst/>
                          <a:latin typeface="+mn-lt"/>
                          <a:ea typeface="+mn-ea"/>
                          <a:cs typeface="+mn-cs"/>
                        </a:rPr>
                        <a:t>23</a:t>
                      </a:r>
                      <a:r>
                        <a:rPr lang="en-GB" sz="1000" kern="1200" dirty="0">
                          <a:solidFill>
                            <a:schemeClr val="tx1"/>
                          </a:solidFill>
                          <a:effectLst/>
                          <a:latin typeface="+mn-lt"/>
                          <a:ea typeface="+mn-ea"/>
                          <a:cs typeface="+mn-cs"/>
                        </a:rPr>
                        <a:t> per mole. </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1000" kern="1200" dirty="0">
                        <a:solidFill>
                          <a:schemeClr val="tx1"/>
                        </a:solidFill>
                        <a:effectLst/>
                        <a:latin typeface="+mn-lt"/>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000" kern="1200" dirty="0">
                          <a:solidFill>
                            <a:schemeClr val="tx1"/>
                          </a:solidFill>
                          <a:effectLst/>
                          <a:latin typeface="+mn-lt"/>
                          <a:ea typeface="+mn-ea"/>
                          <a:cs typeface="+mn-cs"/>
                        </a:rPr>
                        <a:t>Number of Moles = Mass / RFM</a:t>
                      </a:r>
                      <a:endParaRPr lang="en-GB" sz="1000" dirty="0">
                        <a:solidFill>
                          <a:schemeClr val="tx1"/>
                        </a:solidFill>
                      </a:endParaRPr>
                    </a:p>
                    <a:p>
                      <a:pPr algn="just"/>
                      <a:endParaRPr lang="en-GB" sz="1000" dirty="0">
                        <a:solidFill>
                          <a:schemeClr val="tx1"/>
                        </a:solidFill>
                        <a:latin typeface="Calibri" panose="020F0502020204030204" pitchFamily="34" charset="0"/>
                        <a:cs typeface="Calibri" panose="020F0502020204030204" pitchFamily="34" charset="0"/>
                      </a:endParaRP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87474418"/>
                  </a:ext>
                </a:extLst>
              </a:tr>
              <a:tr h="2700881">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GB" sz="1000" b="1" kern="1200" dirty="0">
                          <a:solidFill>
                            <a:schemeClr val="tx1"/>
                          </a:solidFill>
                          <a:effectLst/>
                          <a:latin typeface="+mn-lt"/>
                          <a:ea typeface="+mn-ea"/>
                          <a:cs typeface="+mn-cs"/>
                        </a:rPr>
                        <a:t>Use of amount of substance in relation to volumes of gases </a:t>
                      </a:r>
                      <a:endParaRPr lang="en-GB" sz="1000" b="1" dirty="0">
                        <a:solidFill>
                          <a:schemeClr val="tx1"/>
                        </a:solidFill>
                      </a:endParaRPr>
                    </a:p>
                    <a:p>
                      <a:pPr algn="just"/>
                      <a:r>
                        <a:rPr lang="en-GB" sz="1000" kern="1200" dirty="0">
                          <a:solidFill>
                            <a:schemeClr val="tx1"/>
                          </a:solidFill>
                          <a:effectLst/>
                          <a:latin typeface="+mn-lt"/>
                          <a:ea typeface="+mn-ea"/>
                          <a:cs typeface="+mn-cs"/>
                        </a:rPr>
                        <a:t>1 mole of any gas occupy the same volume under the same conditions of temperature and pressure. The volume of one mole of any gas at room temperature (20°C) and pressure (1 atmosphere pressure) is 24dm</a:t>
                      </a:r>
                      <a:r>
                        <a:rPr lang="en-GB" sz="1000" kern="1200" baseline="30000" dirty="0">
                          <a:solidFill>
                            <a:schemeClr val="tx1"/>
                          </a:solidFill>
                          <a:effectLst/>
                          <a:latin typeface="+mn-lt"/>
                          <a:ea typeface="+mn-ea"/>
                          <a:cs typeface="+mn-cs"/>
                        </a:rPr>
                        <a:t>3</a:t>
                      </a:r>
                      <a:r>
                        <a:rPr lang="en-GB" sz="1000" kern="1200" dirty="0">
                          <a:solidFill>
                            <a:schemeClr val="tx1"/>
                          </a:solidFill>
                          <a:effectLst/>
                          <a:latin typeface="+mn-lt"/>
                          <a:ea typeface="+mn-ea"/>
                          <a:cs typeface="+mn-cs"/>
                        </a:rPr>
                        <a:t>. The number of mole of gas can be calculated using the formula:</a:t>
                      </a:r>
                    </a:p>
                    <a:p>
                      <a:pPr algn="just"/>
                      <a:endParaRPr lang="en-GB" sz="1000" kern="1200" dirty="0">
                        <a:solidFill>
                          <a:schemeClr val="tx1"/>
                        </a:solidFill>
                        <a:effectLst/>
                        <a:latin typeface="+mn-lt"/>
                        <a:ea typeface="+mn-ea"/>
                        <a:cs typeface="+mn-cs"/>
                      </a:endParaRPr>
                    </a:p>
                    <a:p>
                      <a:pPr algn="ctr"/>
                      <a:r>
                        <a:rPr lang="en-GB" sz="1000" kern="1200" dirty="0">
                          <a:solidFill>
                            <a:schemeClr val="tx1"/>
                          </a:solidFill>
                          <a:effectLst/>
                          <a:latin typeface="+mn-lt"/>
                          <a:ea typeface="+mn-ea"/>
                          <a:cs typeface="+mn-cs"/>
                        </a:rPr>
                        <a:t>No of moles of gas = volume of gas (dm</a:t>
                      </a:r>
                      <a:r>
                        <a:rPr lang="en-GB" sz="1000" kern="1200" baseline="30000" dirty="0">
                          <a:solidFill>
                            <a:schemeClr val="tx1"/>
                          </a:solidFill>
                          <a:effectLst/>
                          <a:latin typeface="+mn-lt"/>
                          <a:ea typeface="+mn-ea"/>
                          <a:cs typeface="+mn-cs"/>
                        </a:rPr>
                        <a:t>3</a:t>
                      </a:r>
                      <a:r>
                        <a:rPr lang="en-GB" sz="1000" kern="1200" dirty="0">
                          <a:solidFill>
                            <a:schemeClr val="tx1"/>
                          </a:solidFill>
                          <a:effectLst/>
                          <a:latin typeface="+mn-lt"/>
                          <a:ea typeface="+mn-ea"/>
                          <a:cs typeface="+mn-cs"/>
                        </a:rPr>
                        <a:t>) / 24dm</a:t>
                      </a:r>
                      <a:r>
                        <a:rPr lang="en-GB" sz="1000" kern="1200" baseline="30000" dirty="0">
                          <a:solidFill>
                            <a:schemeClr val="tx1"/>
                          </a:solidFill>
                          <a:effectLst/>
                          <a:latin typeface="+mn-lt"/>
                          <a:ea typeface="+mn-ea"/>
                          <a:cs typeface="+mn-cs"/>
                        </a:rPr>
                        <a:t>3</a:t>
                      </a:r>
                      <a:endParaRPr lang="en-GB" sz="1000" kern="1200" dirty="0">
                        <a:solidFill>
                          <a:schemeClr val="tx1"/>
                        </a:solidFill>
                        <a:effectLst/>
                        <a:latin typeface="+mn-lt"/>
                        <a:ea typeface="+mn-ea"/>
                        <a:cs typeface="+mn-cs"/>
                      </a:endParaRPr>
                    </a:p>
                    <a:p>
                      <a:pPr algn="ctr"/>
                      <a:r>
                        <a:rPr lang="en-GB" sz="1000" kern="1200" dirty="0">
                          <a:solidFill>
                            <a:schemeClr val="tx1"/>
                          </a:solidFill>
                          <a:effectLst/>
                          <a:latin typeface="+mn-lt"/>
                          <a:ea typeface="+mn-ea"/>
                          <a:cs typeface="+mn-cs"/>
                        </a:rPr>
                        <a:t>Or</a:t>
                      </a:r>
                    </a:p>
                    <a:p>
                      <a:pPr algn="ctr"/>
                      <a:r>
                        <a:rPr lang="en-GB" sz="1000" kern="1200" dirty="0">
                          <a:solidFill>
                            <a:schemeClr val="tx1"/>
                          </a:solidFill>
                          <a:effectLst/>
                          <a:latin typeface="+mn-lt"/>
                          <a:ea typeface="+mn-ea"/>
                          <a:cs typeface="+mn-cs"/>
                        </a:rPr>
                        <a:t>No of moles of gas = volume of gas (cm</a:t>
                      </a:r>
                      <a:r>
                        <a:rPr lang="en-GB" sz="1000" kern="1200" baseline="30000" dirty="0">
                          <a:solidFill>
                            <a:schemeClr val="tx1"/>
                          </a:solidFill>
                          <a:effectLst/>
                          <a:latin typeface="+mn-lt"/>
                          <a:ea typeface="+mn-ea"/>
                          <a:cs typeface="+mn-cs"/>
                        </a:rPr>
                        <a:t>3</a:t>
                      </a:r>
                      <a:r>
                        <a:rPr lang="en-GB" sz="1000" kern="1200" dirty="0">
                          <a:solidFill>
                            <a:schemeClr val="tx1"/>
                          </a:solidFill>
                          <a:effectLst/>
                          <a:latin typeface="+mn-lt"/>
                          <a:ea typeface="+mn-ea"/>
                          <a:cs typeface="+mn-cs"/>
                        </a:rPr>
                        <a:t>) / 24000cm</a:t>
                      </a:r>
                      <a:r>
                        <a:rPr lang="en-GB" sz="1000" kern="1200" baseline="30000" dirty="0">
                          <a:solidFill>
                            <a:schemeClr val="tx1"/>
                          </a:solidFill>
                          <a:effectLst/>
                          <a:latin typeface="+mn-lt"/>
                          <a:ea typeface="+mn-ea"/>
                          <a:cs typeface="+mn-cs"/>
                        </a:rPr>
                        <a:t>3</a:t>
                      </a:r>
                      <a:endParaRPr lang="en-GB" sz="1000" kern="1200" dirty="0">
                        <a:solidFill>
                          <a:schemeClr val="tx1"/>
                        </a:solidFill>
                        <a:effectLst/>
                        <a:latin typeface="+mn-lt"/>
                        <a:ea typeface="+mn-ea"/>
                        <a:cs typeface="+mn-cs"/>
                      </a:endParaRP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vMerge="1">
                  <a:txBody>
                    <a:bodyPr/>
                    <a:lstStyle/>
                    <a:p>
                      <a:pPr algn="just"/>
                      <a:endParaRPr lang="en-US"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6318140"/>
                  </a:ext>
                </a:extLst>
              </a:tr>
            </a:tbl>
          </a:graphicData>
        </a:graphic>
      </p:graphicFrame>
    </p:spTree>
    <p:extLst>
      <p:ext uri="{BB962C8B-B14F-4D97-AF65-F5344CB8AC3E}">
        <p14:creationId xmlns:p14="http://schemas.microsoft.com/office/powerpoint/2010/main" val="36789228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5B48AD5-74B7-D94A-A34B-E4BEF2376DAA}"/>
              </a:ext>
            </a:extLst>
          </p:cNvPr>
          <p:cNvSpPr txBox="1"/>
          <p:nvPr/>
        </p:nvSpPr>
        <p:spPr>
          <a:xfrm>
            <a:off x="-17684" y="-22433"/>
            <a:ext cx="8315325" cy="400110"/>
          </a:xfrm>
          <a:prstGeom prst="rect">
            <a:avLst/>
          </a:prstGeom>
          <a:noFill/>
        </p:spPr>
        <p:txBody>
          <a:bodyPr wrap="square" rtlCol="0">
            <a:spAutoFit/>
          </a:bodyPr>
          <a:lstStyle/>
          <a:p>
            <a:r>
              <a:rPr lang="en-US" sz="2000" b="1" dirty="0"/>
              <a:t>C4: Chemical Calculations: Worked Examples</a:t>
            </a:r>
          </a:p>
        </p:txBody>
      </p:sp>
      <p:graphicFrame>
        <p:nvGraphicFramePr>
          <p:cNvPr id="2" name="Table 1">
            <a:extLst>
              <a:ext uri="{FF2B5EF4-FFF2-40B4-BE49-F238E27FC236}">
                <a16:creationId xmlns:a16="http://schemas.microsoft.com/office/drawing/2014/main" id="{CF1D78D6-6639-1647-AAC5-EF617B8FD23E}"/>
              </a:ext>
            </a:extLst>
          </p:cNvPr>
          <p:cNvGraphicFramePr>
            <a:graphicFrameLocks noGrp="1"/>
          </p:cNvGraphicFramePr>
          <p:nvPr/>
        </p:nvGraphicFramePr>
        <p:xfrm>
          <a:off x="-17684" y="336122"/>
          <a:ext cx="9161687" cy="3962400"/>
        </p:xfrm>
        <a:graphic>
          <a:graphicData uri="http://schemas.openxmlformats.org/drawingml/2006/table">
            <a:tbl>
              <a:tblPr firstRow="1" bandRow="1">
                <a:tableStyleId>{5940675A-B579-460E-94D1-54222C63F5DA}</a:tableStyleId>
              </a:tblPr>
              <a:tblGrid>
                <a:gridCol w="2551878">
                  <a:extLst>
                    <a:ext uri="{9D8B030D-6E8A-4147-A177-3AD203B41FA5}">
                      <a16:colId xmlns:a16="http://schemas.microsoft.com/office/drawing/2014/main" val="3630123376"/>
                    </a:ext>
                  </a:extLst>
                </a:gridCol>
                <a:gridCol w="3469442">
                  <a:extLst>
                    <a:ext uri="{9D8B030D-6E8A-4147-A177-3AD203B41FA5}">
                      <a16:colId xmlns:a16="http://schemas.microsoft.com/office/drawing/2014/main" val="153373154"/>
                    </a:ext>
                  </a:extLst>
                </a:gridCol>
                <a:gridCol w="3140367">
                  <a:extLst>
                    <a:ext uri="{9D8B030D-6E8A-4147-A177-3AD203B41FA5}">
                      <a16:colId xmlns:a16="http://schemas.microsoft.com/office/drawing/2014/main" val="2360655927"/>
                    </a:ext>
                  </a:extLst>
                </a:gridCol>
              </a:tblGrid>
              <a:tr h="2172671">
                <a:tc>
                  <a:txBody>
                    <a:bodyPr/>
                    <a:lstStyle/>
                    <a:p>
                      <a:pPr algn="just"/>
                      <a:r>
                        <a:rPr lang="en-US" sz="1000" b="1" dirty="0"/>
                        <a:t>Relative Formula Mass</a:t>
                      </a:r>
                    </a:p>
                    <a:p>
                      <a:pPr algn="just"/>
                      <a:r>
                        <a:rPr lang="en-US" sz="1000" b="0" dirty="0"/>
                        <a:t>To calculate RFM of a substance you:</a:t>
                      </a:r>
                    </a:p>
                    <a:p>
                      <a:pPr marL="228600" indent="-228600" algn="just">
                        <a:buFont typeface="+mj-lt"/>
                        <a:buAutoNum type="arabicPeriod"/>
                      </a:pPr>
                      <a:r>
                        <a:rPr lang="en-US" sz="1000" b="0" dirty="0"/>
                        <a:t>Identify the different types of atoms.</a:t>
                      </a:r>
                    </a:p>
                    <a:p>
                      <a:pPr marL="228600" indent="-228600" algn="just">
                        <a:buFont typeface="+mj-lt"/>
                        <a:buAutoNum type="arabicPeriod"/>
                      </a:pPr>
                      <a:r>
                        <a:rPr lang="en-US" sz="1000" b="0" dirty="0"/>
                        <a:t>Identify how many of these atoms you have.</a:t>
                      </a:r>
                    </a:p>
                    <a:p>
                      <a:pPr marL="228600" indent="-228600" algn="just">
                        <a:buFont typeface="+mj-lt"/>
                        <a:buAutoNum type="arabicPeriod"/>
                      </a:pPr>
                      <a:r>
                        <a:rPr lang="en-US" sz="1000" b="0" dirty="0"/>
                        <a:t>Identify the atomic mass for each of these atoms.</a:t>
                      </a:r>
                    </a:p>
                    <a:p>
                      <a:pPr marL="228600" indent="-228600" algn="just">
                        <a:buFont typeface="+mj-lt"/>
                        <a:buAutoNum type="arabicPeriod"/>
                      </a:pPr>
                      <a:r>
                        <a:rPr lang="en-US" sz="1000" b="0" dirty="0"/>
                        <a:t>Multiply the atomic mass for each atom by the number of atoms.</a:t>
                      </a:r>
                    </a:p>
                    <a:p>
                      <a:pPr marL="228600" indent="-228600" algn="just">
                        <a:buFont typeface="+mj-lt"/>
                        <a:buAutoNum type="arabicPeriod"/>
                      </a:pPr>
                      <a:r>
                        <a:rPr lang="en-US" sz="1000" b="0" dirty="0"/>
                        <a:t>Add the totals together.</a:t>
                      </a:r>
                    </a:p>
                    <a:p>
                      <a:pPr marL="228600" indent="-228600" algn="just">
                        <a:buFont typeface="+mj-lt"/>
                        <a:buAutoNum type="arabicPeriod"/>
                      </a:pPr>
                      <a:endParaRPr lang="en-US" sz="400" b="0" dirty="0"/>
                    </a:p>
                    <a:p>
                      <a:pPr marL="0" indent="0" algn="just">
                        <a:buFont typeface="+mj-lt"/>
                        <a:buNone/>
                      </a:pPr>
                      <a:r>
                        <a:rPr lang="en-US" sz="1000" b="0" dirty="0"/>
                        <a:t>For example: RFM of C</a:t>
                      </a:r>
                      <a:r>
                        <a:rPr lang="en-US" sz="1000" b="0" baseline="-25000" dirty="0"/>
                        <a:t>2</a:t>
                      </a:r>
                      <a:r>
                        <a:rPr lang="en-US" sz="1000" b="0" baseline="0" dirty="0"/>
                        <a:t>H</a:t>
                      </a:r>
                      <a:r>
                        <a:rPr lang="en-US" sz="1000" b="0" baseline="-25000" dirty="0"/>
                        <a:t>6</a:t>
                      </a:r>
                      <a:endParaRPr lang="en-US" sz="1000" b="0" baseline="0" dirty="0"/>
                    </a:p>
                    <a:p>
                      <a:pPr marL="0" indent="0" algn="just">
                        <a:buFont typeface="+mj-lt"/>
                        <a:buNone/>
                      </a:pPr>
                      <a:endParaRPr lang="en-US" sz="400" b="0" baseline="0" dirty="0"/>
                    </a:p>
                    <a:p>
                      <a:pPr marL="0" indent="0" algn="just">
                        <a:buFont typeface="+mj-lt"/>
                        <a:buNone/>
                      </a:pPr>
                      <a:r>
                        <a:rPr lang="en-US" sz="1000" b="0" baseline="0" dirty="0"/>
                        <a:t>C x 2  = 12 x 2   = 24</a:t>
                      </a:r>
                    </a:p>
                    <a:p>
                      <a:pPr marL="0" indent="0" algn="just">
                        <a:buFont typeface="+mj-lt"/>
                        <a:buNone/>
                      </a:pPr>
                      <a:r>
                        <a:rPr lang="en-US" sz="1000" b="0" baseline="0" dirty="0"/>
                        <a:t>H x 6 =  1 x 6     = 6</a:t>
                      </a:r>
                    </a:p>
                    <a:p>
                      <a:pPr marL="0" indent="0" algn="r">
                        <a:buFont typeface="+mj-lt"/>
                        <a:buNone/>
                      </a:pPr>
                      <a:r>
                        <a:rPr lang="en-US" sz="1000" b="0" baseline="0" dirty="0"/>
                        <a:t>RFM  = 30</a:t>
                      </a:r>
                      <a:endParaRPr lang="en-US" sz="1000" b="0"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sz="1000" b="1" dirty="0"/>
                        <a:t>Percentage Yield</a:t>
                      </a:r>
                    </a:p>
                    <a:p>
                      <a:pPr marL="0" marR="0" lvl="0" indent="0" algn="just" defTabSz="914400" rtl="0" eaLnBrk="1" fontAlgn="auto" latinLnBrk="0" hangingPunct="1">
                        <a:lnSpc>
                          <a:spcPct val="100000"/>
                        </a:lnSpc>
                        <a:spcBef>
                          <a:spcPts val="0"/>
                        </a:spcBef>
                        <a:spcAft>
                          <a:spcPts val="0"/>
                        </a:spcAft>
                        <a:buClrTx/>
                        <a:buSzTx/>
                        <a:buFontTx/>
                        <a:buNone/>
                        <a:tabLst/>
                        <a:defRPr/>
                      </a:pPr>
                      <a:r>
                        <a:rPr lang="en-US" sz="1000" b="0" kern="1200" dirty="0">
                          <a:solidFill>
                            <a:schemeClr val="tx1"/>
                          </a:solidFill>
                          <a:effectLst/>
                          <a:latin typeface="+mn-lt"/>
                          <a:ea typeface="+mn-ea"/>
                          <a:cs typeface="+mn-cs"/>
                        </a:rPr>
                        <a:t>To calculate the percentage yield you:</a:t>
                      </a:r>
                    </a:p>
                    <a:p>
                      <a:pPr marL="228600" marR="0" lvl="0" indent="-228600" algn="just" defTabSz="914400" rtl="0" eaLnBrk="1" fontAlgn="auto" latinLnBrk="0" hangingPunct="1">
                        <a:lnSpc>
                          <a:spcPct val="100000"/>
                        </a:lnSpc>
                        <a:spcBef>
                          <a:spcPts val="0"/>
                        </a:spcBef>
                        <a:spcAft>
                          <a:spcPts val="0"/>
                        </a:spcAft>
                        <a:buClrTx/>
                        <a:buSzTx/>
                        <a:buFont typeface="+mj-lt"/>
                        <a:buAutoNum type="arabicPeriod"/>
                        <a:tabLst/>
                        <a:defRPr/>
                      </a:pPr>
                      <a:r>
                        <a:rPr lang="en-US" sz="1000" b="0" kern="1200" dirty="0">
                          <a:solidFill>
                            <a:schemeClr val="tx1"/>
                          </a:solidFill>
                          <a:effectLst/>
                          <a:latin typeface="+mn-lt"/>
                          <a:ea typeface="+mn-ea"/>
                          <a:cs typeface="+mn-cs"/>
                        </a:rPr>
                        <a:t>Calculate the RFM of the substances involved.</a:t>
                      </a:r>
                    </a:p>
                    <a:p>
                      <a:pPr marL="228600" marR="0" lvl="0" indent="-228600" algn="just" defTabSz="914400" rtl="0" eaLnBrk="1" fontAlgn="auto" latinLnBrk="0" hangingPunct="1">
                        <a:lnSpc>
                          <a:spcPct val="100000"/>
                        </a:lnSpc>
                        <a:spcBef>
                          <a:spcPts val="0"/>
                        </a:spcBef>
                        <a:spcAft>
                          <a:spcPts val="0"/>
                        </a:spcAft>
                        <a:buClrTx/>
                        <a:buSzTx/>
                        <a:buFont typeface="+mj-lt"/>
                        <a:buAutoNum type="arabicPeriod"/>
                        <a:tabLst/>
                        <a:defRPr/>
                      </a:pPr>
                      <a:r>
                        <a:rPr lang="en-US" sz="1000" b="0" kern="1200" dirty="0">
                          <a:solidFill>
                            <a:schemeClr val="tx1"/>
                          </a:solidFill>
                          <a:effectLst/>
                          <a:latin typeface="+mn-lt"/>
                          <a:ea typeface="+mn-ea"/>
                          <a:cs typeface="+mn-cs"/>
                        </a:rPr>
                        <a:t>Use this to calculate theoretical yield. </a:t>
                      </a:r>
                    </a:p>
                    <a:p>
                      <a:pPr marL="228600" marR="0" lvl="0" indent="-228600" algn="just" defTabSz="914400" rtl="0" eaLnBrk="1" fontAlgn="auto" latinLnBrk="0" hangingPunct="1">
                        <a:lnSpc>
                          <a:spcPct val="100000"/>
                        </a:lnSpc>
                        <a:spcBef>
                          <a:spcPts val="0"/>
                        </a:spcBef>
                        <a:spcAft>
                          <a:spcPts val="0"/>
                        </a:spcAft>
                        <a:buClrTx/>
                        <a:buSzTx/>
                        <a:buFont typeface="+mj-lt"/>
                        <a:buAutoNum type="arabicPeriod"/>
                        <a:tabLst/>
                        <a:defRPr/>
                      </a:pPr>
                      <a:r>
                        <a:rPr lang="en-US" sz="1000" b="0" kern="1200" dirty="0">
                          <a:solidFill>
                            <a:schemeClr val="tx1"/>
                          </a:solidFill>
                          <a:effectLst/>
                          <a:latin typeface="+mn-lt"/>
                          <a:ea typeface="+mn-ea"/>
                          <a:cs typeface="+mn-cs"/>
                        </a:rPr>
                        <a:t>Write in the formula </a:t>
                      </a:r>
                      <a:r>
                        <a:rPr lang="en-GB" sz="1000" kern="1200" dirty="0">
                          <a:solidFill>
                            <a:schemeClr val="tx1"/>
                          </a:solidFill>
                          <a:effectLst/>
                          <a:latin typeface="+mn-lt"/>
                          <a:ea typeface="+mn-ea"/>
                          <a:cs typeface="+mn-cs"/>
                        </a:rPr>
                        <a:t>% Yield = (Actual Yield / Theoretical Yield) × 100</a:t>
                      </a:r>
                      <a:endParaRPr lang="en-US" sz="1000" dirty="0"/>
                    </a:p>
                    <a:p>
                      <a:pPr marL="228600" indent="-228600" algn="just">
                        <a:buFont typeface="+mj-lt"/>
                        <a:buAutoNum type="arabicPeriod"/>
                      </a:pPr>
                      <a:r>
                        <a:rPr lang="en-US" sz="1000" b="0" dirty="0"/>
                        <a:t>Substitute numbers.</a:t>
                      </a:r>
                    </a:p>
                    <a:p>
                      <a:pPr marL="228600" indent="-228600" algn="just">
                        <a:buFont typeface="+mj-lt"/>
                        <a:buAutoNum type="arabicPeriod"/>
                      </a:pPr>
                      <a:r>
                        <a:rPr lang="en-US" sz="1000" b="0" dirty="0"/>
                        <a:t>Do the working out.</a:t>
                      </a:r>
                    </a:p>
                    <a:p>
                      <a:pPr marL="228600" indent="-228600" algn="just">
                        <a:buFont typeface="+mj-lt"/>
                        <a:buAutoNum type="arabicPeriod"/>
                      </a:pPr>
                      <a:r>
                        <a:rPr lang="en-US" sz="1000" b="0" dirty="0"/>
                        <a:t>Round to appropriate number of </a:t>
                      </a:r>
                      <a:r>
                        <a:rPr lang="en-US" sz="1000" b="0" dirty="0" err="1"/>
                        <a:t>s.f</a:t>
                      </a:r>
                      <a:r>
                        <a:rPr lang="en-US" sz="1000" b="0" dirty="0"/>
                        <a:t> and add units.</a:t>
                      </a:r>
                    </a:p>
                    <a:p>
                      <a:pPr marL="228600" indent="-228600" algn="just">
                        <a:buFont typeface="+mj-lt"/>
                        <a:buAutoNum type="arabicPeriod"/>
                      </a:pPr>
                      <a:endParaRPr lang="en-US" sz="400" b="0" kern="1200" dirty="0">
                        <a:solidFill>
                          <a:schemeClr val="tx1"/>
                        </a:solidFill>
                        <a:effectLst/>
                        <a:latin typeface="+mn-lt"/>
                        <a:ea typeface="+mn-ea"/>
                        <a:cs typeface="+mn-cs"/>
                      </a:endParaRPr>
                    </a:p>
                    <a:p>
                      <a:pPr algn="just"/>
                      <a:r>
                        <a:rPr lang="en-GB" sz="1000" dirty="0"/>
                        <a:t>For example: </a:t>
                      </a:r>
                    </a:p>
                    <a:p>
                      <a:pPr algn="ctr"/>
                      <a:r>
                        <a:rPr lang="en-GB" sz="1000" dirty="0"/>
                        <a:t>Calcium Carbonate </a:t>
                      </a:r>
                      <a:r>
                        <a:rPr lang="en-GB" sz="1000" dirty="0">
                          <a:sym typeface="Wingdings" pitchFamily="2" charset="2"/>
                        </a:rPr>
                        <a:t> Calcium Oxide + Carbon Dioxide</a:t>
                      </a:r>
                    </a:p>
                    <a:p>
                      <a:pPr algn="ctr"/>
                      <a:r>
                        <a:rPr lang="en-GB" sz="1000" dirty="0">
                          <a:sym typeface="Wingdings" pitchFamily="2" charset="2"/>
                        </a:rPr>
                        <a:t>CaCO</a:t>
                      </a:r>
                      <a:r>
                        <a:rPr lang="en-GB" sz="1000" baseline="-25000" dirty="0">
                          <a:sym typeface="Wingdings" pitchFamily="2" charset="2"/>
                        </a:rPr>
                        <a:t>3</a:t>
                      </a:r>
                      <a:r>
                        <a:rPr lang="en-GB" sz="1000" baseline="0" dirty="0">
                          <a:sym typeface="Wingdings" pitchFamily="2" charset="2"/>
                        </a:rPr>
                        <a:t>  CaO + CO</a:t>
                      </a:r>
                      <a:r>
                        <a:rPr lang="en-GB" sz="1000" baseline="-25000" dirty="0">
                          <a:sym typeface="Wingdings" pitchFamily="2" charset="2"/>
                        </a:rPr>
                        <a:t>2</a:t>
                      </a:r>
                    </a:p>
                    <a:p>
                      <a:pPr algn="just"/>
                      <a:r>
                        <a:rPr lang="en-GB" sz="1000" baseline="0" dirty="0">
                          <a:sym typeface="Wingdings" pitchFamily="2" charset="2"/>
                        </a:rPr>
                        <a:t>100kg of calcium carbonate is broken down and 45kg of calcium oxide is made.  Calculate the % yield.</a:t>
                      </a:r>
                    </a:p>
                    <a:p>
                      <a:pPr algn="just"/>
                      <a:r>
                        <a:rPr lang="en-GB" sz="1000" baseline="0" dirty="0">
                          <a:sym typeface="Wingdings" pitchFamily="2" charset="2"/>
                        </a:rPr>
                        <a:t>Step 1:</a:t>
                      </a:r>
                    </a:p>
                    <a:p>
                      <a:pPr algn="ctr"/>
                      <a:r>
                        <a:rPr lang="en-GB" sz="1000" baseline="0" dirty="0">
                          <a:sym typeface="Wingdings" pitchFamily="2" charset="2"/>
                        </a:rPr>
                        <a:t>RFM of CaCO</a:t>
                      </a:r>
                      <a:r>
                        <a:rPr lang="en-GB" sz="1000" baseline="-25000" dirty="0">
                          <a:sym typeface="Wingdings" pitchFamily="2" charset="2"/>
                        </a:rPr>
                        <a:t>3</a:t>
                      </a:r>
                      <a:r>
                        <a:rPr lang="en-GB" sz="1000" baseline="0" dirty="0">
                          <a:sym typeface="Wingdings" pitchFamily="2" charset="2"/>
                        </a:rPr>
                        <a:t> = 100</a:t>
                      </a:r>
                    </a:p>
                    <a:p>
                      <a:pPr algn="ctr"/>
                      <a:r>
                        <a:rPr lang="en-GB" sz="1000" baseline="0" dirty="0">
                          <a:sym typeface="Wingdings" pitchFamily="2" charset="2"/>
                        </a:rPr>
                        <a:t>RFM of CaO = 56</a:t>
                      </a:r>
                    </a:p>
                    <a:p>
                      <a:pPr algn="just"/>
                      <a:r>
                        <a:rPr lang="en-GB" sz="1000" baseline="0" dirty="0">
                          <a:sym typeface="Wingdings" pitchFamily="2" charset="2"/>
                        </a:rPr>
                        <a:t>Step 2:</a:t>
                      </a:r>
                    </a:p>
                    <a:p>
                      <a:pPr algn="ctr"/>
                      <a:r>
                        <a:rPr lang="en-GB" sz="1000" baseline="0" dirty="0">
                          <a:sym typeface="Wingdings" pitchFamily="2" charset="2"/>
                        </a:rPr>
                        <a:t>10kg of CaCO</a:t>
                      </a:r>
                      <a:r>
                        <a:rPr lang="en-GB" sz="1000" baseline="-25000" dirty="0">
                          <a:sym typeface="Wingdings" pitchFamily="2" charset="2"/>
                        </a:rPr>
                        <a:t>3</a:t>
                      </a:r>
                      <a:r>
                        <a:rPr lang="en-GB" sz="1000" baseline="0" dirty="0">
                          <a:sym typeface="Wingdings" pitchFamily="2" charset="2"/>
                        </a:rPr>
                        <a:t> should make 56kg of CaO</a:t>
                      </a:r>
                    </a:p>
                    <a:p>
                      <a:pPr algn="just"/>
                      <a:r>
                        <a:rPr lang="en-GB" sz="1000" baseline="0" dirty="0">
                          <a:sym typeface="Wingdings" pitchFamily="2" charset="2"/>
                        </a:rPr>
                        <a:t>Steps 3 to 6: </a:t>
                      </a:r>
                    </a:p>
                    <a:p>
                      <a:pPr algn="just"/>
                      <a:r>
                        <a:rPr lang="en-GB" sz="1000" kern="1200" dirty="0">
                          <a:solidFill>
                            <a:schemeClr val="tx1"/>
                          </a:solidFill>
                          <a:effectLst/>
                          <a:latin typeface="+mn-lt"/>
                          <a:ea typeface="+mn-ea"/>
                          <a:cs typeface="+mn-cs"/>
                        </a:rPr>
                        <a:t>                            % Yield = (Actual Yield / Theoretical Yield) × 100</a:t>
                      </a:r>
                    </a:p>
                    <a:p>
                      <a:pPr algn="just"/>
                      <a:r>
                        <a:rPr lang="en-GB" sz="1000" kern="1200" dirty="0">
                          <a:solidFill>
                            <a:schemeClr val="tx1"/>
                          </a:solidFill>
                          <a:effectLst/>
                          <a:latin typeface="+mn-lt"/>
                          <a:ea typeface="+mn-ea"/>
                          <a:cs typeface="+mn-cs"/>
                        </a:rPr>
                        <a:t>                            </a:t>
                      </a:r>
                      <a:r>
                        <a:rPr lang="en-GB" sz="1000" kern="1200" dirty="0">
                          <a:solidFill>
                            <a:schemeClr val="bg1"/>
                          </a:solidFill>
                          <a:effectLst/>
                          <a:latin typeface="+mn-lt"/>
                          <a:ea typeface="+mn-ea"/>
                          <a:cs typeface="+mn-cs"/>
                        </a:rPr>
                        <a:t>% Yield </a:t>
                      </a:r>
                      <a:r>
                        <a:rPr lang="en-GB" sz="1000" kern="1200" dirty="0">
                          <a:solidFill>
                            <a:schemeClr val="tx1"/>
                          </a:solidFill>
                          <a:effectLst/>
                          <a:latin typeface="+mn-lt"/>
                          <a:ea typeface="+mn-ea"/>
                          <a:cs typeface="+mn-cs"/>
                        </a:rPr>
                        <a:t>= (45/ 56) × 100</a:t>
                      </a:r>
                    </a:p>
                    <a:p>
                      <a:pPr algn="just"/>
                      <a:r>
                        <a:rPr lang="en-GB" sz="1000" kern="1200" dirty="0">
                          <a:solidFill>
                            <a:schemeClr val="tx1"/>
                          </a:solidFill>
                          <a:effectLst/>
                          <a:latin typeface="+mn-lt"/>
                          <a:ea typeface="+mn-ea"/>
                          <a:cs typeface="+mn-cs"/>
                        </a:rPr>
                        <a:t>                            </a:t>
                      </a:r>
                      <a:r>
                        <a:rPr lang="en-GB" sz="1000" kern="1200" dirty="0">
                          <a:solidFill>
                            <a:schemeClr val="bg1"/>
                          </a:solidFill>
                          <a:effectLst/>
                          <a:latin typeface="+mn-lt"/>
                          <a:ea typeface="+mn-ea"/>
                          <a:cs typeface="+mn-cs"/>
                        </a:rPr>
                        <a:t>% Yield </a:t>
                      </a:r>
                      <a:r>
                        <a:rPr lang="en-GB" sz="1000" kern="1200" dirty="0">
                          <a:solidFill>
                            <a:schemeClr val="tx1"/>
                          </a:solidFill>
                          <a:effectLst/>
                          <a:latin typeface="+mn-lt"/>
                          <a:ea typeface="+mn-ea"/>
                          <a:cs typeface="+mn-cs"/>
                        </a:rPr>
                        <a:t>= 0.8035714286 × 100</a:t>
                      </a:r>
                    </a:p>
                    <a:p>
                      <a:pPr algn="just"/>
                      <a:r>
                        <a:rPr lang="en-GB" sz="1000" kern="1200" dirty="0">
                          <a:solidFill>
                            <a:schemeClr val="tx1"/>
                          </a:solidFill>
                          <a:effectLst/>
                          <a:latin typeface="+mn-lt"/>
                          <a:ea typeface="+mn-ea"/>
                          <a:cs typeface="+mn-cs"/>
                        </a:rPr>
                        <a:t>                            </a:t>
                      </a:r>
                      <a:r>
                        <a:rPr lang="en-GB" sz="1000" kern="1200" dirty="0">
                          <a:solidFill>
                            <a:schemeClr val="bg1"/>
                          </a:solidFill>
                          <a:effectLst/>
                          <a:latin typeface="+mn-lt"/>
                          <a:ea typeface="+mn-ea"/>
                          <a:cs typeface="+mn-cs"/>
                        </a:rPr>
                        <a:t>% Yield </a:t>
                      </a:r>
                      <a:r>
                        <a:rPr lang="en-GB" sz="1000" kern="1200" dirty="0">
                          <a:solidFill>
                            <a:schemeClr val="tx1"/>
                          </a:solidFill>
                          <a:effectLst/>
                          <a:latin typeface="+mn-lt"/>
                          <a:ea typeface="+mn-ea"/>
                          <a:cs typeface="+mn-cs"/>
                        </a:rPr>
                        <a:t>= 80.3571428571</a:t>
                      </a:r>
                    </a:p>
                    <a:p>
                      <a:pPr algn="just"/>
                      <a:r>
                        <a:rPr lang="en-GB" sz="1000" kern="1200" dirty="0">
                          <a:solidFill>
                            <a:schemeClr val="tx1"/>
                          </a:solidFill>
                          <a:effectLst/>
                          <a:latin typeface="+mn-lt"/>
                          <a:ea typeface="+mn-ea"/>
                          <a:cs typeface="+mn-cs"/>
                        </a:rPr>
                        <a:t> </a:t>
                      </a:r>
                      <a:r>
                        <a:rPr lang="en-GB" sz="1000" kern="1200" dirty="0">
                          <a:solidFill>
                            <a:schemeClr val="bg1"/>
                          </a:solidFill>
                          <a:effectLst/>
                          <a:latin typeface="+mn-lt"/>
                          <a:ea typeface="+mn-ea"/>
                          <a:cs typeface="+mn-cs"/>
                        </a:rPr>
                        <a:t>%                            Yield </a:t>
                      </a:r>
                      <a:r>
                        <a:rPr lang="en-GB" sz="1000" kern="1200" dirty="0">
                          <a:solidFill>
                            <a:schemeClr val="tx1"/>
                          </a:solidFill>
                          <a:effectLst/>
                          <a:latin typeface="+mn-lt"/>
                          <a:ea typeface="+mn-ea"/>
                          <a:cs typeface="+mn-cs"/>
                        </a:rPr>
                        <a:t>= 80%</a:t>
                      </a:r>
                      <a:endParaRPr lang="en-GB" sz="1000" baseline="0" dirty="0">
                        <a:sym typeface="Wingdings" pitchFamily="2" charset="2"/>
                      </a:endParaRP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a:txBody>
                    <a:bodyPr/>
                    <a:lstStyle/>
                    <a:p>
                      <a:pPr algn="just"/>
                      <a:r>
                        <a:rPr lang="en-US" sz="1000" b="1" dirty="0"/>
                        <a:t>Moles</a:t>
                      </a:r>
                    </a:p>
                    <a:p>
                      <a:pPr algn="just"/>
                      <a:r>
                        <a:rPr lang="en-US" sz="1000" b="0" dirty="0"/>
                        <a:t>To calculate number of moles you: </a:t>
                      </a:r>
                    </a:p>
                    <a:p>
                      <a:pPr marL="228600" indent="-228600" algn="just">
                        <a:buFont typeface="+mj-lt"/>
                        <a:buAutoNum type="arabicPeriod"/>
                      </a:pPr>
                      <a:r>
                        <a:rPr lang="en-US" sz="1000" b="0" dirty="0"/>
                        <a:t>Calculate the RFM of the substance.</a:t>
                      </a:r>
                    </a:p>
                    <a:p>
                      <a:pPr marL="228600" marR="0" lvl="0" indent="-228600" algn="just" defTabSz="914400" rtl="0" eaLnBrk="1" fontAlgn="auto" latinLnBrk="0" hangingPunct="1">
                        <a:lnSpc>
                          <a:spcPct val="100000"/>
                        </a:lnSpc>
                        <a:spcBef>
                          <a:spcPts val="0"/>
                        </a:spcBef>
                        <a:spcAft>
                          <a:spcPts val="0"/>
                        </a:spcAft>
                        <a:buClrTx/>
                        <a:buSzTx/>
                        <a:buFont typeface="+mj-lt"/>
                        <a:buAutoNum type="arabicPeriod"/>
                        <a:tabLst/>
                        <a:defRPr/>
                      </a:pPr>
                      <a:r>
                        <a:rPr lang="en-US" sz="1000" b="0" dirty="0"/>
                        <a:t>Write in the formula </a:t>
                      </a:r>
                      <a:r>
                        <a:rPr lang="en-GB" sz="1000" kern="1200" dirty="0">
                          <a:solidFill>
                            <a:schemeClr val="tx1"/>
                          </a:solidFill>
                          <a:effectLst/>
                          <a:latin typeface="+mn-lt"/>
                          <a:ea typeface="+mn-ea"/>
                          <a:cs typeface="+mn-cs"/>
                        </a:rPr>
                        <a:t>Number of Moles = Mass / RFM</a:t>
                      </a:r>
                      <a:endParaRPr lang="en-GB" sz="1000" dirty="0"/>
                    </a:p>
                    <a:p>
                      <a:pPr marL="228600" indent="-228600" algn="just">
                        <a:buFont typeface="+mj-lt"/>
                        <a:buAutoNum type="arabicPeriod"/>
                      </a:pPr>
                      <a:r>
                        <a:rPr lang="en-US" sz="1000" b="0" dirty="0"/>
                        <a:t>Substitute numbers.</a:t>
                      </a:r>
                    </a:p>
                    <a:p>
                      <a:pPr marL="228600" indent="-228600" algn="just">
                        <a:buFont typeface="+mj-lt"/>
                        <a:buAutoNum type="arabicPeriod"/>
                      </a:pPr>
                      <a:r>
                        <a:rPr lang="en-US" sz="1000" b="0" dirty="0"/>
                        <a:t>Do the working out.</a:t>
                      </a:r>
                    </a:p>
                    <a:p>
                      <a:pPr marL="228600" indent="-228600" algn="just">
                        <a:buFont typeface="+mj-lt"/>
                        <a:buAutoNum type="arabicPeriod"/>
                      </a:pPr>
                      <a:r>
                        <a:rPr lang="en-US" sz="1000" b="0" dirty="0"/>
                        <a:t>Round to appropriate number of </a:t>
                      </a:r>
                      <a:r>
                        <a:rPr lang="en-US" sz="1000" b="0" dirty="0" err="1"/>
                        <a:t>s.f</a:t>
                      </a:r>
                      <a:r>
                        <a:rPr lang="en-US" sz="1000" b="0" dirty="0"/>
                        <a:t> and add units</a:t>
                      </a:r>
                    </a:p>
                    <a:p>
                      <a:pPr algn="just"/>
                      <a:endParaRPr lang="en-US" sz="400" b="1" dirty="0"/>
                    </a:p>
                    <a:p>
                      <a:pPr marL="0" marR="0" lvl="0" indent="0" algn="just" defTabSz="914400" rtl="0" eaLnBrk="1" fontAlgn="auto" latinLnBrk="0" hangingPunct="1">
                        <a:lnSpc>
                          <a:spcPct val="100000"/>
                        </a:lnSpc>
                        <a:spcBef>
                          <a:spcPts val="0"/>
                        </a:spcBef>
                        <a:spcAft>
                          <a:spcPts val="0"/>
                        </a:spcAft>
                        <a:buClrTx/>
                        <a:buSzTx/>
                        <a:buFontTx/>
                        <a:buNone/>
                        <a:tabLst/>
                        <a:defRPr/>
                      </a:pPr>
                      <a:r>
                        <a:rPr lang="en-GB" sz="1000" kern="1200" dirty="0">
                          <a:solidFill>
                            <a:schemeClr val="tx1"/>
                          </a:solidFill>
                          <a:effectLst/>
                          <a:latin typeface="+mn-lt"/>
                          <a:ea typeface="+mn-ea"/>
                          <a:cs typeface="+mn-cs"/>
                        </a:rPr>
                        <a:t>For example: How many moles of hydrochloric acid molecules are there in 8.2g of acid?</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400" kern="1200" dirty="0">
                        <a:solidFill>
                          <a:schemeClr val="tx1"/>
                        </a:solidFill>
                        <a:effectLst/>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1000" kern="1200" dirty="0">
                          <a:solidFill>
                            <a:schemeClr val="tx1"/>
                          </a:solidFill>
                          <a:effectLst/>
                          <a:latin typeface="+mn-lt"/>
                          <a:ea typeface="+mn-ea"/>
                          <a:cs typeface="+mn-cs"/>
                        </a:rPr>
                        <a:t>RFM of HCl is = 36.5</a:t>
                      </a: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1000" kern="1200" dirty="0">
                          <a:solidFill>
                            <a:schemeClr val="tx1"/>
                          </a:solidFill>
                          <a:effectLst/>
                          <a:latin typeface="+mn-lt"/>
                          <a:ea typeface="+mn-ea"/>
                          <a:cs typeface="+mn-cs"/>
                        </a:rPr>
                        <a:t>Number of moles = mass / RFM</a:t>
                      </a: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1000" kern="1200" dirty="0">
                          <a:solidFill>
                            <a:schemeClr val="bg1"/>
                          </a:solidFill>
                          <a:effectLst/>
                          <a:latin typeface="+mn-lt"/>
                          <a:ea typeface="+mn-ea"/>
                          <a:cs typeface="+mn-cs"/>
                        </a:rPr>
                        <a:t>Number of moles </a:t>
                      </a:r>
                      <a:r>
                        <a:rPr lang="en-GB" sz="1000" kern="1200" dirty="0">
                          <a:solidFill>
                            <a:schemeClr val="tx1"/>
                          </a:solidFill>
                          <a:effectLst/>
                          <a:latin typeface="+mn-lt"/>
                          <a:ea typeface="+mn-ea"/>
                          <a:cs typeface="+mn-cs"/>
                        </a:rPr>
                        <a:t>=8.2 / 36.5</a:t>
                      </a: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1000" kern="1200" dirty="0">
                          <a:solidFill>
                            <a:schemeClr val="bg1"/>
                          </a:solidFill>
                          <a:effectLst/>
                          <a:latin typeface="+mn-lt"/>
                          <a:ea typeface="+mn-ea"/>
                          <a:cs typeface="+mn-cs"/>
                        </a:rPr>
                        <a:t>Number of moles </a:t>
                      </a:r>
                      <a:r>
                        <a:rPr lang="en-GB" sz="1000" kern="1200" dirty="0">
                          <a:solidFill>
                            <a:schemeClr val="tx1"/>
                          </a:solidFill>
                          <a:effectLst/>
                          <a:latin typeface="+mn-lt"/>
                          <a:ea typeface="+mn-ea"/>
                          <a:cs typeface="+mn-cs"/>
                        </a:rPr>
                        <a:t>=0.2246575342</a:t>
                      </a: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1000" kern="1200" dirty="0">
                          <a:solidFill>
                            <a:schemeClr val="bg1"/>
                          </a:solidFill>
                          <a:effectLst/>
                          <a:latin typeface="+mn-lt"/>
                          <a:ea typeface="+mn-ea"/>
                          <a:cs typeface="+mn-cs"/>
                        </a:rPr>
                        <a:t>Number of moles </a:t>
                      </a:r>
                      <a:r>
                        <a:rPr lang="en-GB" sz="1000" kern="1200" dirty="0">
                          <a:solidFill>
                            <a:schemeClr val="tx1"/>
                          </a:solidFill>
                          <a:effectLst/>
                          <a:latin typeface="+mn-lt"/>
                          <a:ea typeface="+mn-ea"/>
                          <a:cs typeface="+mn-cs"/>
                        </a:rPr>
                        <a:t>=0.25mol</a:t>
                      </a: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08000156"/>
                  </a:ext>
                </a:extLst>
              </a:tr>
            </a:tbl>
          </a:graphicData>
        </a:graphic>
      </p:graphicFrame>
    </p:spTree>
    <p:extLst>
      <p:ext uri="{BB962C8B-B14F-4D97-AF65-F5344CB8AC3E}">
        <p14:creationId xmlns:p14="http://schemas.microsoft.com/office/powerpoint/2010/main" val="17541210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5B48AD5-74B7-D94A-A34B-E4BEF2376DAA}"/>
              </a:ext>
            </a:extLst>
          </p:cNvPr>
          <p:cNvSpPr txBox="1"/>
          <p:nvPr/>
        </p:nvSpPr>
        <p:spPr>
          <a:xfrm>
            <a:off x="-17684" y="-22433"/>
            <a:ext cx="8315325" cy="400110"/>
          </a:xfrm>
          <a:prstGeom prst="rect">
            <a:avLst/>
          </a:prstGeom>
          <a:noFill/>
        </p:spPr>
        <p:txBody>
          <a:bodyPr wrap="square" rtlCol="0">
            <a:spAutoFit/>
          </a:bodyPr>
          <a:lstStyle/>
          <a:p>
            <a:r>
              <a:rPr lang="en-US" sz="2000" b="1" dirty="0"/>
              <a:t>C5: Chemical Changes</a:t>
            </a:r>
          </a:p>
        </p:txBody>
      </p:sp>
      <p:graphicFrame>
        <p:nvGraphicFramePr>
          <p:cNvPr id="2" name="Table 1">
            <a:extLst>
              <a:ext uri="{FF2B5EF4-FFF2-40B4-BE49-F238E27FC236}">
                <a16:creationId xmlns:a16="http://schemas.microsoft.com/office/drawing/2014/main" id="{CF1D78D6-6639-1647-AAC5-EF617B8FD23E}"/>
              </a:ext>
            </a:extLst>
          </p:cNvPr>
          <p:cNvGraphicFramePr>
            <a:graphicFrameLocks noGrp="1"/>
          </p:cNvGraphicFramePr>
          <p:nvPr/>
        </p:nvGraphicFramePr>
        <p:xfrm>
          <a:off x="-17684" y="336111"/>
          <a:ext cx="9161686" cy="6522720"/>
        </p:xfrm>
        <a:graphic>
          <a:graphicData uri="http://schemas.openxmlformats.org/drawingml/2006/table">
            <a:tbl>
              <a:tblPr firstRow="1" bandRow="1">
                <a:tableStyleId>{5940675A-B579-460E-94D1-54222C63F5DA}</a:tableStyleId>
              </a:tblPr>
              <a:tblGrid>
                <a:gridCol w="1868084">
                  <a:extLst>
                    <a:ext uri="{9D8B030D-6E8A-4147-A177-3AD203B41FA5}">
                      <a16:colId xmlns:a16="http://schemas.microsoft.com/office/drawing/2014/main" val="3630123376"/>
                    </a:ext>
                  </a:extLst>
                </a:gridCol>
                <a:gridCol w="871200">
                  <a:extLst>
                    <a:ext uri="{9D8B030D-6E8A-4147-A177-3AD203B41FA5}">
                      <a16:colId xmlns:a16="http://schemas.microsoft.com/office/drawing/2014/main" val="1483165291"/>
                    </a:ext>
                  </a:extLst>
                </a:gridCol>
                <a:gridCol w="3763421">
                  <a:extLst>
                    <a:ext uri="{9D8B030D-6E8A-4147-A177-3AD203B41FA5}">
                      <a16:colId xmlns:a16="http://schemas.microsoft.com/office/drawing/2014/main" val="153373154"/>
                    </a:ext>
                  </a:extLst>
                </a:gridCol>
                <a:gridCol w="2658981">
                  <a:extLst>
                    <a:ext uri="{9D8B030D-6E8A-4147-A177-3AD203B41FA5}">
                      <a16:colId xmlns:a16="http://schemas.microsoft.com/office/drawing/2014/main" val="2360655927"/>
                    </a:ext>
                  </a:extLst>
                </a:gridCol>
              </a:tblGrid>
              <a:tr h="1451124">
                <a:tc gridSpan="2">
                  <a:txBody>
                    <a:bodyPr/>
                    <a:lstStyle/>
                    <a:p>
                      <a:pPr algn="just"/>
                      <a:r>
                        <a:rPr lang="en-US" sz="1000" b="1" dirty="0"/>
                        <a:t>Metal Oxides</a:t>
                      </a:r>
                    </a:p>
                    <a:p>
                      <a:pPr algn="just"/>
                      <a:r>
                        <a:rPr lang="en-GB" sz="1000" kern="1200" dirty="0">
                          <a:solidFill>
                            <a:schemeClr val="tx1"/>
                          </a:solidFill>
                          <a:effectLst/>
                          <a:latin typeface="+mn-lt"/>
                          <a:ea typeface="+mn-ea"/>
                          <a:cs typeface="+mn-cs"/>
                        </a:rPr>
                        <a:t>Metals react with oxygen to produce metal oxides. Oxidation is when substances gain oxygen while reduction is when substances lose oxygen.  This means that the reactions between metals and oxygen are oxidation reactions.  </a:t>
                      </a:r>
                      <a:r>
                        <a:rPr lang="en-US" sz="1000" dirty="0"/>
                        <a:t>For example:</a:t>
                      </a:r>
                    </a:p>
                    <a:p>
                      <a:pPr algn="ctr"/>
                      <a:r>
                        <a:rPr lang="en-US" sz="1000" dirty="0"/>
                        <a:t>Iron + Oxygen </a:t>
                      </a:r>
                      <a:r>
                        <a:rPr lang="en-US" sz="1000" dirty="0">
                          <a:sym typeface="Wingdings" pitchFamily="2" charset="2"/>
                        </a:rPr>
                        <a:t> Iron Oxide</a:t>
                      </a:r>
                    </a:p>
                    <a:p>
                      <a:pPr algn="ctr"/>
                      <a:r>
                        <a:rPr lang="en-US" sz="1000" dirty="0">
                          <a:sym typeface="Wingdings" pitchFamily="2" charset="2"/>
                        </a:rPr>
                        <a:t>Fe + O</a:t>
                      </a:r>
                      <a:r>
                        <a:rPr lang="en-US" sz="1000" baseline="-25000" dirty="0">
                          <a:sym typeface="Wingdings" pitchFamily="2" charset="2"/>
                        </a:rPr>
                        <a:t>2</a:t>
                      </a:r>
                      <a:r>
                        <a:rPr lang="en-US" sz="1000" baseline="0" dirty="0">
                          <a:sym typeface="Wingdings" pitchFamily="2" charset="2"/>
                        </a:rPr>
                        <a:t>  Fe</a:t>
                      </a:r>
                      <a:r>
                        <a:rPr lang="en-US" sz="1000" baseline="-25000" dirty="0">
                          <a:sym typeface="Wingdings" pitchFamily="2" charset="2"/>
                        </a:rPr>
                        <a:t>2</a:t>
                      </a:r>
                      <a:r>
                        <a:rPr lang="en-US" sz="1000" baseline="0" dirty="0">
                          <a:sym typeface="Wingdings" pitchFamily="2" charset="2"/>
                        </a:rPr>
                        <a:t>O</a:t>
                      </a:r>
                      <a:r>
                        <a:rPr lang="en-US" sz="1000" baseline="-25000" dirty="0">
                          <a:sym typeface="Wingdings" pitchFamily="2" charset="2"/>
                        </a:rPr>
                        <a:t>3</a:t>
                      </a:r>
                      <a:endParaRPr lang="en-US" sz="1000"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hMerge="1">
                  <a:txBody>
                    <a:bodyPr/>
                    <a:lstStyle/>
                    <a:p>
                      <a:endParaRPr lang="en-US"/>
                    </a:p>
                  </a:txBody>
                  <a:tcPr/>
                </a:tc>
                <a:tc rowSpan="3">
                  <a:txBody>
                    <a:bodyPr/>
                    <a:lstStyle/>
                    <a:p>
                      <a:pPr algn="just"/>
                      <a:r>
                        <a:rPr lang="en-US" sz="1000" b="1" dirty="0"/>
                        <a:t>Neutralisation</a:t>
                      </a:r>
                    </a:p>
                    <a:p>
                      <a:pPr algn="just"/>
                      <a:r>
                        <a:rPr lang="en-GB" sz="1000" kern="1200" dirty="0">
                          <a:solidFill>
                            <a:schemeClr val="tx1"/>
                          </a:solidFill>
                          <a:effectLst/>
                          <a:latin typeface="+mn-lt"/>
                          <a:ea typeface="+mn-ea"/>
                          <a:cs typeface="+mn-cs"/>
                        </a:rPr>
                        <a:t>Acids are neutralised by alkalis and bases such as metal hydroxides and metal oxides to makes salts and water.  For example:</a:t>
                      </a:r>
                    </a:p>
                    <a:p>
                      <a:pPr algn="ctr"/>
                      <a:r>
                        <a:rPr lang="en-GB" sz="1000" kern="1200" dirty="0">
                          <a:solidFill>
                            <a:schemeClr val="tx1"/>
                          </a:solidFill>
                          <a:effectLst/>
                          <a:latin typeface="+mn-lt"/>
                          <a:ea typeface="+mn-ea"/>
                          <a:cs typeface="+mn-cs"/>
                        </a:rPr>
                        <a:t>Lithium Hydroxide + Hydrochloric Acid </a:t>
                      </a:r>
                      <a:r>
                        <a:rPr lang="en-GB" sz="1000" kern="1200" dirty="0">
                          <a:solidFill>
                            <a:schemeClr val="tx1"/>
                          </a:solidFill>
                          <a:effectLst/>
                          <a:latin typeface="+mn-lt"/>
                          <a:ea typeface="+mn-ea"/>
                          <a:cs typeface="+mn-cs"/>
                          <a:sym typeface="Wingdings" pitchFamily="2" charset="2"/>
                        </a:rPr>
                        <a:t> Lithium Chloride + Water</a:t>
                      </a:r>
                    </a:p>
                    <a:p>
                      <a:pPr algn="ctr"/>
                      <a:r>
                        <a:rPr lang="en-GB" sz="1000" kern="1200" dirty="0">
                          <a:solidFill>
                            <a:schemeClr val="tx1"/>
                          </a:solidFill>
                          <a:effectLst/>
                          <a:latin typeface="+mn-lt"/>
                          <a:ea typeface="+mn-ea"/>
                          <a:cs typeface="+mn-cs"/>
                          <a:sym typeface="Wingdings" pitchFamily="2" charset="2"/>
                        </a:rPr>
                        <a:t>2LiOH + 2HCl  2LiCl + 2H</a:t>
                      </a:r>
                      <a:r>
                        <a:rPr lang="en-GB" sz="1000" kern="1200" baseline="-25000" dirty="0">
                          <a:solidFill>
                            <a:schemeClr val="tx1"/>
                          </a:solidFill>
                          <a:effectLst/>
                          <a:latin typeface="+mn-lt"/>
                          <a:ea typeface="+mn-ea"/>
                          <a:cs typeface="+mn-cs"/>
                          <a:sym typeface="Wingdings" pitchFamily="2" charset="2"/>
                        </a:rPr>
                        <a:t>2</a:t>
                      </a:r>
                      <a:r>
                        <a:rPr lang="en-GB" sz="1000" kern="1200" baseline="0" dirty="0">
                          <a:solidFill>
                            <a:schemeClr val="tx1"/>
                          </a:solidFill>
                          <a:effectLst/>
                          <a:latin typeface="+mn-lt"/>
                          <a:ea typeface="+mn-ea"/>
                          <a:cs typeface="+mn-cs"/>
                          <a:sym typeface="Wingdings" pitchFamily="2" charset="2"/>
                        </a:rPr>
                        <a:t>O </a:t>
                      </a:r>
                    </a:p>
                    <a:p>
                      <a:pPr algn="ctr"/>
                      <a:r>
                        <a:rPr lang="en-GB" sz="1000" kern="1200" baseline="0" dirty="0">
                          <a:solidFill>
                            <a:schemeClr val="tx1"/>
                          </a:solidFill>
                          <a:effectLst/>
                          <a:latin typeface="+mn-lt"/>
                          <a:ea typeface="+mn-ea"/>
                          <a:cs typeface="+mn-cs"/>
                          <a:sym typeface="Wingdings" pitchFamily="2" charset="2"/>
                        </a:rPr>
                        <a:t>Magnesium Oxide + Sulfuric Acid  Magnesium Sulfate + Water</a:t>
                      </a:r>
                    </a:p>
                    <a:p>
                      <a:pPr algn="ctr"/>
                      <a:r>
                        <a:rPr lang="en-GB" sz="1000" kern="1200" baseline="0" dirty="0" err="1">
                          <a:solidFill>
                            <a:schemeClr val="tx1"/>
                          </a:solidFill>
                          <a:effectLst/>
                          <a:latin typeface="+mn-lt"/>
                          <a:ea typeface="+mn-ea"/>
                          <a:cs typeface="+mn-cs"/>
                          <a:sym typeface="Wingdings" pitchFamily="2" charset="2"/>
                        </a:rPr>
                        <a:t>MgO</a:t>
                      </a:r>
                      <a:r>
                        <a:rPr lang="en-GB" sz="1000" kern="1200" baseline="0" dirty="0">
                          <a:solidFill>
                            <a:schemeClr val="tx1"/>
                          </a:solidFill>
                          <a:effectLst/>
                          <a:latin typeface="+mn-lt"/>
                          <a:ea typeface="+mn-ea"/>
                          <a:cs typeface="+mn-cs"/>
                          <a:sym typeface="Wingdings" pitchFamily="2" charset="2"/>
                        </a:rPr>
                        <a:t> + H</a:t>
                      </a:r>
                      <a:r>
                        <a:rPr lang="en-GB" sz="1000" kern="1200" baseline="-25000" dirty="0">
                          <a:solidFill>
                            <a:schemeClr val="tx1"/>
                          </a:solidFill>
                          <a:effectLst/>
                          <a:latin typeface="+mn-lt"/>
                          <a:ea typeface="+mn-ea"/>
                          <a:cs typeface="+mn-cs"/>
                          <a:sym typeface="Wingdings" pitchFamily="2" charset="2"/>
                        </a:rPr>
                        <a:t>2</a:t>
                      </a:r>
                      <a:r>
                        <a:rPr lang="en-GB" sz="1000" kern="1200" baseline="0" dirty="0">
                          <a:solidFill>
                            <a:schemeClr val="tx1"/>
                          </a:solidFill>
                          <a:effectLst/>
                          <a:latin typeface="+mn-lt"/>
                          <a:ea typeface="+mn-ea"/>
                          <a:cs typeface="+mn-cs"/>
                          <a:sym typeface="Wingdings" pitchFamily="2" charset="2"/>
                        </a:rPr>
                        <a:t>SO</a:t>
                      </a:r>
                      <a:r>
                        <a:rPr lang="en-GB" sz="1000" kern="1200" baseline="-25000" dirty="0">
                          <a:solidFill>
                            <a:schemeClr val="tx1"/>
                          </a:solidFill>
                          <a:effectLst/>
                          <a:latin typeface="+mn-lt"/>
                          <a:ea typeface="+mn-ea"/>
                          <a:cs typeface="+mn-cs"/>
                          <a:sym typeface="Wingdings" pitchFamily="2" charset="2"/>
                        </a:rPr>
                        <a:t>4</a:t>
                      </a:r>
                      <a:r>
                        <a:rPr lang="en-GB" sz="1000" kern="1200" baseline="0" dirty="0">
                          <a:solidFill>
                            <a:schemeClr val="tx1"/>
                          </a:solidFill>
                          <a:effectLst/>
                          <a:latin typeface="+mn-lt"/>
                          <a:ea typeface="+mn-ea"/>
                          <a:cs typeface="+mn-cs"/>
                          <a:sym typeface="Wingdings" pitchFamily="2" charset="2"/>
                        </a:rPr>
                        <a:t>  MgSO</a:t>
                      </a:r>
                      <a:r>
                        <a:rPr lang="en-GB" sz="1000" kern="1200" baseline="-25000" dirty="0">
                          <a:solidFill>
                            <a:schemeClr val="tx1"/>
                          </a:solidFill>
                          <a:effectLst/>
                          <a:latin typeface="+mn-lt"/>
                          <a:ea typeface="+mn-ea"/>
                          <a:cs typeface="+mn-cs"/>
                          <a:sym typeface="Wingdings" pitchFamily="2" charset="2"/>
                        </a:rPr>
                        <a:t>4</a:t>
                      </a:r>
                      <a:r>
                        <a:rPr lang="en-GB" sz="1000" kern="1200" baseline="0" dirty="0">
                          <a:solidFill>
                            <a:schemeClr val="tx1"/>
                          </a:solidFill>
                          <a:effectLst/>
                          <a:latin typeface="+mn-lt"/>
                          <a:ea typeface="+mn-ea"/>
                          <a:cs typeface="+mn-cs"/>
                          <a:sym typeface="Wingdings" pitchFamily="2" charset="2"/>
                        </a:rPr>
                        <a:t> + H</a:t>
                      </a:r>
                      <a:r>
                        <a:rPr lang="en-GB" sz="1000" kern="1200" baseline="-25000" dirty="0">
                          <a:solidFill>
                            <a:schemeClr val="tx1"/>
                          </a:solidFill>
                          <a:effectLst/>
                          <a:latin typeface="+mn-lt"/>
                          <a:ea typeface="+mn-ea"/>
                          <a:cs typeface="+mn-cs"/>
                          <a:sym typeface="Wingdings" pitchFamily="2" charset="2"/>
                        </a:rPr>
                        <a:t>2</a:t>
                      </a:r>
                      <a:r>
                        <a:rPr lang="en-GB" sz="1000" kern="1200" baseline="0" dirty="0">
                          <a:solidFill>
                            <a:schemeClr val="tx1"/>
                          </a:solidFill>
                          <a:effectLst/>
                          <a:latin typeface="+mn-lt"/>
                          <a:ea typeface="+mn-ea"/>
                          <a:cs typeface="+mn-cs"/>
                          <a:sym typeface="Wingdings" pitchFamily="2" charset="2"/>
                        </a:rPr>
                        <a:t>O</a:t>
                      </a:r>
                      <a:endParaRPr lang="en-GB" sz="1000" kern="1200" dirty="0">
                        <a:solidFill>
                          <a:schemeClr val="tx1"/>
                        </a:solidFill>
                        <a:effectLst/>
                        <a:latin typeface="+mn-lt"/>
                        <a:ea typeface="+mn-ea"/>
                        <a:cs typeface="+mn-cs"/>
                      </a:endParaRPr>
                    </a:p>
                    <a:p>
                      <a:pPr algn="just"/>
                      <a:r>
                        <a:rPr lang="en-GB" sz="1000" kern="1200" dirty="0">
                          <a:solidFill>
                            <a:schemeClr val="tx1"/>
                          </a:solidFill>
                          <a:effectLst/>
                          <a:latin typeface="+mn-lt"/>
                          <a:ea typeface="+mn-ea"/>
                          <a:cs typeface="+mn-cs"/>
                        </a:rPr>
                        <a:t>Acids can also react with metal carbonates to make salts, water and carbon dioxide. For example:</a:t>
                      </a:r>
                    </a:p>
                    <a:p>
                      <a:pPr algn="ctr"/>
                      <a:r>
                        <a:rPr lang="en-GB" sz="1000" kern="1200" dirty="0">
                          <a:solidFill>
                            <a:schemeClr val="tx1"/>
                          </a:solidFill>
                          <a:effectLst/>
                          <a:latin typeface="+mn-lt"/>
                          <a:ea typeface="+mn-ea"/>
                          <a:cs typeface="+mn-cs"/>
                        </a:rPr>
                        <a:t>Calcium Carbonate + Hydrochloric Acid </a:t>
                      </a:r>
                      <a:r>
                        <a:rPr lang="en-GB" sz="1000" kern="1200" dirty="0">
                          <a:solidFill>
                            <a:schemeClr val="tx1"/>
                          </a:solidFill>
                          <a:effectLst/>
                          <a:latin typeface="+mn-lt"/>
                          <a:ea typeface="+mn-ea"/>
                          <a:cs typeface="+mn-cs"/>
                          <a:sym typeface="Wingdings" pitchFamily="2" charset="2"/>
                        </a:rPr>
                        <a:t> Calcium Chloride + Water + Carbon Dioxide</a:t>
                      </a:r>
                    </a:p>
                    <a:p>
                      <a:pPr algn="ctr"/>
                      <a:r>
                        <a:rPr lang="en-GB" sz="1000" kern="1200" dirty="0">
                          <a:solidFill>
                            <a:schemeClr val="tx1"/>
                          </a:solidFill>
                          <a:effectLst/>
                          <a:latin typeface="+mn-lt"/>
                          <a:ea typeface="+mn-ea"/>
                          <a:cs typeface="+mn-cs"/>
                          <a:sym typeface="Wingdings" pitchFamily="2" charset="2"/>
                        </a:rPr>
                        <a:t>CaCo</a:t>
                      </a:r>
                      <a:r>
                        <a:rPr lang="en-GB" sz="1000" kern="1200" baseline="-25000" dirty="0">
                          <a:solidFill>
                            <a:schemeClr val="tx1"/>
                          </a:solidFill>
                          <a:effectLst/>
                          <a:latin typeface="+mn-lt"/>
                          <a:ea typeface="+mn-ea"/>
                          <a:cs typeface="+mn-cs"/>
                          <a:sym typeface="Wingdings" pitchFamily="2" charset="2"/>
                        </a:rPr>
                        <a:t>3</a:t>
                      </a:r>
                      <a:r>
                        <a:rPr lang="en-GB" sz="1000" kern="1200" baseline="0" dirty="0">
                          <a:solidFill>
                            <a:schemeClr val="tx1"/>
                          </a:solidFill>
                          <a:effectLst/>
                          <a:latin typeface="+mn-lt"/>
                          <a:ea typeface="+mn-ea"/>
                          <a:cs typeface="+mn-cs"/>
                          <a:sym typeface="Wingdings" pitchFamily="2" charset="2"/>
                        </a:rPr>
                        <a:t> + HCl  CaCl</a:t>
                      </a:r>
                      <a:r>
                        <a:rPr lang="en-GB" sz="1000" kern="1200" baseline="-25000" dirty="0">
                          <a:solidFill>
                            <a:schemeClr val="tx1"/>
                          </a:solidFill>
                          <a:effectLst/>
                          <a:latin typeface="+mn-lt"/>
                          <a:ea typeface="+mn-ea"/>
                          <a:cs typeface="+mn-cs"/>
                          <a:sym typeface="Wingdings" pitchFamily="2" charset="2"/>
                        </a:rPr>
                        <a:t>2</a:t>
                      </a:r>
                      <a:r>
                        <a:rPr lang="en-GB" sz="1000" kern="1200" baseline="0" dirty="0">
                          <a:solidFill>
                            <a:schemeClr val="tx1"/>
                          </a:solidFill>
                          <a:effectLst/>
                          <a:latin typeface="+mn-lt"/>
                          <a:ea typeface="+mn-ea"/>
                          <a:cs typeface="+mn-cs"/>
                          <a:sym typeface="Wingdings" pitchFamily="2" charset="2"/>
                        </a:rPr>
                        <a:t> + H</a:t>
                      </a:r>
                      <a:r>
                        <a:rPr lang="en-GB" sz="1000" kern="1200" baseline="-25000" dirty="0">
                          <a:solidFill>
                            <a:schemeClr val="tx1"/>
                          </a:solidFill>
                          <a:effectLst/>
                          <a:latin typeface="+mn-lt"/>
                          <a:ea typeface="+mn-ea"/>
                          <a:cs typeface="+mn-cs"/>
                          <a:sym typeface="Wingdings" pitchFamily="2" charset="2"/>
                        </a:rPr>
                        <a:t>2</a:t>
                      </a:r>
                      <a:r>
                        <a:rPr lang="en-GB" sz="1000" kern="1200" baseline="0" dirty="0">
                          <a:solidFill>
                            <a:schemeClr val="tx1"/>
                          </a:solidFill>
                          <a:effectLst/>
                          <a:latin typeface="+mn-lt"/>
                          <a:ea typeface="+mn-ea"/>
                          <a:cs typeface="+mn-cs"/>
                          <a:sym typeface="Wingdings" pitchFamily="2" charset="2"/>
                        </a:rPr>
                        <a:t>O + CO</a:t>
                      </a:r>
                      <a:r>
                        <a:rPr lang="en-GB" sz="1000" kern="1200" baseline="-25000" dirty="0">
                          <a:solidFill>
                            <a:schemeClr val="tx1"/>
                          </a:solidFill>
                          <a:effectLst/>
                          <a:latin typeface="+mn-lt"/>
                          <a:ea typeface="+mn-ea"/>
                          <a:cs typeface="+mn-cs"/>
                          <a:sym typeface="Wingdings" pitchFamily="2" charset="2"/>
                        </a:rPr>
                        <a:t>2</a:t>
                      </a: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1000" kern="1200" dirty="0">
                          <a:solidFill>
                            <a:schemeClr val="tx1"/>
                          </a:solidFill>
                          <a:effectLst/>
                          <a:latin typeface="+mn-lt"/>
                          <a:ea typeface="+mn-ea"/>
                          <a:cs typeface="+mn-cs"/>
                        </a:rPr>
                        <a:t>In neutralisation reactions between an acid and an alkali, hydrogen ions react with hydroxide ions to make water.   This can be represented by the equation:</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000" kern="1200" dirty="0">
                          <a:solidFill>
                            <a:schemeClr val="tx1"/>
                          </a:solidFill>
                          <a:effectLst/>
                          <a:latin typeface="+mn-lt"/>
                          <a:ea typeface="+mn-ea"/>
                          <a:cs typeface="+mn-cs"/>
                        </a:rPr>
                        <a:t>H</a:t>
                      </a:r>
                      <a:r>
                        <a:rPr lang="en-GB" sz="1000" kern="1200" baseline="30000" dirty="0">
                          <a:solidFill>
                            <a:schemeClr val="tx1"/>
                          </a:solidFill>
                          <a:effectLst/>
                          <a:latin typeface="+mn-lt"/>
                          <a:ea typeface="+mn-ea"/>
                          <a:cs typeface="+mn-cs"/>
                        </a:rPr>
                        <a:t>+</a:t>
                      </a:r>
                      <a:r>
                        <a:rPr lang="en-GB" sz="1000" kern="1200" baseline="0" dirty="0">
                          <a:solidFill>
                            <a:schemeClr val="tx1"/>
                          </a:solidFill>
                          <a:effectLst/>
                          <a:latin typeface="+mn-lt"/>
                          <a:ea typeface="+mn-ea"/>
                          <a:cs typeface="+mn-cs"/>
                        </a:rPr>
                        <a:t> (</a:t>
                      </a:r>
                      <a:r>
                        <a:rPr lang="en-GB" sz="1000" kern="1200" baseline="0" dirty="0" err="1">
                          <a:solidFill>
                            <a:schemeClr val="tx1"/>
                          </a:solidFill>
                          <a:effectLst/>
                          <a:latin typeface="+mn-lt"/>
                          <a:ea typeface="+mn-ea"/>
                          <a:cs typeface="+mn-cs"/>
                        </a:rPr>
                        <a:t>aq</a:t>
                      </a:r>
                      <a:r>
                        <a:rPr lang="en-GB" sz="1000" kern="1200" baseline="0" dirty="0">
                          <a:solidFill>
                            <a:schemeClr val="tx1"/>
                          </a:solidFill>
                          <a:effectLst/>
                          <a:latin typeface="+mn-lt"/>
                          <a:ea typeface="+mn-ea"/>
                          <a:cs typeface="+mn-cs"/>
                        </a:rPr>
                        <a:t>) + OH</a:t>
                      </a:r>
                      <a:r>
                        <a:rPr lang="en-GB" sz="1000" kern="1200" baseline="30000" dirty="0">
                          <a:solidFill>
                            <a:schemeClr val="tx1"/>
                          </a:solidFill>
                          <a:effectLst/>
                          <a:latin typeface="+mn-lt"/>
                          <a:ea typeface="+mn-ea"/>
                          <a:cs typeface="+mn-cs"/>
                        </a:rPr>
                        <a:t>-</a:t>
                      </a:r>
                      <a:r>
                        <a:rPr lang="en-GB" sz="1000" kern="1200" baseline="0" dirty="0">
                          <a:solidFill>
                            <a:schemeClr val="tx1"/>
                          </a:solidFill>
                          <a:effectLst/>
                          <a:latin typeface="+mn-lt"/>
                          <a:ea typeface="+mn-ea"/>
                          <a:cs typeface="+mn-cs"/>
                        </a:rPr>
                        <a:t> (</a:t>
                      </a:r>
                      <a:r>
                        <a:rPr lang="en-GB" sz="1000" kern="1200" baseline="0" dirty="0" err="1">
                          <a:solidFill>
                            <a:schemeClr val="tx1"/>
                          </a:solidFill>
                          <a:effectLst/>
                          <a:latin typeface="+mn-lt"/>
                          <a:ea typeface="+mn-ea"/>
                          <a:cs typeface="+mn-cs"/>
                        </a:rPr>
                        <a:t>aq</a:t>
                      </a:r>
                      <a:r>
                        <a:rPr lang="en-GB" sz="1000" kern="1200" baseline="0" dirty="0">
                          <a:solidFill>
                            <a:schemeClr val="tx1"/>
                          </a:solidFill>
                          <a:effectLst/>
                          <a:latin typeface="+mn-lt"/>
                          <a:ea typeface="+mn-ea"/>
                          <a:cs typeface="+mn-cs"/>
                        </a:rPr>
                        <a:t>) </a:t>
                      </a:r>
                      <a:r>
                        <a:rPr lang="en-GB" sz="1000" kern="1200" baseline="0" dirty="0">
                          <a:solidFill>
                            <a:schemeClr val="tx1"/>
                          </a:solidFill>
                          <a:effectLst/>
                          <a:latin typeface="+mn-lt"/>
                          <a:ea typeface="+mn-ea"/>
                          <a:cs typeface="+mn-cs"/>
                          <a:sym typeface="Wingdings" pitchFamily="2" charset="2"/>
                        </a:rPr>
                        <a:t> H</a:t>
                      </a:r>
                      <a:r>
                        <a:rPr lang="en-GB" sz="1000" kern="1200" baseline="-25000" dirty="0">
                          <a:solidFill>
                            <a:schemeClr val="tx1"/>
                          </a:solidFill>
                          <a:effectLst/>
                          <a:latin typeface="+mn-lt"/>
                          <a:ea typeface="+mn-ea"/>
                          <a:cs typeface="+mn-cs"/>
                          <a:sym typeface="Wingdings" pitchFamily="2" charset="2"/>
                        </a:rPr>
                        <a:t>2</a:t>
                      </a:r>
                      <a:r>
                        <a:rPr lang="en-GB" sz="1000" kern="1200" baseline="0" dirty="0">
                          <a:solidFill>
                            <a:schemeClr val="tx1"/>
                          </a:solidFill>
                          <a:effectLst/>
                          <a:latin typeface="+mn-lt"/>
                          <a:ea typeface="+mn-ea"/>
                          <a:cs typeface="+mn-cs"/>
                          <a:sym typeface="Wingdings" pitchFamily="2" charset="2"/>
                        </a:rPr>
                        <a:t>O (l)</a:t>
                      </a:r>
                      <a:endParaRPr lang="en-GB" sz="1000"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2">
                  <a:txBody>
                    <a:bodyPr/>
                    <a:lstStyle/>
                    <a:p>
                      <a:pPr algn="just"/>
                      <a:r>
                        <a:rPr lang="en-US" sz="1000" b="1" dirty="0"/>
                        <a:t>Metals and Water</a:t>
                      </a:r>
                    </a:p>
                    <a:p>
                      <a:pPr algn="just"/>
                      <a:r>
                        <a:rPr lang="en-US" sz="1000" b="0" dirty="0"/>
                        <a:t>To determine the reactivity of metals you could add them to water and record your observations.  Most metals do not react very quickly with water, while may don’t react at all.  However the alkali metals do react with water.  This means that they are more reactive than other metals.  When the alkali metals are added to water they form a alkaline solution and hydrogen.  Potassium reacts the quickest and so is the most reactive, this is followed by sodium and then lithium.</a:t>
                      </a: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08000156"/>
                  </a:ext>
                </a:extLst>
              </a:tr>
              <a:tr h="232410">
                <a:tc rowSpan="4" gridSpan="2">
                  <a:txBody>
                    <a:bodyPr/>
                    <a:lstStyle/>
                    <a:p>
                      <a:pPr algn="just"/>
                      <a:r>
                        <a:rPr lang="en-US" sz="1000" b="1" dirty="0"/>
                        <a:t>Soluble Salts</a:t>
                      </a:r>
                    </a:p>
                    <a:p>
                      <a:pPr algn="just"/>
                      <a:r>
                        <a:rPr lang="en-GB" sz="1000" kern="1200" dirty="0">
                          <a:solidFill>
                            <a:schemeClr val="tx1"/>
                          </a:solidFill>
                          <a:effectLst/>
                          <a:latin typeface="+mn-lt"/>
                          <a:ea typeface="+mn-ea"/>
                          <a:cs typeface="+mn-cs"/>
                        </a:rPr>
                        <a:t>Soluble salts can be made from acids by reacting them with solid insoluble substances, such as metals, metal oxides, hydroxides or carbonates. The solid is added to the acid until no more reacts and the excess solid is then filtered off to produce a solution of the salt. The salt solutions can then be crystallised to produce solid salts.   To make copper chloride salts you could add copper oxide to warm hydrochloric acid and stir it.  You would then filter the solution to remove the excess copper oxide and you would be left with a copper chloride solution.  To remove the water you would then crystallise it using a Bunsen burner and evaporating dish.</a:t>
                      </a:r>
                      <a:endParaRPr lang="en-GB" sz="1000" dirty="0">
                        <a:effectLst/>
                      </a:endParaRP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4" hMerge="1">
                  <a:txBody>
                    <a:bodyPr/>
                    <a:lstStyle/>
                    <a:p>
                      <a:endParaRPr lang="en-US"/>
                    </a:p>
                  </a:txBody>
                  <a:tcPr/>
                </a:tc>
                <a:tc vMerge="1">
                  <a:txBody>
                    <a:bodyPr/>
                    <a:lstStyle/>
                    <a:p>
                      <a:pPr algn="ctr"/>
                      <a:endParaRPr lang="en-GB" sz="1000"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2222857442"/>
                  </a:ext>
                </a:extLst>
              </a:tr>
              <a:tr h="497421">
                <a:tc gridSpan="2" vMerge="1">
                  <a:txBody>
                    <a:bodyPr/>
                    <a:lstStyle/>
                    <a:p>
                      <a:endParaRPr lang="en-US"/>
                    </a:p>
                  </a:txBody>
                  <a:tcPr/>
                </a:tc>
                <a:tc hMerge="1" vMerge="1">
                  <a:txBody>
                    <a:bodyPr/>
                    <a:lstStyle/>
                    <a:p>
                      <a:endParaRPr lang="en-US"/>
                    </a:p>
                  </a:txBody>
                  <a:tcPr/>
                </a:tc>
                <a:tc vMerge="1">
                  <a:txBody>
                    <a:bodyPr/>
                    <a:lstStyle/>
                    <a:p>
                      <a:endParaRPr lang="en-US"/>
                    </a:p>
                  </a:txBody>
                  <a:tcPr/>
                </a:tc>
                <a:tc rowSpan="2">
                  <a:txBody>
                    <a:bodyPr/>
                    <a:lstStyle/>
                    <a:p>
                      <a:pPr algn="just"/>
                      <a:r>
                        <a:rPr lang="en-US" sz="1000" b="1" dirty="0"/>
                        <a:t>pH Scale</a:t>
                      </a:r>
                    </a:p>
                    <a:p>
                      <a:pPr algn="just"/>
                      <a:r>
                        <a:rPr lang="en-GB" sz="1000" kern="1200" dirty="0">
                          <a:solidFill>
                            <a:schemeClr val="tx1"/>
                          </a:solidFill>
                          <a:effectLst/>
                          <a:latin typeface="+mn-lt"/>
                          <a:ea typeface="+mn-ea"/>
                          <a:cs typeface="+mn-cs"/>
                        </a:rPr>
                        <a:t>Acids produce hydrogen ions H</a:t>
                      </a:r>
                      <a:r>
                        <a:rPr lang="en-GB" sz="1000" kern="1200" baseline="30000" dirty="0">
                          <a:solidFill>
                            <a:schemeClr val="tx1"/>
                          </a:solidFill>
                          <a:effectLst/>
                          <a:latin typeface="+mn-lt"/>
                          <a:ea typeface="+mn-ea"/>
                          <a:cs typeface="+mn-cs"/>
                        </a:rPr>
                        <a:t>+</a:t>
                      </a:r>
                      <a:r>
                        <a:rPr lang="en-GB" sz="1000" kern="1200" dirty="0">
                          <a:solidFill>
                            <a:schemeClr val="tx1"/>
                          </a:solidFill>
                          <a:effectLst/>
                          <a:latin typeface="+mn-lt"/>
                          <a:ea typeface="+mn-ea"/>
                          <a:cs typeface="+mn-cs"/>
                        </a:rPr>
                        <a:t> in solutions while alkalis contain hydroxide ions OH</a:t>
                      </a:r>
                      <a:r>
                        <a:rPr lang="en-GB" sz="1000" kern="1200" baseline="30000" dirty="0">
                          <a:solidFill>
                            <a:schemeClr val="tx1"/>
                          </a:solidFill>
                          <a:effectLst/>
                          <a:latin typeface="+mn-lt"/>
                          <a:ea typeface="+mn-ea"/>
                          <a:cs typeface="+mn-cs"/>
                        </a:rPr>
                        <a:t>-</a:t>
                      </a:r>
                      <a:r>
                        <a:rPr lang="en-GB" sz="1000" kern="1200" dirty="0">
                          <a:solidFill>
                            <a:schemeClr val="tx1"/>
                          </a:solidFill>
                          <a:effectLst/>
                          <a:latin typeface="+mn-lt"/>
                          <a:ea typeface="+mn-ea"/>
                          <a:cs typeface="+mn-cs"/>
                        </a:rPr>
                        <a:t>.   The pH scale, from 0 to 14, is a measure of the acidity or alkalinity of a solution, and can be measured using universal indicator or a pH probe. A solution with pH 7 is neutral while solutions below 7 are acidic and solutions with a pH above 7 are alkalis. </a:t>
                      </a:r>
                      <a:endParaRPr lang="en-US" sz="1000"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26459880"/>
                  </a:ext>
                </a:extLst>
              </a:tr>
              <a:tr h="601334">
                <a:tc gridSpan="2" vMerge="1">
                  <a:txBody>
                    <a:bodyPr/>
                    <a:lstStyle/>
                    <a:p>
                      <a:endParaRPr lang="en-US"/>
                    </a:p>
                  </a:txBody>
                  <a:tcPr/>
                </a:tc>
                <a:tc hMerge="1" vMerge="1">
                  <a:txBody>
                    <a:bodyPr/>
                    <a:lstStyle/>
                    <a:p>
                      <a:endParaRPr lang="en-US"/>
                    </a:p>
                  </a:txBody>
                  <a:tcPr/>
                </a:tc>
                <a:tc rowSpan="2">
                  <a:txBody>
                    <a:bodyPr/>
                    <a:lstStyle/>
                    <a:p>
                      <a:pPr algn="just"/>
                      <a:r>
                        <a:rPr lang="en-US" sz="1000" b="1" dirty="0"/>
                        <a:t>Extraction of Metals</a:t>
                      </a:r>
                    </a:p>
                    <a:p>
                      <a:pPr marL="0" marR="0" lvl="0" indent="0" algn="just" defTabSz="914400" rtl="0" eaLnBrk="1" fontAlgn="auto" latinLnBrk="0" hangingPunct="1">
                        <a:lnSpc>
                          <a:spcPct val="100000"/>
                        </a:lnSpc>
                        <a:spcBef>
                          <a:spcPts val="0"/>
                        </a:spcBef>
                        <a:spcAft>
                          <a:spcPts val="0"/>
                        </a:spcAft>
                        <a:buClrTx/>
                        <a:buSzTx/>
                        <a:buFontTx/>
                        <a:buNone/>
                        <a:tabLst/>
                        <a:defRPr/>
                      </a:pPr>
                      <a:r>
                        <a:rPr lang="en-US" sz="1000" b="0" dirty="0"/>
                        <a:t>Most metals are found as compounds in the Earth’s crust and so chemical reactions are needed to extract the metal. Gold is unreactive and so is found as a pure metal. Metals less reactive than carbon they can be extracted by reduction with carbon. The metals will lose the oxygen joined to them.   For example: </a:t>
                      </a:r>
                    </a:p>
                    <a:p>
                      <a:pPr algn="ctr"/>
                      <a:r>
                        <a:rPr lang="en-US" sz="1000" b="0" dirty="0"/>
                        <a:t>Iron Oxide + Carbon </a:t>
                      </a:r>
                      <a:r>
                        <a:rPr lang="en-US" sz="1000" b="0" dirty="0">
                          <a:sym typeface="Wingdings" pitchFamily="2" charset="2"/>
                        </a:rPr>
                        <a:t> Iron + Carbon Dioxide</a:t>
                      </a:r>
                      <a:r>
                        <a:rPr lang="en-US" sz="1000" b="0" dirty="0"/>
                        <a:t> </a:t>
                      </a:r>
                    </a:p>
                    <a:p>
                      <a:pPr algn="ctr"/>
                      <a:r>
                        <a:rPr lang="en-US" sz="1000" b="0" dirty="0"/>
                        <a:t>Fe</a:t>
                      </a:r>
                      <a:r>
                        <a:rPr lang="en-US" sz="1000" b="0" baseline="-25000" dirty="0"/>
                        <a:t>2</a:t>
                      </a:r>
                      <a:r>
                        <a:rPr lang="en-US" sz="1000" b="0" baseline="0" dirty="0"/>
                        <a:t>O</a:t>
                      </a:r>
                      <a:r>
                        <a:rPr lang="en-US" sz="1000" b="0" baseline="-25000" dirty="0"/>
                        <a:t>3</a:t>
                      </a:r>
                      <a:r>
                        <a:rPr lang="en-US" sz="1000" b="0" baseline="0" dirty="0"/>
                        <a:t> + C </a:t>
                      </a:r>
                      <a:r>
                        <a:rPr lang="en-US" sz="1000" b="0" baseline="0" dirty="0">
                          <a:sym typeface="Wingdings" pitchFamily="2" charset="2"/>
                        </a:rPr>
                        <a:t> Fe + CO</a:t>
                      </a:r>
                      <a:r>
                        <a:rPr lang="en-US" sz="1000" b="0" baseline="-25000" dirty="0">
                          <a:sym typeface="Wingdings" pitchFamily="2" charset="2"/>
                        </a:rPr>
                        <a:t>2</a:t>
                      </a:r>
                      <a:endParaRPr lang="en-US" sz="1000" b="0"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vMerge="1">
                  <a:txBody>
                    <a:bodyPr/>
                    <a:lstStyle/>
                    <a:p>
                      <a:pPr algn="just"/>
                      <a:endParaRPr lang="en-GB" sz="1000" dirty="0">
                        <a:effectLst/>
                      </a:endParaRP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61726978"/>
                  </a:ext>
                </a:extLst>
              </a:tr>
              <a:tr h="279400">
                <a:tc gridSpan="2" vMerge="1">
                  <a:txBody>
                    <a:bodyPr/>
                    <a:lstStyle/>
                    <a:p>
                      <a:endParaRPr lang="en-US"/>
                    </a:p>
                  </a:txBody>
                  <a:tcPr/>
                </a:tc>
                <a:tc hMerge="1" vMerge="1">
                  <a:txBody>
                    <a:bodyPr/>
                    <a:lstStyle/>
                    <a:p>
                      <a:endParaRPr lang="en-US"/>
                    </a:p>
                  </a:txBody>
                  <a:tcPr/>
                </a:tc>
                <a:tc vMerge="1">
                  <a:txBody>
                    <a:bodyPr/>
                    <a:lstStyle/>
                    <a:p>
                      <a:endParaRPr lang="en-US"/>
                    </a:p>
                  </a:txBody>
                  <a:tcPr/>
                </a:tc>
                <a:tc rowSpan="2">
                  <a:txBody>
                    <a:bodyPr/>
                    <a:lstStyle/>
                    <a:p>
                      <a:pPr algn="just"/>
                      <a:r>
                        <a:rPr lang="en-US" sz="1000" b="1" dirty="0"/>
                        <a:t>Strong and Weak Acids</a:t>
                      </a:r>
                    </a:p>
                    <a:p>
                      <a:pPr algn="just"/>
                      <a:r>
                        <a:rPr lang="en-GB" sz="1000" kern="1200" dirty="0">
                          <a:solidFill>
                            <a:schemeClr val="tx1"/>
                          </a:solidFill>
                          <a:effectLst/>
                          <a:latin typeface="+mn-lt"/>
                          <a:ea typeface="+mn-ea"/>
                          <a:cs typeface="+mn-cs"/>
                        </a:rPr>
                        <a:t>A strong acid such as hydrochloric, nitric and sulfuric acids is completely ionised in aqueous solution. A weak acid such as ethanoic, citric and carbonic acids is only partially ionised in aqueous solution. This means that if you have a strong and weak acid of the same concentration, the strong acid will have a lower pH.  As the pH decreases by one unit, the hydrogen ion concentration of the solution increases by a factor of 10. </a:t>
                      </a:r>
                      <a:endParaRPr lang="en-GB" sz="1000" dirty="0">
                        <a:effectLst/>
                      </a:endParaRP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52643839"/>
                  </a:ext>
                </a:extLst>
              </a:tr>
              <a:tr h="1201420">
                <a:tc rowSpan="2">
                  <a:txBody>
                    <a:bodyPr/>
                    <a:lstStyle/>
                    <a:p>
                      <a:pPr algn="just"/>
                      <a:r>
                        <a:rPr lang="en-US" sz="1000" b="1" dirty="0"/>
                        <a:t>The Reactivity Series</a:t>
                      </a:r>
                    </a:p>
                    <a:p>
                      <a:pPr algn="just"/>
                      <a:r>
                        <a:rPr lang="en-GB" sz="1000" kern="1200" dirty="0">
                          <a:solidFill>
                            <a:schemeClr val="tx1"/>
                          </a:solidFill>
                          <a:effectLst/>
                          <a:latin typeface="+mn-lt"/>
                          <a:ea typeface="+mn-ea"/>
                          <a:cs typeface="+mn-cs"/>
                        </a:rPr>
                        <a:t>When metals react with other substances the metal atoms form positive ion and the reactivity of a metal is related to its tendency to form positive ions. Metals can be arranged in order of their reactivity in a reactivity series. We can do this by observing their reactions with acids and water. The non-metals hydrogen and carbon are often included in the reactivity series. A more reactive metal can displace a less reactive metal from a compound. </a:t>
                      </a: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2">
                  <a:txBody>
                    <a:bodyPr/>
                    <a:lstStyle/>
                    <a:p>
                      <a:pPr algn="ctr"/>
                      <a:r>
                        <a:rPr lang="en-GB" sz="910" b="1" kern="1200" dirty="0">
                          <a:solidFill>
                            <a:schemeClr val="tx1"/>
                          </a:solidFill>
                          <a:effectLst/>
                          <a:latin typeface="+mn-lt"/>
                          <a:ea typeface="+mn-ea"/>
                          <a:cs typeface="+mn-cs"/>
                        </a:rPr>
                        <a:t>Most Reactive</a:t>
                      </a:r>
                    </a:p>
                    <a:p>
                      <a:pPr algn="ctr"/>
                      <a:r>
                        <a:rPr lang="en-GB" sz="1000" kern="1200" dirty="0">
                          <a:solidFill>
                            <a:schemeClr val="tx1"/>
                          </a:solidFill>
                          <a:effectLst/>
                          <a:latin typeface="+mn-lt"/>
                          <a:ea typeface="+mn-ea"/>
                          <a:cs typeface="+mn-cs"/>
                        </a:rPr>
                        <a:t>Potassium</a:t>
                      </a:r>
                    </a:p>
                    <a:p>
                      <a:pPr algn="ctr"/>
                      <a:r>
                        <a:rPr lang="en-GB" sz="1000" kern="1200" dirty="0">
                          <a:solidFill>
                            <a:schemeClr val="tx1"/>
                          </a:solidFill>
                          <a:effectLst/>
                          <a:latin typeface="+mn-lt"/>
                          <a:ea typeface="+mn-ea"/>
                          <a:cs typeface="+mn-cs"/>
                        </a:rPr>
                        <a:t>Sodium</a:t>
                      </a:r>
                    </a:p>
                    <a:p>
                      <a:pPr algn="ctr"/>
                      <a:r>
                        <a:rPr lang="en-GB" sz="1000" kern="1200" dirty="0">
                          <a:solidFill>
                            <a:schemeClr val="tx1"/>
                          </a:solidFill>
                          <a:effectLst/>
                          <a:latin typeface="+mn-lt"/>
                          <a:ea typeface="+mn-ea"/>
                          <a:cs typeface="+mn-cs"/>
                        </a:rPr>
                        <a:t>Calcium</a:t>
                      </a:r>
                    </a:p>
                    <a:p>
                      <a:pPr algn="ctr"/>
                      <a:r>
                        <a:rPr lang="en-GB" sz="1000" kern="1200" dirty="0">
                          <a:solidFill>
                            <a:schemeClr val="tx1"/>
                          </a:solidFill>
                          <a:effectLst/>
                          <a:latin typeface="+mn-lt"/>
                          <a:ea typeface="+mn-ea"/>
                          <a:cs typeface="+mn-cs"/>
                        </a:rPr>
                        <a:t>Magnesium</a:t>
                      </a:r>
                    </a:p>
                    <a:p>
                      <a:pPr algn="ctr"/>
                      <a:r>
                        <a:rPr lang="en-GB" sz="1000" kern="1200" dirty="0">
                          <a:solidFill>
                            <a:schemeClr val="tx1"/>
                          </a:solidFill>
                          <a:effectLst/>
                          <a:latin typeface="+mn-lt"/>
                          <a:ea typeface="+mn-ea"/>
                          <a:cs typeface="+mn-cs"/>
                        </a:rPr>
                        <a:t>Aluminium</a:t>
                      </a:r>
                    </a:p>
                    <a:p>
                      <a:pPr algn="ctr"/>
                      <a:r>
                        <a:rPr lang="en-GB" sz="1000" kern="1200" dirty="0">
                          <a:solidFill>
                            <a:schemeClr val="tx1"/>
                          </a:solidFill>
                          <a:effectLst/>
                          <a:latin typeface="+mn-lt"/>
                          <a:ea typeface="+mn-ea"/>
                          <a:cs typeface="+mn-cs"/>
                        </a:rPr>
                        <a:t>Carbon</a:t>
                      </a:r>
                    </a:p>
                    <a:p>
                      <a:pPr algn="ctr"/>
                      <a:r>
                        <a:rPr lang="en-GB" sz="1000" kern="1200" dirty="0">
                          <a:solidFill>
                            <a:schemeClr val="tx1"/>
                          </a:solidFill>
                          <a:effectLst/>
                          <a:latin typeface="+mn-lt"/>
                          <a:ea typeface="+mn-ea"/>
                          <a:cs typeface="+mn-cs"/>
                        </a:rPr>
                        <a:t>Zinc</a:t>
                      </a:r>
                      <a:br>
                        <a:rPr lang="en-GB" sz="1000" kern="1200" dirty="0">
                          <a:solidFill>
                            <a:schemeClr val="tx1"/>
                          </a:solidFill>
                          <a:effectLst/>
                          <a:latin typeface="+mn-lt"/>
                          <a:ea typeface="+mn-ea"/>
                          <a:cs typeface="+mn-cs"/>
                        </a:rPr>
                      </a:br>
                      <a:r>
                        <a:rPr lang="en-GB" sz="1000" kern="1200" dirty="0">
                          <a:solidFill>
                            <a:schemeClr val="tx1"/>
                          </a:solidFill>
                          <a:effectLst/>
                          <a:latin typeface="+mn-lt"/>
                          <a:ea typeface="+mn-ea"/>
                          <a:cs typeface="+mn-cs"/>
                        </a:rPr>
                        <a:t>Iron</a:t>
                      </a:r>
                    </a:p>
                    <a:p>
                      <a:pPr algn="ctr"/>
                      <a:r>
                        <a:rPr lang="en-GB" sz="1000" kern="1200" dirty="0">
                          <a:solidFill>
                            <a:schemeClr val="tx1"/>
                          </a:solidFill>
                          <a:effectLst/>
                          <a:latin typeface="+mn-lt"/>
                          <a:ea typeface="+mn-ea"/>
                          <a:cs typeface="+mn-cs"/>
                        </a:rPr>
                        <a:t>Tin</a:t>
                      </a:r>
                    </a:p>
                    <a:p>
                      <a:pPr algn="ctr"/>
                      <a:r>
                        <a:rPr lang="en-GB" sz="1000" kern="1200" dirty="0">
                          <a:solidFill>
                            <a:schemeClr val="tx1"/>
                          </a:solidFill>
                          <a:effectLst/>
                          <a:latin typeface="+mn-lt"/>
                          <a:ea typeface="+mn-ea"/>
                          <a:cs typeface="+mn-cs"/>
                        </a:rPr>
                        <a:t>Lead</a:t>
                      </a:r>
                    </a:p>
                    <a:p>
                      <a:pPr algn="ctr"/>
                      <a:r>
                        <a:rPr lang="en-GB" sz="1000" kern="1200" dirty="0">
                          <a:solidFill>
                            <a:schemeClr val="tx1"/>
                          </a:solidFill>
                          <a:effectLst/>
                          <a:latin typeface="+mn-lt"/>
                          <a:ea typeface="+mn-ea"/>
                          <a:cs typeface="+mn-cs"/>
                        </a:rPr>
                        <a:t>Hydrogen</a:t>
                      </a:r>
                    </a:p>
                    <a:p>
                      <a:pPr algn="ctr"/>
                      <a:r>
                        <a:rPr lang="en-GB" sz="1000" kern="1200" dirty="0">
                          <a:solidFill>
                            <a:schemeClr val="tx1"/>
                          </a:solidFill>
                          <a:effectLst/>
                          <a:latin typeface="+mn-lt"/>
                          <a:ea typeface="+mn-ea"/>
                          <a:cs typeface="+mn-cs"/>
                        </a:rPr>
                        <a:t>Copper</a:t>
                      </a:r>
                    </a:p>
                    <a:p>
                      <a:pPr algn="ctr"/>
                      <a:r>
                        <a:rPr lang="en-GB" sz="1000" kern="1200" dirty="0">
                          <a:solidFill>
                            <a:schemeClr val="tx1"/>
                          </a:solidFill>
                          <a:effectLst/>
                          <a:latin typeface="+mn-lt"/>
                          <a:ea typeface="+mn-ea"/>
                          <a:cs typeface="+mn-cs"/>
                        </a:rPr>
                        <a:t>Silver</a:t>
                      </a:r>
                    </a:p>
                    <a:p>
                      <a:pPr algn="ctr"/>
                      <a:r>
                        <a:rPr lang="en-GB" sz="1000" kern="1200" dirty="0">
                          <a:solidFill>
                            <a:schemeClr val="tx1"/>
                          </a:solidFill>
                          <a:effectLst/>
                          <a:latin typeface="+mn-lt"/>
                          <a:ea typeface="+mn-ea"/>
                          <a:cs typeface="+mn-cs"/>
                        </a:rPr>
                        <a:t>Gold</a:t>
                      </a:r>
                    </a:p>
                    <a:p>
                      <a:pPr algn="ctr"/>
                      <a:r>
                        <a:rPr lang="en-GB" sz="910" b="1" kern="1200" dirty="0">
                          <a:solidFill>
                            <a:schemeClr val="tx1"/>
                          </a:solidFill>
                          <a:effectLst/>
                          <a:latin typeface="+mn-lt"/>
                          <a:ea typeface="+mn-ea"/>
                          <a:cs typeface="+mn-cs"/>
                        </a:rPr>
                        <a:t>Least Reactive</a:t>
                      </a:r>
                    </a:p>
                  </a:txBody>
                  <a:tcPr anchor="ct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2">
                  <a:txBody>
                    <a:bodyPr/>
                    <a:lstStyle/>
                    <a:p>
                      <a:pPr algn="just"/>
                      <a:r>
                        <a:rPr lang="en-US" sz="1000" b="1" dirty="0"/>
                        <a:t>Oxidation and Reduction</a:t>
                      </a:r>
                    </a:p>
                    <a:p>
                      <a:pPr algn="just"/>
                      <a:r>
                        <a:rPr lang="en-GB" sz="1000" kern="1200" dirty="0">
                          <a:solidFill>
                            <a:schemeClr val="tx1"/>
                          </a:solidFill>
                          <a:effectLst/>
                          <a:latin typeface="+mn-lt"/>
                          <a:ea typeface="+mn-ea"/>
                          <a:cs typeface="+mn-cs"/>
                        </a:rPr>
                        <a:t>Oxidation is the loss of electrons and reduction is the gain of electrons.   For example:</a:t>
                      </a:r>
                    </a:p>
                    <a:p>
                      <a:pPr algn="ctr"/>
                      <a:r>
                        <a:rPr lang="en-GB" sz="1000" dirty="0">
                          <a:effectLst/>
                        </a:rPr>
                        <a:t>Magnesium + Hydrochloric Acid </a:t>
                      </a:r>
                      <a:r>
                        <a:rPr lang="en-GB" sz="1000" dirty="0">
                          <a:effectLst/>
                          <a:sym typeface="Wingdings" pitchFamily="2" charset="2"/>
                        </a:rPr>
                        <a:t> Magnesium Chloride + Hydrogen</a:t>
                      </a:r>
                    </a:p>
                    <a:p>
                      <a:pPr algn="ctr"/>
                      <a:r>
                        <a:rPr lang="en-GB" sz="1000" dirty="0">
                          <a:effectLst/>
                        </a:rPr>
                        <a:t>Mg (s) + 2HCl (</a:t>
                      </a:r>
                      <a:r>
                        <a:rPr lang="en-GB" sz="1000" dirty="0" err="1">
                          <a:effectLst/>
                        </a:rPr>
                        <a:t>aq</a:t>
                      </a:r>
                      <a:r>
                        <a:rPr lang="en-GB" sz="1000" dirty="0">
                          <a:effectLst/>
                        </a:rPr>
                        <a:t>) </a:t>
                      </a:r>
                      <a:r>
                        <a:rPr lang="en-GB" sz="1000" dirty="0">
                          <a:effectLst/>
                          <a:sym typeface="Wingdings" pitchFamily="2" charset="2"/>
                        </a:rPr>
                        <a:t> MgCl</a:t>
                      </a:r>
                      <a:r>
                        <a:rPr lang="en-GB" sz="1000" baseline="-25000" dirty="0">
                          <a:effectLst/>
                          <a:sym typeface="Wingdings" pitchFamily="2" charset="2"/>
                        </a:rPr>
                        <a:t>2 </a:t>
                      </a:r>
                      <a:r>
                        <a:rPr lang="en-GB" sz="1000" baseline="0" dirty="0">
                          <a:effectLst/>
                          <a:sym typeface="Wingdings" pitchFamily="2" charset="2"/>
                        </a:rPr>
                        <a:t>(</a:t>
                      </a:r>
                      <a:r>
                        <a:rPr lang="en-GB" sz="1000" baseline="0" dirty="0" err="1">
                          <a:effectLst/>
                          <a:sym typeface="Wingdings" pitchFamily="2" charset="2"/>
                        </a:rPr>
                        <a:t>aq</a:t>
                      </a:r>
                      <a:r>
                        <a:rPr lang="en-GB" sz="1000" baseline="0" dirty="0">
                          <a:effectLst/>
                          <a:sym typeface="Wingdings" pitchFamily="2" charset="2"/>
                        </a:rPr>
                        <a:t>) + H</a:t>
                      </a:r>
                      <a:r>
                        <a:rPr lang="en-GB" sz="1000" baseline="-25000" dirty="0">
                          <a:effectLst/>
                          <a:sym typeface="Wingdings" pitchFamily="2" charset="2"/>
                        </a:rPr>
                        <a:t>2 </a:t>
                      </a:r>
                      <a:r>
                        <a:rPr lang="en-GB" sz="1000" baseline="0" dirty="0">
                          <a:effectLst/>
                          <a:sym typeface="Wingdings" pitchFamily="2" charset="2"/>
                        </a:rPr>
                        <a:t>(g)</a:t>
                      </a:r>
                      <a:endParaRPr lang="en-GB" sz="1000" baseline="-25000" dirty="0">
                        <a:effectLst/>
                        <a:sym typeface="Wingdings" pitchFamily="2" charset="2"/>
                      </a:endParaRPr>
                    </a:p>
                    <a:p>
                      <a:pPr algn="just"/>
                      <a:r>
                        <a:rPr lang="en-GB" sz="1000" baseline="0" dirty="0">
                          <a:effectLst/>
                          <a:sym typeface="Wingdings" pitchFamily="2" charset="2"/>
                        </a:rPr>
                        <a:t>This equation can be summarise with the ionic equation:</a:t>
                      </a:r>
                    </a:p>
                    <a:p>
                      <a:pPr algn="ctr"/>
                      <a:r>
                        <a:rPr lang="en-GB" sz="1000" baseline="0" dirty="0">
                          <a:effectLst/>
                          <a:sym typeface="Wingdings" pitchFamily="2" charset="2"/>
                        </a:rPr>
                        <a:t>Mg (s) + 2H</a:t>
                      </a:r>
                      <a:r>
                        <a:rPr lang="en-GB" sz="1000" baseline="30000" dirty="0">
                          <a:effectLst/>
                          <a:sym typeface="Wingdings" pitchFamily="2" charset="2"/>
                        </a:rPr>
                        <a:t>+</a:t>
                      </a:r>
                      <a:r>
                        <a:rPr lang="en-GB" sz="1000" baseline="0" dirty="0">
                          <a:effectLst/>
                          <a:sym typeface="Wingdings" pitchFamily="2" charset="2"/>
                        </a:rPr>
                        <a:t> (</a:t>
                      </a:r>
                      <a:r>
                        <a:rPr lang="en-GB" sz="1000" baseline="0" dirty="0" err="1">
                          <a:effectLst/>
                          <a:sym typeface="Wingdings" pitchFamily="2" charset="2"/>
                        </a:rPr>
                        <a:t>aq</a:t>
                      </a:r>
                      <a:r>
                        <a:rPr lang="en-GB" sz="1000" baseline="0" dirty="0">
                          <a:effectLst/>
                          <a:sym typeface="Wingdings" pitchFamily="2" charset="2"/>
                        </a:rPr>
                        <a:t>)  Mg</a:t>
                      </a:r>
                      <a:r>
                        <a:rPr lang="en-GB" sz="1000" baseline="30000" dirty="0">
                          <a:effectLst/>
                          <a:sym typeface="Wingdings" pitchFamily="2" charset="2"/>
                        </a:rPr>
                        <a:t>2+</a:t>
                      </a:r>
                      <a:r>
                        <a:rPr lang="en-GB" sz="1000" baseline="0" dirty="0">
                          <a:effectLst/>
                          <a:sym typeface="Wingdings" pitchFamily="2" charset="2"/>
                        </a:rPr>
                        <a:t> (</a:t>
                      </a:r>
                      <a:r>
                        <a:rPr lang="en-GB" sz="1000" baseline="0" dirty="0" err="1">
                          <a:effectLst/>
                          <a:sym typeface="Wingdings" pitchFamily="2" charset="2"/>
                        </a:rPr>
                        <a:t>aq</a:t>
                      </a:r>
                      <a:r>
                        <a:rPr lang="en-GB" sz="1000" baseline="0" dirty="0">
                          <a:effectLst/>
                          <a:sym typeface="Wingdings" pitchFamily="2" charset="2"/>
                        </a:rPr>
                        <a:t>) + H</a:t>
                      </a:r>
                      <a:r>
                        <a:rPr lang="en-GB" sz="1000" baseline="-25000" dirty="0">
                          <a:effectLst/>
                          <a:sym typeface="Wingdings" pitchFamily="2" charset="2"/>
                        </a:rPr>
                        <a:t>2</a:t>
                      </a:r>
                      <a:r>
                        <a:rPr lang="en-GB" sz="1000" baseline="0" dirty="0">
                          <a:effectLst/>
                          <a:sym typeface="Wingdings" pitchFamily="2" charset="2"/>
                        </a:rPr>
                        <a:t> (g)</a:t>
                      </a:r>
                    </a:p>
                    <a:p>
                      <a:pPr algn="just"/>
                      <a:r>
                        <a:rPr lang="en-GB" sz="1000" dirty="0">
                          <a:effectLst/>
                        </a:rPr>
                        <a:t>This equation can then be divided into two half equations:</a:t>
                      </a:r>
                    </a:p>
                    <a:p>
                      <a:pPr algn="ctr"/>
                      <a:r>
                        <a:rPr lang="en-GB" sz="1000" dirty="0">
                          <a:effectLst/>
                        </a:rPr>
                        <a:t>Mg (s) </a:t>
                      </a:r>
                      <a:r>
                        <a:rPr lang="en-GB" sz="1000" dirty="0">
                          <a:effectLst/>
                          <a:sym typeface="Wingdings" pitchFamily="2" charset="2"/>
                        </a:rPr>
                        <a:t> Mg</a:t>
                      </a:r>
                      <a:r>
                        <a:rPr lang="en-GB" sz="1000" baseline="30000" dirty="0">
                          <a:effectLst/>
                          <a:sym typeface="Wingdings" pitchFamily="2" charset="2"/>
                        </a:rPr>
                        <a:t>2+</a:t>
                      </a:r>
                      <a:r>
                        <a:rPr lang="en-GB" sz="1000" baseline="0" dirty="0">
                          <a:effectLst/>
                          <a:sym typeface="Wingdings" pitchFamily="2" charset="2"/>
                        </a:rPr>
                        <a:t> (</a:t>
                      </a:r>
                      <a:r>
                        <a:rPr lang="en-GB" sz="1000" baseline="0" dirty="0" err="1">
                          <a:effectLst/>
                          <a:sym typeface="Wingdings" pitchFamily="2" charset="2"/>
                        </a:rPr>
                        <a:t>aq</a:t>
                      </a:r>
                      <a:r>
                        <a:rPr lang="en-GB" sz="1000" baseline="0" dirty="0">
                          <a:effectLst/>
                          <a:sym typeface="Wingdings" pitchFamily="2" charset="2"/>
                        </a:rPr>
                        <a:t>) + 2e</a:t>
                      </a:r>
                      <a:r>
                        <a:rPr lang="en-GB" sz="1000" baseline="30000" dirty="0">
                          <a:effectLst/>
                          <a:sym typeface="Wingdings" pitchFamily="2" charset="2"/>
                        </a:rPr>
                        <a:t>-</a:t>
                      </a:r>
                      <a:endParaRPr lang="en-GB" sz="1000" baseline="0" dirty="0">
                        <a:effectLst/>
                        <a:sym typeface="Wingdings" pitchFamily="2" charset="2"/>
                      </a:endParaRPr>
                    </a:p>
                    <a:p>
                      <a:pPr algn="just"/>
                      <a:r>
                        <a:rPr lang="en-GB" sz="1000" baseline="0" dirty="0">
                          <a:effectLst/>
                          <a:sym typeface="Wingdings" pitchFamily="2" charset="2"/>
                        </a:rPr>
                        <a:t>This half equation show that a magnesium atom is becoming a magnesium ion by losing electrons.  This means it is being oxidised.</a:t>
                      </a:r>
                    </a:p>
                    <a:p>
                      <a:pPr algn="just"/>
                      <a:r>
                        <a:rPr lang="en-GB" sz="1000" baseline="0" dirty="0">
                          <a:effectLst/>
                          <a:sym typeface="Wingdings" pitchFamily="2" charset="2"/>
                        </a:rPr>
                        <a:t>The other part of the half equation is:</a:t>
                      </a:r>
                    </a:p>
                    <a:p>
                      <a:pPr algn="ctr"/>
                      <a:r>
                        <a:rPr lang="en-GB" sz="1000" baseline="0" dirty="0">
                          <a:effectLst/>
                          <a:sym typeface="Wingdings" pitchFamily="2" charset="2"/>
                        </a:rPr>
                        <a:t>2H</a:t>
                      </a:r>
                      <a:r>
                        <a:rPr lang="en-GB" sz="1000" baseline="30000" dirty="0">
                          <a:effectLst/>
                          <a:sym typeface="Wingdings" pitchFamily="2" charset="2"/>
                        </a:rPr>
                        <a:t>+</a:t>
                      </a:r>
                      <a:r>
                        <a:rPr lang="en-GB" sz="1000" baseline="0" dirty="0">
                          <a:effectLst/>
                          <a:sym typeface="Wingdings" pitchFamily="2" charset="2"/>
                        </a:rPr>
                        <a:t> (</a:t>
                      </a:r>
                      <a:r>
                        <a:rPr lang="en-GB" sz="1000" baseline="0" dirty="0" err="1">
                          <a:effectLst/>
                          <a:sym typeface="Wingdings" pitchFamily="2" charset="2"/>
                        </a:rPr>
                        <a:t>aq</a:t>
                      </a:r>
                      <a:r>
                        <a:rPr lang="en-GB" sz="1000" baseline="0" dirty="0">
                          <a:effectLst/>
                          <a:sym typeface="Wingdings" pitchFamily="2" charset="2"/>
                        </a:rPr>
                        <a:t>) +2e</a:t>
                      </a:r>
                      <a:r>
                        <a:rPr lang="en-GB" sz="1000" baseline="30000" dirty="0">
                          <a:effectLst/>
                          <a:sym typeface="Wingdings" pitchFamily="2" charset="2"/>
                        </a:rPr>
                        <a:t>-</a:t>
                      </a:r>
                      <a:r>
                        <a:rPr lang="en-GB" sz="1000" baseline="0" dirty="0">
                          <a:effectLst/>
                          <a:sym typeface="Wingdings" pitchFamily="2" charset="2"/>
                        </a:rPr>
                        <a:t>  H</a:t>
                      </a:r>
                      <a:r>
                        <a:rPr lang="en-GB" sz="1000" baseline="-25000" dirty="0">
                          <a:effectLst/>
                          <a:sym typeface="Wingdings" pitchFamily="2" charset="2"/>
                        </a:rPr>
                        <a:t>2</a:t>
                      </a:r>
                      <a:r>
                        <a:rPr lang="en-GB" sz="1000" baseline="0" dirty="0">
                          <a:effectLst/>
                          <a:sym typeface="Wingdings" pitchFamily="2" charset="2"/>
                        </a:rPr>
                        <a:t> (g)</a:t>
                      </a: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1000" baseline="0" dirty="0">
                          <a:effectLst/>
                          <a:sym typeface="Wingdings" pitchFamily="2" charset="2"/>
                        </a:rPr>
                        <a:t>This half equation show that 2 hydrogen ions are becoming a hydrogen molecule by gaining electrons.  This means they are being reduced.  Overall in this reaction electrons and lost and gained and so this is a called a redox reaction.</a:t>
                      </a: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vMerge="1">
                  <a:txBody>
                    <a:bodyPr/>
                    <a:lstStyle/>
                    <a:p>
                      <a:pPr algn="just"/>
                      <a:endParaRPr lang="en-US" sz="1000" b="0"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79085617"/>
                  </a:ext>
                </a:extLst>
              </a:tr>
              <a:tr h="1212899">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just"/>
                      <a:r>
                        <a:rPr lang="en-US" sz="1000" b="1" dirty="0"/>
                        <a:t>Metals and Acids</a:t>
                      </a:r>
                    </a:p>
                    <a:p>
                      <a:pPr algn="just"/>
                      <a:r>
                        <a:rPr lang="en-GB" sz="1000" kern="1200" dirty="0">
                          <a:solidFill>
                            <a:schemeClr val="tx1"/>
                          </a:solidFill>
                          <a:effectLst/>
                          <a:latin typeface="+mn-lt"/>
                          <a:ea typeface="+mn-ea"/>
                          <a:cs typeface="+mn-cs"/>
                        </a:rPr>
                        <a:t>Acids react with some metals to produce salts and hydrogen. For example:</a:t>
                      </a:r>
                    </a:p>
                    <a:p>
                      <a:pPr algn="ctr"/>
                      <a:r>
                        <a:rPr lang="en-GB" sz="1000" kern="1200" dirty="0">
                          <a:solidFill>
                            <a:schemeClr val="tx1"/>
                          </a:solidFill>
                          <a:effectLst/>
                          <a:latin typeface="+mn-lt"/>
                          <a:ea typeface="+mn-ea"/>
                          <a:cs typeface="+mn-cs"/>
                        </a:rPr>
                        <a:t>Zinc + Sulfuric Acid </a:t>
                      </a:r>
                      <a:r>
                        <a:rPr lang="en-GB" sz="1000" kern="1200" dirty="0">
                          <a:solidFill>
                            <a:schemeClr val="tx1"/>
                          </a:solidFill>
                          <a:effectLst/>
                          <a:latin typeface="+mn-lt"/>
                          <a:ea typeface="+mn-ea"/>
                          <a:cs typeface="+mn-cs"/>
                          <a:sym typeface="Wingdings" pitchFamily="2" charset="2"/>
                        </a:rPr>
                        <a:t> Zinc Sulfate + Hydrogen</a:t>
                      </a:r>
                    </a:p>
                    <a:p>
                      <a:pPr algn="ctr"/>
                      <a:r>
                        <a:rPr lang="en-GB" sz="1000" kern="1200" dirty="0">
                          <a:solidFill>
                            <a:schemeClr val="tx1"/>
                          </a:solidFill>
                          <a:effectLst/>
                          <a:latin typeface="+mn-lt"/>
                          <a:ea typeface="+mn-ea"/>
                          <a:cs typeface="+mn-cs"/>
                          <a:sym typeface="Wingdings" pitchFamily="2" charset="2"/>
                        </a:rPr>
                        <a:t>Zn + H</a:t>
                      </a:r>
                      <a:r>
                        <a:rPr lang="en-GB" sz="1000" kern="1200" baseline="-25000" dirty="0">
                          <a:solidFill>
                            <a:schemeClr val="tx1"/>
                          </a:solidFill>
                          <a:effectLst/>
                          <a:latin typeface="+mn-lt"/>
                          <a:ea typeface="+mn-ea"/>
                          <a:cs typeface="+mn-cs"/>
                          <a:sym typeface="Wingdings" pitchFamily="2" charset="2"/>
                        </a:rPr>
                        <a:t>2</a:t>
                      </a:r>
                      <a:r>
                        <a:rPr lang="en-GB" sz="1000" kern="1200" baseline="0" dirty="0">
                          <a:solidFill>
                            <a:schemeClr val="tx1"/>
                          </a:solidFill>
                          <a:effectLst/>
                          <a:latin typeface="+mn-lt"/>
                          <a:ea typeface="+mn-ea"/>
                          <a:cs typeface="+mn-cs"/>
                          <a:sym typeface="Wingdings" pitchFamily="2" charset="2"/>
                        </a:rPr>
                        <a:t>SO</a:t>
                      </a:r>
                      <a:r>
                        <a:rPr lang="en-GB" sz="1000" kern="1200" baseline="-25000" dirty="0">
                          <a:solidFill>
                            <a:schemeClr val="tx1"/>
                          </a:solidFill>
                          <a:effectLst/>
                          <a:latin typeface="+mn-lt"/>
                          <a:ea typeface="+mn-ea"/>
                          <a:cs typeface="+mn-cs"/>
                          <a:sym typeface="Wingdings" pitchFamily="2" charset="2"/>
                        </a:rPr>
                        <a:t>4 </a:t>
                      </a:r>
                      <a:r>
                        <a:rPr lang="en-GB" sz="1000" kern="1200" baseline="0" dirty="0">
                          <a:solidFill>
                            <a:schemeClr val="tx1"/>
                          </a:solidFill>
                          <a:effectLst/>
                          <a:latin typeface="+mn-lt"/>
                          <a:ea typeface="+mn-ea"/>
                          <a:cs typeface="+mn-cs"/>
                          <a:sym typeface="Wingdings" pitchFamily="2" charset="2"/>
                        </a:rPr>
                        <a:t> ZnSO</a:t>
                      </a:r>
                      <a:r>
                        <a:rPr lang="en-GB" sz="1000" kern="1200" baseline="-25000" dirty="0">
                          <a:solidFill>
                            <a:schemeClr val="tx1"/>
                          </a:solidFill>
                          <a:effectLst/>
                          <a:latin typeface="+mn-lt"/>
                          <a:ea typeface="+mn-ea"/>
                          <a:cs typeface="+mn-cs"/>
                          <a:sym typeface="Wingdings" pitchFamily="2" charset="2"/>
                        </a:rPr>
                        <a:t>4</a:t>
                      </a:r>
                      <a:r>
                        <a:rPr lang="en-GB" sz="1000" kern="1200" baseline="0" dirty="0">
                          <a:solidFill>
                            <a:schemeClr val="tx1"/>
                          </a:solidFill>
                          <a:effectLst/>
                          <a:latin typeface="+mn-lt"/>
                          <a:ea typeface="+mn-ea"/>
                          <a:cs typeface="+mn-cs"/>
                          <a:sym typeface="Wingdings" pitchFamily="2" charset="2"/>
                        </a:rPr>
                        <a:t> + H</a:t>
                      </a:r>
                      <a:r>
                        <a:rPr lang="en-GB" sz="1000" kern="1200" baseline="-25000" dirty="0">
                          <a:solidFill>
                            <a:schemeClr val="tx1"/>
                          </a:solidFill>
                          <a:effectLst/>
                          <a:latin typeface="+mn-lt"/>
                          <a:ea typeface="+mn-ea"/>
                          <a:cs typeface="+mn-cs"/>
                          <a:sym typeface="Wingdings" pitchFamily="2" charset="2"/>
                        </a:rPr>
                        <a:t>2</a:t>
                      </a:r>
                    </a:p>
                    <a:p>
                      <a:pPr algn="just"/>
                      <a:r>
                        <a:rPr lang="en-GB" sz="1000" kern="1200" baseline="0" dirty="0">
                          <a:solidFill>
                            <a:schemeClr val="tx1"/>
                          </a:solidFill>
                          <a:effectLst/>
                          <a:latin typeface="+mn-lt"/>
                          <a:ea typeface="+mn-ea"/>
                          <a:cs typeface="+mn-cs"/>
                          <a:sym typeface="Wingdings" pitchFamily="2" charset="2"/>
                        </a:rPr>
                        <a:t>Sulfuric Acid has the formula H</a:t>
                      </a:r>
                      <a:r>
                        <a:rPr lang="en-GB" sz="1000" kern="1200" baseline="-25000" dirty="0">
                          <a:solidFill>
                            <a:schemeClr val="tx1"/>
                          </a:solidFill>
                          <a:effectLst/>
                          <a:latin typeface="+mn-lt"/>
                          <a:ea typeface="+mn-ea"/>
                          <a:cs typeface="+mn-cs"/>
                          <a:sym typeface="Wingdings" pitchFamily="2" charset="2"/>
                        </a:rPr>
                        <a:t>2</a:t>
                      </a:r>
                      <a:r>
                        <a:rPr lang="en-GB" sz="1000" kern="1200" baseline="0" dirty="0">
                          <a:solidFill>
                            <a:schemeClr val="tx1"/>
                          </a:solidFill>
                          <a:effectLst/>
                          <a:latin typeface="+mn-lt"/>
                          <a:ea typeface="+mn-ea"/>
                          <a:cs typeface="+mn-cs"/>
                          <a:sym typeface="Wingdings" pitchFamily="2" charset="2"/>
                        </a:rPr>
                        <a:t>SO</a:t>
                      </a:r>
                      <a:r>
                        <a:rPr lang="en-GB" sz="1000" kern="1200" baseline="-25000" dirty="0">
                          <a:solidFill>
                            <a:schemeClr val="tx1"/>
                          </a:solidFill>
                          <a:effectLst/>
                          <a:latin typeface="+mn-lt"/>
                          <a:ea typeface="+mn-ea"/>
                          <a:cs typeface="+mn-cs"/>
                          <a:sym typeface="Wingdings" pitchFamily="2" charset="2"/>
                        </a:rPr>
                        <a:t>4</a:t>
                      </a:r>
                      <a:r>
                        <a:rPr lang="en-GB" sz="1000" kern="1200" baseline="0" dirty="0">
                          <a:solidFill>
                            <a:schemeClr val="tx1"/>
                          </a:solidFill>
                          <a:effectLst/>
                          <a:latin typeface="+mn-lt"/>
                          <a:ea typeface="+mn-ea"/>
                          <a:cs typeface="+mn-cs"/>
                          <a:sym typeface="Wingdings" pitchFamily="2" charset="2"/>
                        </a:rPr>
                        <a:t> and makes sulfates.  Hydrochloric Acid has the formula HCl and makes chlorides.</a:t>
                      </a:r>
                      <a:endParaRPr lang="en-US" sz="1000"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37924216"/>
                  </a:ext>
                </a:extLst>
              </a:tr>
            </a:tbl>
          </a:graphicData>
        </a:graphic>
      </p:graphicFrame>
    </p:spTree>
    <p:extLst>
      <p:ext uri="{BB962C8B-B14F-4D97-AF65-F5344CB8AC3E}">
        <p14:creationId xmlns:p14="http://schemas.microsoft.com/office/powerpoint/2010/main" val="34169802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5B48AD5-74B7-D94A-A34B-E4BEF2376DAA}"/>
              </a:ext>
            </a:extLst>
          </p:cNvPr>
          <p:cNvSpPr txBox="1"/>
          <p:nvPr/>
        </p:nvSpPr>
        <p:spPr>
          <a:xfrm>
            <a:off x="-17684" y="-22433"/>
            <a:ext cx="8315325" cy="400110"/>
          </a:xfrm>
          <a:prstGeom prst="rect">
            <a:avLst/>
          </a:prstGeom>
          <a:noFill/>
        </p:spPr>
        <p:txBody>
          <a:bodyPr wrap="square" rtlCol="0">
            <a:spAutoFit/>
          </a:bodyPr>
          <a:lstStyle/>
          <a:p>
            <a:r>
              <a:rPr lang="en-US" sz="2000" b="1" dirty="0"/>
              <a:t>C6: Electrolysis</a:t>
            </a:r>
          </a:p>
        </p:txBody>
      </p:sp>
      <p:sp>
        <p:nvSpPr>
          <p:cNvPr id="5" name="TextBox 4">
            <a:extLst>
              <a:ext uri="{FF2B5EF4-FFF2-40B4-BE49-F238E27FC236}">
                <a16:creationId xmlns:a16="http://schemas.microsoft.com/office/drawing/2014/main" id="{CC1EBAC9-194E-DB4E-9B66-CC75D198642C}"/>
              </a:ext>
            </a:extLst>
          </p:cNvPr>
          <p:cNvSpPr txBox="1"/>
          <p:nvPr/>
        </p:nvSpPr>
        <p:spPr>
          <a:xfrm>
            <a:off x="-4" y="380575"/>
            <a:ext cx="2756263" cy="2554545"/>
          </a:xfrm>
          <a:prstGeom prst="rect">
            <a:avLst/>
          </a:prstGeom>
          <a:noFill/>
        </p:spPr>
        <p:txBody>
          <a:bodyPr wrap="square" rtlCol="0">
            <a:spAutoFit/>
          </a:bodyPr>
          <a:lstStyle/>
          <a:p>
            <a:r>
              <a:rPr lang="en-US" sz="1000" b="1" dirty="0"/>
              <a:t>Process of Electrolysis</a:t>
            </a:r>
          </a:p>
          <a:p>
            <a:pPr algn="just"/>
            <a:r>
              <a:rPr lang="en-GB" sz="1000" dirty="0"/>
              <a:t>When an ionic compound is dissolved in water or melted, the ions are free to move about.  This means that the liquid ionic compounds and solutions are able to conduct electricity.   These melted ionic compounds and solutions containing the ionic compounds are called electrolytes.   Passing an electric current through electrolytes causes the ions to move to the electrodes. Positively charged ions move to the negative electrode, and negatively charged ions move to the positive electrode.  The negative electrode is called the cathode and the positive electrode is called the anode. Ions are discharged at the electrodes producing elements. This process is called electrolysis. </a:t>
            </a:r>
          </a:p>
        </p:txBody>
      </p:sp>
      <p:sp>
        <p:nvSpPr>
          <p:cNvPr id="6" name="Rectangle 5">
            <a:extLst>
              <a:ext uri="{FF2B5EF4-FFF2-40B4-BE49-F238E27FC236}">
                <a16:creationId xmlns:a16="http://schemas.microsoft.com/office/drawing/2014/main" id="{F994023A-BC8F-AC48-B399-79DB965D1A3F}"/>
              </a:ext>
            </a:extLst>
          </p:cNvPr>
          <p:cNvSpPr/>
          <p:nvPr/>
        </p:nvSpPr>
        <p:spPr>
          <a:xfrm>
            <a:off x="0" y="359563"/>
            <a:ext cx="2754533" cy="2622843"/>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9" name="TextBox 8">
            <a:extLst>
              <a:ext uri="{FF2B5EF4-FFF2-40B4-BE49-F238E27FC236}">
                <a16:creationId xmlns:a16="http://schemas.microsoft.com/office/drawing/2014/main" id="{AD3C294B-B780-B247-91EF-65287619EF56}"/>
              </a:ext>
            </a:extLst>
          </p:cNvPr>
          <p:cNvSpPr txBox="1"/>
          <p:nvPr/>
        </p:nvSpPr>
        <p:spPr>
          <a:xfrm>
            <a:off x="2753708" y="359563"/>
            <a:ext cx="3258770" cy="1323439"/>
          </a:xfrm>
          <a:prstGeom prst="rect">
            <a:avLst/>
          </a:prstGeom>
          <a:noFill/>
        </p:spPr>
        <p:txBody>
          <a:bodyPr wrap="square" rtlCol="0">
            <a:spAutoFit/>
          </a:bodyPr>
          <a:lstStyle/>
          <a:p>
            <a:r>
              <a:rPr lang="en-US" sz="1000" b="1" dirty="0"/>
              <a:t>Using Electrolysis to Extract Metals </a:t>
            </a:r>
          </a:p>
          <a:p>
            <a:pPr algn="just"/>
            <a:r>
              <a:rPr lang="en-GB" sz="1000" dirty="0"/>
              <a:t>Metals can be extracted from molten compounds using electrolysis. Electrolysis is used if the metal is too reactive to be extracted by reduction with carbon or if the metal reacts with carbon. Large amounts of energy are used in the extraction process to melt the compounds and to produce the electrical current. This means the process is expensive.</a:t>
            </a:r>
          </a:p>
        </p:txBody>
      </p:sp>
      <p:sp>
        <p:nvSpPr>
          <p:cNvPr id="10" name="Rectangle 9">
            <a:extLst>
              <a:ext uri="{FF2B5EF4-FFF2-40B4-BE49-F238E27FC236}">
                <a16:creationId xmlns:a16="http://schemas.microsoft.com/office/drawing/2014/main" id="{4527256F-C10C-8A40-840B-12DA3E771DE5}"/>
              </a:ext>
            </a:extLst>
          </p:cNvPr>
          <p:cNvSpPr/>
          <p:nvPr/>
        </p:nvSpPr>
        <p:spPr>
          <a:xfrm>
            <a:off x="2760821" y="359564"/>
            <a:ext cx="3243618" cy="1332511"/>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11" name="TextBox 10">
            <a:extLst>
              <a:ext uri="{FF2B5EF4-FFF2-40B4-BE49-F238E27FC236}">
                <a16:creationId xmlns:a16="http://schemas.microsoft.com/office/drawing/2014/main" id="{44F6B958-33DE-4A41-BAEF-8216F94E36A2}"/>
              </a:ext>
            </a:extLst>
          </p:cNvPr>
          <p:cNvSpPr txBox="1"/>
          <p:nvPr/>
        </p:nvSpPr>
        <p:spPr>
          <a:xfrm>
            <a:off x="2724049" y="1670984"/>
            <a:ext cx="3225730" cy="5304016"/>
          </a:xfrm>
          <a:prstGeom prst="rect">
            <a:avLst/>
          </a:prstGeom>
          <a:noFill/>
        </p:spPr>
        <p:txBody>
          <a:bodyPr wrap="square" rtlCol="0">
            <a:spAutoFit/>
          </a:bodyPr>
          <a:lstStyle/>
          <a:p>
            <a:r>
              <a:rPr lang="en-US" sz="1000" b="1" dirty="0"/>
              <a:t>Extracting Aluminium Using Electrolysis</a:t>
            </a:r>
          </a:p>
          <a:p>
            <a:pPr algn="just"/>
            <a:r>
              <a:rPr lang="en-US" sz="1000" dirty="0"/>
              <a:t>Aluminium is extracted from the ore bauxite using electrolysis.  Bauxite contains the compounds aluminium oxide which has the formula Al</a:t>
            </a:r>
            <a:r>
              <a:rPr lang="en-US" sz="1000" baseline="-25000" dirty="0"/>
              <a:t>2</a:t>
            </a:r>
            <a:r>
              <a:rPr lang="en-US" sz="1000" dirty="0"/>
              <a:t>O</a:t>
            </a:r>
            <a:r>
              <a:rPr lang="en-US" sz="1000" baseline="-25000" dirty="0"/>
              <a:t>3</a:t>
            </a:r>
            <a:r>
              <a:rPr lang="en-US" sz="1000" dirty="0"/>
              <a:t>.  Aluminium oxide has a high melting point and so is mixed with cryolite to lower it.  The aluminium oxide mixture is then melted so that the ions are free to move.  The Al</a:t>
            </a:r>
            <a:r>
              <a:rPr lang="en-US" sz="1000" baseline="30000" dirty="0"/>
              <a:t>3+</a:t>
            </a:r>
            <a:r>
              <a:rPr lang="en-US" sz="1000" dirty="0"/>
              <a:t> ions are attracted to the cathode while the O</a:t>
            </a:r>
            <a:r>
              <a:rPr lang="en-US" sz="1000" baseline="30000" dirty="0"/>
              <a:t>2-</a:t>
            </a:r>
            <a:r>
              <a:rPr lang="en-US" sz="1000" dirty="0"/>
              <a:t> ions are attracted to the anode.</a:t>
            </a:r>
          </a:p>
          <a:p>
            <a:pPr algn="just"/>
            <a:endParaRPr lang="en-US" sz="600" dirty="0"/>
          </a:p>
          <a:p>
            <a:pPr algn="just"/>
            <a:r>
              <a:rPr lang="en-US" sz="1000" dirty="0"/>
              <a:t>At the cathode the Al</a:t>
            </a:r>
            <a:r>
              <a:rPr lang="en-US" sz="1000" baseline="30000" dirty="0"/>
              <a:t>3+</a:t>
            </a:r>
            <a:r>
              <a:rPr lang="en-US" sz="1000" dirty="0"/>
              <a:t> ions gain 3 electrons and become aluminium atoms.  The positive aluminium ions are attracted to the negative charge of the cathode.  When the ions form atoms they then sink to the bottom of the electrolysis tank.  As the ions have gained electrons they have been reduced.  What happens at the negative electrode can be represented with the following half equation:</a:t>
            </a:r>
          </a:p>
          <a:p>
            <a:pPr algn="ctr"/>
            <a:r>
              <a:rPr lang="en-US" sz="1000" dirty="0"/>
              <a:t>Al</a:t>
            </a:r>
            <a:r>
              <a:rPr lang="en-US" sz="1000" baseline="30000" dirty="0"/>
              <a:t>3+</a:t>
            </a:r>
            <a:r>
              <a:rPr lang="en-US" sz="1000" dirty="0"/>
              <a:t> +3e</a:t>
            </a:r>
            <a:r>
              <a:rPr lang="en-US" sz="1000" baseline="30000" dirty="0"/>
              <a:t>-</a:t>
            </a:r>
            <a:r>
              <a:rPr lang="en-US" sz="1000" dirty="0"/>
              <a:t> </a:t>
            </a:r>
            <a:r>
              <a:rPr lang="en-US" sz="1000" dirty="0">
                <a:sym typeface="Wingdings" pitchFamily="2" charset="2"/>
              </a:rPr>
              <a:t> Al</a:t>
            </a:r>
          </a:p>
          <a:p>
            <a:pPr algn="ctr"/>
            <a:endParaRPr lang="en-US" sz="600" dirty="0">
              <a:sym typeface="Wingdings" pitchFamily="2" charset="2"/>
            </a:endParaRPr>
          </a:p>
          <a:p>
            <a:pPr algn="just"/>
            <a:r>
              <a:rPr lang="en-US" sz="1000" dirty="0">
                <a:sym typeface="Wingdings" pitchFamily="2" charset="2"/>
              </a:rPr>
              <a:t>At the anode the O</a:t>
            </a:r>
            <a:r>
              <a:rPr lang="en-US" sz="1000" baseline="30000" dirty="0">
                <a:sym typeface="Wingdings" pitchFamily="2" charset="2"/>
              </a:rPr>
              <a:t>2-</a:t>
            </a:r>
            <a:r>
              <a:rPr lang="en-US" sz="1000" dirty="0">
                <a:sym typeface="Wingdings" pitchFamily="2" charset="2"/>
              </a:rPr>
              <a:t> lose two electrons.  The negative ions are attracted to the positive charge of the anode.  The oxygen atoms then bond together to form oxygen molecules O</a:t>
            </a:r>
            <a:r>
              <a:rPr lang="en-US" sz="1000" baseline="-25000" dirty="0">
                <a:sym typeface="Wingdings" pitchFamily="2" charset="2"/>
              </a:rPr>
              <a:t>2</a:t>
            </a:r>
            <a:r>
              <a:rPr lang="en-US" sz="1000" dirty="0">
                <a:sym typeface="Wingdings" pitchFamily="2" charset="2"/>
              </a:rPr>
              <a:t>.  As the ions have lost electrons they have been oxidised.  What happens at the positive electrode can be represented with the following half equation: </a:t>
            </a:r>
          </a:p>
          <a:p>
            <a:pPr algn="ctr"/>
            <a:r>
              <a:rPr lang="en-US" sz="1000" dirty="0">
                <a:sym typeface="Wingdings" pitchFamily="2" charset="2"/>
              </a:rPr>
              <a:t>O</a:t>
            </a:r>
            <a:r>
              <a:rPr lang="en-US" sz="1000" baseline="30000" dirty="0">
                <a:sym typeface="Wingdings" pitchFamily="2" charset="2"/>
              </a:rPr>
              <a:t>2-</a:t>
            </a:r>
            <a:r>
              <a:rPr lang="en-US" sz="1000" dirty="0">
                <a:sym typeface="Wingdings" pitchFamily="2" charset="2"/>
              </a:rPr>
              <a:t>  O</a:t>
            </a:r>
            <a:r>
              <a:rPr lang="en-US" sz="1000" baseline="-25000" dirty="0">
                <a:sym typeface="Wingdings" pitchFamily="2" charset="2"/>
              </a:rPr>
              <a:t>2</a:t>
            </a:r>
            <a:r>
              <a:rPr lang="en-US" sz="1000" dirty="0">
                <a:sym typeface="Wingdings" pitchFamily="2" charset="2"/>
              </a:rPr>
              <a:t> + 4e</a:t>
            </a:r>
            <a:r>
              <a:rPr lang="en-US" sz="1000" baseline="30000" dirty="0">
                <a:sym typeface="Wingdings" pitchFamily="2" charset="2"/>
              </a:rPr>
              <a:t>-</a:t>
            </a:r>
            <a:endParaRPr lang="en-US" sz="1000" dirty="0">
              <a:sym typeface="Wingdings" pitchFamily="2" charset="2"/>
            </a:endParaRPr>
          </a:p>
          <a:p>
            <a:pPr algn="ctr"/>
            <a:endParaRPr lang="en-US" sz="1000" baseline="30000" dirty="0">
              <a:sym typeface="Wingdings" pitchFamily="2" charset="2"/>
            </a:endParaRPr>
          </a:p>
          <a:p>
            <a:pPr algn="ctr"/>
            <a:r>
              <a:rPr lang="en-US" sz="1000" dirty="0">
                <a:sym typeface="Wingdings" pitchFamily="2" charset="2"/>
              </a:rPr>
              <a:t>Overall:</a:t>
            </a:r>
          </a:p>
          <a:p>
            <a:pPr algn="ctr"/>
            <a:r>
              <a:rPr lang="en-US" sz="1000" dirty="0">
                <a:sym typeface="Wingdings" pitchFamily="2" charset="2"/>
              </a:rPr>
              <a:t>Aluminium Oxide  Aluminium + Oxygen</a:t>
            </a:r>
          </a:p>
          <a:p>
            <a:pPr algn="ctr"/>
            <a:r>
              <a:rPr lang="en-US" sz="1000" dirty="0">
                <a:sym typeface="Wingdings" pitchFamily="2" charset="2"/>
              </a:rPr>
              <a:t>Al</a:t>
            </a:r>
            <a:r>
              <a:rPr lang="en-US" sz="1000" baseline="-25000" dirty="0">
                <a:sym typeface="Wingdings" pitchFamily="2" charset="2"/>
              </a:rPr>
              <a:t>2</a:t>
            </a:r>
            <a:r>
              <a:rPr lang="en-US" sz="1000" dirty="0">
                <a:sym typeface="Wingdings" pitchFamily="2" charset="2"/>
              </a:rPr>
              <a:t>O</a:t>
            </a:r>
            <a:r>
              <a:rPr lang="en-US" sz="1000" baseline="-25000" dirty="0">
                <a:sym typeface="Wingdings" pitchFamily="2" charset="2"/>
              </a:rPr>
              <a:t>3 </a:t>
            </a:r>
            <a:r>
              <a:rPr lang="en-US" sz="1000" dirty="0">
                <a:sym typeface="Wingdings" pitchFamily="2" charset="2"/>
              </a:rPr>
              <a:t> Al  +  O</a:t>
            </a:r>
            <a:r>
              <a:rPr lang="en-US" sz="1000" baseline="-25000" dirty="0">
                <a:sym typeface="Wingdings" pitchFamily="2" charset="2"/>
              </a:rPr>
              <a:t>2</a:t>
            </a:r>
            <a:endParaRPr lang="en-US" sz="1000" dirty="0">
              <a:sym typeface="Wingdings" pitchFamily="2" charset="2"/>
            </a:endParaRPr>
          </a:p>
          <a:p>
            <a:pPr algn="just"/>
            <a:endParaRPr lang="en-US" sz="1000" dirty="0">
              <a:sym typeface="Wingdings" pitchFamily="2" charset="2"/>
            </a:endParaRPr>
          </a:p>
          <a:p>
            <a:pPr algn="just"/>
            <a:r>
              <a:rPr lang="en-US" sz="1000" dirty="0">
                <a:sym typeface="Wingdings" pitchFamily="2" charset="2"/>
              </a:rPr>
              <a:t>The anode needs to be replaced because the carbon it contains reacts with the oxygen made to make carbon dioxide.</a:t>
            </a:r>
          </a:p>
        </p:txBody>
      </p:sp>
      <p:sp>
        <p:nvSpPr>
          <p:cNvPr id="13" name="Rectangle 12">
            <a:extLst>
              <a:ext uri="{FF2B5EF4-FFF2-40B4-BE49-F238E27FC236}">
                <a16:creationId xmlns:a16="http://schemas.microsoft.com/office/drawing/2014/main" id="{E6134124-1727-DA45-BE2E-6686594BA2EA}"/>
              </a:ext>
            </a:extLst>
          </p:cNvPr>
          <p:cNvSpPr/>
          <p:nvPr/>
        </p:nvSpPr>
        <p:spPr>
          <a:xfrm>
            <a:off x="2760822" y="1683001"/>
            <a:ext cx="3243634" cy="5148724"/>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14" name="TextBox 13">
            <a:extLst>
              <a:ext uri="{FF2B5EF4-FFF2-40B4-BE49-F238E27FC236}">
                <a16:creationId xmlns:a16="http://schemas.microsoft.com/office/drawing/2014/main" id="{5E5D4B3D-4076-284C-AE63-887C6A225D96}"/>
              </a:ext>
            </a:extLst>
          </p:cNvPr>
          <p:cNvSpPr txBox="1"/>
          <p:nvPr/>
        </p:nvSpPr>
        <p:spPr>
          <a:xfrm>
            <a:off x="5997330" y="360251"/>
            <a:ext cx="3131523" cy="1261884"/>
          </a:xfrm>
          <a:prstGeom prst="rect">
            <a:avLst/>
          </a:prstGeom>
          <a:noFill/>
        </p:spPr>
        <p:txBody>
          <a:bodyPr wrap="square" rtlCol="0">
            <a:spAutoFit/>
          </a:bodyPr>
          <a:lstStyle/>
          <a:p>
            <a:r>
              <a:rPr lang="en-US" sz="1000" b="1" dirty="0"/>
              <a:t>Aqueous Solutions</a:t>
            </a:r>
          </a:p>
          <a:p>
            <a:pPr algn="just"/>
            <a:r>
              <a:rPr lang="en-US" sz="1000" dirty="0"/>
              <a:t>An aqueous solution is one in which a substance is dissolved in water.  When ionic compounds dissolve in the water there will be ions from the compounds as well as hydrogen ions (H</a:t>
            </a:r>
            <a:r>
              <a:rPr lang="en-US" sz="1000" baseline="30000" dirty="0"/>
              <a:t>+</a:t>
            </a:r>
            <a:r>
              <a:rPr lang="en-US" sz="1000" dirty="0"/>
              <a:t>) and hydroxide ions (OH</a:t>
            </a:r>
            <a:r>
              <a:rPr lang="en-US" sz="1000" baseline="30000" dirty="0"/>
              <a:t>-</a:t>
            </a:r>
            <a:r>
              <a:rPr lang="en-US" sz="1000" dirty="0"/>
              <a:t>) from the water.</a:t>
            </a:r>
          </a:p>
          <a:p>
            <a:pPr algn="just"/>
            <a:endParaRPr lang="en-US" sz="600" dirty="0"/>
          </a:p>
          <a:p>
            <a:pPr algn="ctr"/>
            <a:r>
              <a:rPr lang="en-US" sz="1000" dirty="0"/>
              <a:t>H</a:t>
            </a:r>
            <a:r>
              <a:rPr lang="en-US" sz="1000" baseline="-25000" dirty="0"/>
              <a:t>2</a:t>
            </a:r>
            <a:r>
              <a:rPr lang="en-US" sz="1000" dirty="0"/>
              <a:t>O (l) </a:t>
            </a:r>
            <a:r>
              <a:rPr lang="en-GB" sz="1000" dirty="0"/>
              <a:t>⇌ H</a:t>
            </a:r>
            <a:r>
              <a:rPr lang="en-GB" sz="1000" baseline="30000" dirty="0"/>
              <a:t>+</a:t>
            </a:r>
            <a:r>
              <a:rPr lang="en-GB" sz="1000" dirty="0"/>
              <a:t> (</a:t>
            </a:r>
            <a:r>
              <a:rPr lang="en-GB" sz="1000" dirty="0" err="1"/>
              <a:t>aq</a:t>
            </a:r>
            <a:r>
              <a:rPr lang="en-GB" sz="1000" dirty="0"/>
              <a:t>) + OH</a:t>
            </a:r>
            <a:r>
              <a:rPr lang="en-GB" sz="1000" baseline="30000" dirty="0"/>
              <a:t>-</a:t>
            </a:r>
            <a:r>
              <a:rPr lang="en-GB" sz="1000" dirty="0"/>
              <a:t> (</a:t>
            </a:r>
            <a:r>
              <a:rPr lang="en-GB" sz="1000" dirty="0" err="1"/>
              <a:t>aq</a:t>
            </a:r>
            <a:r>
              <a:rPr lang="en-GB" sz="1000" dirty="0"/>
              <a:t>)</a:t>
            </a:r>
            <a:endParaRPr lang="en-US" sz="1000" dirty="0"/>
          </a:p>
        </p:txBody>
      </p:sp>
      <p:sp>
        <p:nvSpPr>
          <p:cNvPr id="15" name="Rectangle 14">
            <a:extLst>
              <a:ext uri="{FF2B5EF4-FFF2-40B4-BE49-F238E27FC236}">
                <a16:creationId xmlns:a16="http://schemas.microsoft.com/office/drawing/2014/main" id="{0E9F1B20-7DD4-5843-95CC-747C4F5BF1F0}"/>
              </a:ext>
            </a:extLst>
          </p:cNvPr>
          <p:cNvSpPr/>
          <p:nvPr/>
        </p:nvSpPr>
        <p:spPr>
          <a:xfrm>
            <a:off x="6012476" y="359562"/>
            <a:ext cx="3131523" cy="1332513"/>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21" name="TextBox 20">
            <a:extLst>
              <a:ext uri="{FF2B5EF4-FFF2-40B4-BE49-F238E27FC236}">
                <a16:creationId xmlns:a16="http://schemas.microsoft.com/office/drawing/2014/main" id="{81E9BF4C-A8F3-C543-BB8D-1313AA2DDF56}"/>
              </a:ext>
            </a:extLst>
          </p:cNvPr>
          <p:cNvSpPr txBox="1"/>
          <p:nvPr/>
        </p:nvSpPr>
        <p:spPr>
          <a:xfrm>
            <a:off x="-11842" y="3029691"/>
            <a:ext cx="2756263" cy="1938992"/>
          </a:xfrm>
          <a:prstGeom prst="rect">
            <a:avLst/>
          </a:prstGeom>
          <a:noFill/>
        </p:spPr>
        <p:txBody>
          <a:bodyPr wrap="square" rtlCol="0">
            <a:spAutoFit/>
          </a:bodyPr>
          <a:lstStyle/>
          <a:p>
            <a:r>
              <a:rPr lang="en-US" sz="1000" b="1" dirty="0"/>
              <a:t>Electrolysis of Molten Ionic Compounds</a:t>
            </a:r>
          </a:p>
          <a:p>
            <a:pPr algn="just"/>
            <a:r>
              <a:rPr lang="en-GB" sz="1000" dirty="0"/>
              <a:t>When a ionic compound is melted we say it is molten.  When a simple ionic compound is electrolysed in the molten state using inert electrodes, the metal  is produced at the cathode and the non-metal is produced at the anode. For example if molten lead bromide were to be electrolysed, lead would form at the cathode and bromine would form at the anode.  If molten zinc chloride were to be electrolysed, zinc would form at the cathode and chlorine would form at the anode.</a:t>
            </a:r>
          </a:p>
        </p:txBody>
      </p:sp>
      <p:sp>
        <p:nvSpPr>
          <p:cNvPr id="22" name="TextBox 21">
            <a:extLst>
              <a:ext uri="{FF2B5EF4-FFF2-40B4-BE49-F238E27FC236}">
                <a16:creationId xmlns:a16="http://schemas.microsoft.com/office/drawing/2014/main" id="{64811DC6-F7B6-0D41-B361-89308905B672}"/>
              </a:ext>
            </a:extLst>
          </p:cNvPr>
          <p:cNvSpPr txBox="1"/>
          <p:nvPr/>
        </p:nvSpPr>
        <p:spPr>
          <a:xfrm>
            <a:off x="-26314" y="4964981"/>
            <a:ext cx="2756263" cy="1938992"/>
          </a:xfrm>
          <a:prstGeom prst="rect">
            <a:avLst/>
          </a:prstGeom>
          <a:noFill/>
        </p:spPr>
        <p:txBody>
          <a:bodyPr wrap="square" rtlCol="0">
            <a:spAutoFit/>
          </a:bodyPr>
          <a:lstStyle/>
          <a:p>
            <a:r>
              <a:rPr lang="en-US" sz="1000" b="1" dirty="0"/>
              <a:t>Oxidation and Reduction</a:t>
            </a:r>
          </a:p>
          <a:p>
            <a:pPr algn="just"/>
            <a:r>
              <a:rPr lang="en-US" sz="1000" dirty="0"/>
              <a:t>Oxidation is the loss of electrons while reduction is the gain of electrons.  This can be remembered using the phrase </a:t>
            </a:r>
            <a:r>
              <a:rPr lang="en-US" sz="1000" b="1" dirty="0"/>
              <a:t>OIL RIG</a:t>
            </a:r>
            <a:r>
              <a:rPr lang="en-US" sz="1000" dirty="0"/>
              <a:t>.  </a:t>
            </a:r>
            <a:r>
              <a:rPr lang="en-US" sz="1000" b="1" dirty="0"/>
              <a:t>O</a:t>
            </a:r>
            <a:r>
              <a:rPr lang="en-US" sz="1000" dirty="0"/>
              <a:t>xidation </a:t>
            </a:r>
            <a:r>
              <a:rPr lang="en-US" sz="1000" b="1" dirty="0"/>
              <a:t>I</a:t>
            </a:r>
            <a:r>
              <a:rPr lang="en-US" sz="1000" dirty="0"/>
              <a:t>s </a:t>
            </a:r>
            <a:r>
              <a:rPr lang="en-US" sz="1000" b="1" dirty="0"/>
              <a:t>L</a:t>
            </a:r>
            <a:r>
              <a:rPr lang="en-US" sz="1000" dirty="0"/>
              <a:t>oss, </a:t>
            </a:r>
            <a:r>
              <a:rPr lang="en-US" sz="1000" b="1" dirty="0"/>
              <a:t>R</a:t>
            </a:r>
            <a:r>
              <a:rPr lang="en-US" sz="1000" dirty="0"/>
              <a:t>eduction </a:t>
            </a:r>
            <a:r>
              <a:rPr lang="en-US" sz="1000" b="1" dirty="0"/>
              <a:t>I</a:t>
            </a:r>
            <a:r>
              <a:rPr lang="en-US" sz="1000" dirty="0"/>
              <a:t>s </a:t>
            </a:r>
            <a:r>
              <a:rPr lang="en-US" sz="1000" b="1" dirty="0"/>
              <a:t>G</a:t>
            </a:r>
            <a:r>
              <a:rPr lang="en-US" sz="1000" dirty="0"/>
              <a:t>ain.  </a:t>
            </a:r>
          </a:p>
          <a:p>
            <a:pPr algn="just"/>
            <a:endParaRPr lang="en-US" sz="600" dirty="0"/>
          </a:p>
          <a:p>
            <a:pPr algn="just"/>
            <a:r>
              <a:rPr lang="en-GB" sz="1000" dirty="0"/>
              <a:t>During electrolysis, at the cathode (negative electrode), positively charged ions gain electrons and so the reactions are reductions.  At the anode (positive electrode), negatively charged ions lose electrons and so the reactions are oxidations. </a:t>
            </a:r>
          </a:p>
        </p:txBody>
      </p:sp>
      <p:sp>
        <p:nvSpPr>
          <p:cNvPr id="25" name="Rectangle 24">
            <a:extLst>
              <a:ext uri="{FF2B5EF4-FFF2-40B4-BE49-F238E27FC236}">
                <a16:creationId xmlns:a16="http://schemas.microsoft.com/office/drawing/2014/main" id="{F74A0354-3786-9348-8E1D-74465195A320}"/>
              </a:ext>
            </a:extLst>
          </p:cNvPr>
          <p:cNvSpPr/>
          <p:nvPr/>
        </p:nvSpPr>
        <p:spPr>
          <a:xfrm>
            <a:off x="-3402" y="2994252"/>
            <a:ext cx="2754533" cy="1974432"/>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26" name="Rectangle 25">
            <a:extLst>
              <a:ext uri="{FF2B5EF4-FFF2-40B4-BE49-F238E27FC236}">
                <a16:creationId xmlns:a16="http://schemas.microsoft.com/office/drawing/2014/main" id="{5BD54F34-4873-644D-8C1E-D4006120CA2A}"/>
              </a:ext>
            </a:extLst>
          </p:cNvPr>
          <p:cNvSpPr/>
          <p:nvPr/>
        </p:nvSpPr>
        <p:spPr>
          <a:xfrm>
            <a:off x="-3413" y="4964981"/>
            <a:ext cx="2757121" cy="1866744"/>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12" name="Rectangle 11">
            <a:extLst>
              <a:ext uri="{FF2B5EF4-FFF2-40B4-BE49-F238E27FC236}">
                <a16:creationId xmlns:a16="http://schemas.microsoft.com/office/drawing/2014/main" id="{A472977F-38A3-1A49-913C-1AC046005AD6}"/>
              </a:ext>
            </a:extLst>
          </p:cNvPr>
          <p:cNvSpPr/>
          <p:nvPr/>
        </p:nvSpPr>
        <p:spPr>
          <a:xfrm>
            <a:off x="6004440" y="1692075"/>
            <a:ext cx="3124414" cy="3631763"/>
          </a:xfrm>
          <a:prstGeom prst="rect">
            <a:avLst/>
          </a:prstGeom>
        </p:spPr>
        <p:txBody>
          <a:bodyPr wrap="square">
            <a:spAutoFit/>
          </a:bodyPr>
          <a:lstStyle/>
          <a:p>
            <a:pPr algn="just"/>
            <a:r>
              <a:rPr lang="en-GB" sz="1000" b="1" dirty="0"/>
              <a:t>Electrolysis of Aqueous Solutions</a:t>
            </a:r>
          </a:p>
          <a:p>
            <a:pPr algn="just"/>
            <a:r>
              <a:rPr lang="en-GB" sz="1000" dirty="0"/>
              <a:t>The ions discharged when an aqueous solution is electrolysed using inert electrodes depend on the relative reactivity of the elements involved.   In a solution containing a dissolved ionic compound there will be positive and negative ions from this compound as well as positive hydrogen ions and negative hydroxide ions from the water.</a:t>
            </a:r>
          </a:p>
          <a:p>
            <a:pPr algn="just"/>
            <a:endParaRPr lang="en-GB" sz="600" dirty="0"/>
          </a:p>
          <a:p>
            <a:pPr algn="just"/>
            <a:r>
              <a:rPr lang="en-GB" sz="1000" dirty="0"/>
              <a:t>At the cathode hydrogen is produced if the metal in the solution is more reactive than hydrogen.   If the metal is less reactive than hydrogen then a solid layer of pure metal will be produced instead.</a:t>
            </a:r>
          </a:p>
          <a:p>
            <a:pPr algn="just"/>
            <a:endParaRPr lang="en-GB" sz="600" dirty="0"/>
          </a:p>
          <a:p>
            <a:pPr algn="just"/>
            <a:r>
              <a:rPr lang="en-GB" sz="1000" dirty="0"/>
              <a:t>At the positive electrode (anode), if halide ions are present in the solution then molecules of halogens will form.  For example if the solution contains Cl</a:t>
            </a:r>
            <a:r>
              <a:rPr lang="en-GB" sz="1000" baseline="30000" dirty="0"/>
              <a:t>- </a:t>
            </a:r>
            <a:r>
              <a:rPr lang="en-GB" sz="1000" dirty="0"/>
              <a:t>ions then chlorine molecules will form at the anode while if F</a:t>
            </a:r>
            <a:r>
              <a:rPr lang="en-GB" sz="1000" baseline="30000" dirty="0"/>
              <a:t>-</a:t>
            </a:r>
            <a:r>
              <a:rPr lang="en-GB" sz="1000" dirty="0"/>
              <a:t> ions are present then fluorine molecules will form at the anode instead.  If there are no halide ions in the solution then oxygen gas will be formed instead.  This is because OH</a:t>
            </a:r>
            <a:r>
              <a:rPr lang="en-GB" sz="1000" baseline="30000" dirty="0"/>
              <a:t>-</a:t>
            </a:r>
            <a:r>
              <a:rPr lang="en-GB" sz="1000" dirty="0"/>
              <a:t> ions are attracted to positive electrode and are discharged making oxygen.</a:t>
            </a:r>
          </a:p>
        </p:txBody>
      </p:sp>
      <p:sp>
        <p:nvSpPr>
          <p:cNvPr id="31" name="Rectangle 30">
            <a:extLst>
              <a:ext uri="{FF2B5EF4-FFF2-40B4-BE49-F238E27FC236}">
                <a16:creationId xmlns:a16="http://schemas.microsoft.com/office/drawing/2014/main" id="{338ABD67-AA13-6640-B59C-845708444E74}"/>
              </a:ext>
            </a:extLst>
          </p:cNvPr>
          <p:cNvSpPr/>
          <p:nvPr/>
        </p:nvSpPr>
        <p:spPr>
          <a:xfrm>
            <a:off x="6011803" y="1692073"/>
            <a:ext cx="3131523" cy="3501719"/>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33" name="Rectangle 32">
            <a:extLst>
              <a:ext uri="{FF2B5EF4-FFF2-40B4-BE49-F238E27FC236}">
                <a16:creationId xmlns:a16="http://schemas.microsoft.com/office/drawing/2014/main" id="{31C9D7E5-BA85-474E-BC4C-BDA21FA55DDA}"/>
              </a:ext>
            </a:extLst>
          </p:cNvPr>
          <p:cNvSpPr/>
          <p:nvPr/>
        </p:nvSpPr>
        <p:spPr>
          <a:xfrm>
            <a:off x="6016415" y="5193792"/>
            <a:ext cx="3127586" cy="1637933"/>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34" name="TextBox 33">
            <a:extLst>
              <a:ext uri="{FF2B5EF4-FFF2-40B4-BE49-F238E27FC236}">
                <a16:creationId xmlns:a16="http://schemas.microsoft.com/office/drawing/2014/main" id="{C8EE6A34-F5A2-A841-9557-35312A996547}"/>
              </a:ext>
            </a:extLst>
          </p:cNvPr>
          <p:cNvSpPr txBox="1"/>
          <p:nvPr/>
        </p:nvSpPr>
        <p:spPr>
          <a:xfrm>
            <a:off x="6009282" y="5193792"/>
            <a:ext cx="3119571" cy="1395254"/>
          </a:xfrm>
          <a:prstGeom prst="rect">
            <a:avLst/>
          </a:prstGeom>
          <a:noFill/>
        </p:spPr>
        <p:txBody>
          <a:bodyPr wrap="square" rtlCol="0">
            <a:spAutoFit/>
          </a:bodyPr>
          <a:lstStyle/>
          <a:p>
            <a:r>
              <a:rPr lang="en-US" sz="1000" b="1" dirty="0"/>
              <a:t>Half Equations</a:t>
            </a:r>
          </a:p>
          <a:p>
            <a:pPr algn="just"/>
            <a:r>
              <a:rPr lang="en-US" sz="1000" dirty="0"/>
              <a:t>Half equations show the reactions at the electrodes. </a:t>
            </a:r>
          </a:p>
          <a:p>
            <a:pPr algn="just"/>
            <a:endParaRPr lang="en-US" sz="600" dirty="0"/>
          </a:p>
          <a:p>
            <a:pPr algn="just"/>
            <a:r>
              <a:rPr lang="en-US" sz="1000" dirty="0"/>
              <a:t>For example when hydrogen forms at the cathode:</a:t>
            </a:r>
          </a:p>
          <a:p>
            <a:pPr algn="ctr"/>
            <a:endParaRPr lang="en-GB" sz="600" dirty="0"/>
          </a:p>
          <a:p>
            <a:pPr algn="ctr"/>
            <a:r>
              <a:rPr lang="en-GB" sz="1000" dirty="0"/>
              <a:t>2H+ + 2e</a:t>
            </a:r>
            <a:r>
              <a:rPr lang="en-GB" sz="1000" baseline="30000" dirty="0"/>
              <a:t>-</a:t>
            </a:r>
            <a:r>
              <a:rPr lang="en-GB" sz="1000" dirty="0"/>
              <a:t> → H</a:t>
            </a:r>
            <a:r>
              <a:rPr lang="en-GB" sz="1000" baseline="-25000" dirty="0"/>
              <a:t>2</a:t>
            </a:r>
          </a:p>
          <a:p>
            <a:pPr algn="ctr"/>
            <a:endParaRPr lang="en-GB" sz="1000" baseline="-25000" dirty="0"/>
          </a:p>
          <a:p>
            <a:pPr algn="just"/>
            <a:r>
              <a:rPr lang="en-GB" sz="1000" dirty="0"/>
              <a:t>And when  oxygen forms at the anode:</a:t>
            </a:r>
          </a:p>
          <a:p>
            <a:pPr algn="just"/>
            <a:endParaRPr lang="en-GB" sz="600" dirty="0"/>
          </a:p>
          <a:p>
            <a:pPr algn="ctr"/>
            <a:r>
              <a:rPr lang="en-GB" sz="1000" dirty="0"/>
              <a:t>4OH</a:t>
            </a:r>
            <a:r>
              <a:rPr lang="en-GB" sz="1000" baseline="30000" dirty="0"/>
              <a:t>-</a:t>
            </a:r>
            <a:r>
              <a:rPr lang="en-GB" sz="1000" dirty="0"/>
              <a:t> → O</a:t>
            </a:r>
            <a:r>
              <a:rPr lang="en-GB" sz="1000" baseline="-25000" dirty="0"/>
              <a:t>2</a:t>
            </a:r>
            <a:r>
              <a:rPr lang="en-GB" sz="1000" dirty="0"/>
              <a:t> + 2H</a:t>
            </a:r>
            <a:r>
              <a:rPr lang="en-GB" sz="1000" baseline="-25000" dirty="0"/>
              <a:t>2</a:t>
            </a:r>
            <a:r>
              <a:rPr lang="en-GB" sz="1000" dirty="0"/>
              <a:t>O + 4e</a:t>
            </a:r>
            <a:r>
              <a:rPr lang="en-GB" sz="1000" baseline="30000" dirty="0"/>
              <a:t>-</a:t>
            </a:r>
            <a:r>
              <a:rPr lang="en-GB" sz="1000" dirty="0"/>
              <a:t> </a:t>
            </a:r>
          </a:p>
        </p:txBody>
      </p:sp>
    </p:spTree>
    <p:extLst>
      <p:ext uri="{BB962C8B-B14F-4D97-AF65-F5344CB8AC3E}">
        <p14:creationId xmlns:p14="http://schemas.microsoft.com/office/powerpoint/2010/main" val="38198752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5B48AD5-74B7-D94A-A34B-E4BEF2376DAA}"/>
              </a:ext>
            </a:extLst>
          </p:cNvPr>
          <p:cNvSpPr txBox="1"/>
          <p:nvPr/>
        </p:nvSpPr>
        <p:spPr>
          <a:xfrm>
            <a:off x="-17684" y="-22433"/>
            <a:ext cx="8315325" cy="400110"/>
          </a:xfrm>
          <a:prstGeom prst="rect">
            <a:avLst/>
          </a:prstGeom>
          <a:noFill/>
        </p:spPr>
        <p:txBody>
          <a:bodyPr wrap="square" rtlCol="0">
            <a:spAutoFit/>
          </a:bodyPr>
          <a:lstStyle/>
          <a:p>
            <a:r>
              <a:rPr lang="en-US" sz="2000" b="1" dirty="0"/>
              <a:t>C7: Energy Changes</a:t>
            </a:r>
          </a:p>
        </p:txBody>
      </p:sp>
      <p:graphicFrame>
        <p:nvGraphicFramePr>
          <p:cNvPr id="2" name="Table 1">
            <a:extLst>
              <a:ext uri="{FF2B5EF4-FFF2-40B4-BE49-F238E27FC236}">
                <a16:creationId xmlns:a16="http://schemas.microsoft.com/office/drawing/2014/main" id="{CF1D78D6-6639-1647-AAC5-EF617B8FD23E}"/>
              </a:ext>
            </a:extLst>
          </p:cNvPr>
          <p:cNvGraphicFramePr>
            <a:graphicFrameLocks noGrp="1"/>
          </p:cNvGraphicFramePr>
          <p:nvPr>
            <p:extLst>
              <p:ext uri="{D42A27DB-BD31-4B8C-83A1-F6EECF244321}">
                <p14:modId xmlns:p14="http://schemas.microsoft.com/office/powerpoint/2010/main" val="3372184328"/>
              </p:ext>
            </p:extLst>
          </p:nvPr>
        </p:nvGraphicFramePr>
        <p:xfrm>
          <a:off x="-17684" y="336114"/>
          <a:ext cx="9161688" cy="6373961"/>
        </p:xfrm>
        <a:graphic>
          <a:graphicData uri="http://schemas.openxmlformats.org/drawingml/2006/table">
            <a:tbl>
              <a:tblPr firstRow="1" bandRow="1">
                <a:tableStyleId>{5940675A-B579-460E-94D1-54222C63F5DA}</a:tableStyleId>
              </a:tblPr>
              <a:tblGrid>
                <a:gridCol w="2774739">
                  <a:extLst>
                    <a:ext uri="{9D8B030D-6E8A-4147-A177-3AD203B41FA5}">
                      <a16:colId xmlns:a16="http://schemas.microsoft.com/office/drawing/2014/main" val="3630123376"/>
                    </a:ext>
                  </a:extLst>
                </a:gridCol>
                <a:gridCol w="1671254">
                  <a:extLst>
                    <a:ext uri="{9D8B030D-6E8A-4147-A177-3AD203B41FA5}">
                      <a16:colId xmlns:a16="http://schemas.microsoft.com/office/drawing/2014/main" val="153373154"/>
                    </a:ext>
                  </a:extLst>
                </a:gridCol>
                <a:gridCol w="1894115">
                  <a:extLst>
                    <a:ext uri="{9D8B030D-6E8A-4147-A177-3AD203B41FA5}">
                      <a16:colId xmlns:a16="http://schemas.microsoft.com/office/drawing/2014/main" val="2119200"/>
                    </a:ext>
                  </a:extLst>
                </a:gridCol>
                <a:gridCol w="1492089">
                  <a:extLst>
                    <a:ext uri="{9D8B030D-6E8A-4147-A177-3AD203B41FA5}">
                      <a16:colId xmlns:a16="http://schemas.microsoft.com/office/drawing/2014/main" val="2360655927"/>
                    </a:ext>
                  </a:extLst>
                </a:gridCol>
                <a:gridCol w="1329491">
                  <a:extLst>
                    <a:ext uri="{9D8B030D-6E8A-4147-A177-3AD203B41FA5}">
                      <a16:colId xmlns:a16="http://schemas.microsoft.com/office/drawing/2014/main" val="812070896"/>
                    </a:ext>
                  </a:extLst>
                </a:gridCol>
              </a:tblGrid>
              <a:tr h="774229">
                <a:tc>
                  <a:txBody>
                    <a:bodyPr/>
                    <a:lstStyle/>
                    <a:p>
                      <a:pPr algn="just"/>
                      <a:r>
                        <a:rPr lang="en-US" sz="970" b="1" dirty="0">
                          <a:solidFill>
                            <a:schemeClr val="tx1"/>
                          </a:solidFill>
                        </a:rPr>
                        <a:t>Energy Changes</a:t>
                      </a: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970" kern="1200" dirty="0">
                          <a:solidFill>
                            <a:schemeClr val="tx1"/>
                          </a:solidFill>
                          <a:effectLst/>
                          <a:latin typeface="+mn-lt"/>
                          <a:ea typeface="+mn-ea"/>
                          <a:cs typeface="+mn-cs"/>
                        </a:rPr>
                        <a:t>In a chemical reaction energy is conserved. This means that the amount of energy of energy that goes into a chemical reaction comes out of the reaction. </a:t>
                      </a:r>
                      <a:endParaRPr lang="en-US" sz="970" dirty="0">
                        <a:solidFill>
                          <a:schemeClr val="tx1"/>
                        </a:solidFill>
                      </a:endParaRP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2" gridSpan="2">
                  <a:txBody>
                    <a:bodyPr/>
                    <a:lstStyle/>
                    <a:p>
                      <a:pPr algn="just"/>
                      <a:r>
                        <a:rPr lang="en-US" sz="970" b="1" dirty="0">
                          <a:solidFill>
                            <a:schemeClr val="tx1"/>
                          </a:solidFill>
                        </a:rPr>
                        <a:t>Reaction Profiles</a:t>
                      </a:r>
                    </a:p>
                    <a:p>
                      <a:pPr algn="just"/>
                      <a:r>
                        <a:rPr lang="en-GB" sz="970" kern="1200" dirty="0">
                          <a:solidFill>
                            <a:schemeClr val="tx1"/>
                          </a:solidFill>
                          <a:effectLst/>
                          <a:latin typeface="+mn-lt"/>
                          <a:ea typeface="+mn-ea"/>
                          <a:cs typeface="+mn-cs"/>
                        </a:rPr>
                        <a:t>Chemical reactions occur when reacting particles collide with each other with enough energy. The minimum amount of energy that particles must have to react is called the activation energy.   This activation energy is needed for a reaction to occur.  Reaction profiles can be used to show the relative energies of reactants and products, the activation energy and the overall energy change of a reaction. You need to be able to draw simple reaction profiles.</a:t>
                      </a:r>
                      <a:endParaRPr lang="en-GB" sz="970" dirty="0">
                        <a:solidFill>
                          <a:schemeClr val="tx1"/>
                        </a:solidFill>
                      </a:endParaRP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2" hMerge="1">
                  <a:txBody>
                    <a:bodyPr/>
                    <a:lstStyle/>
                    <a:p>
                      <a:endParaRPr lang="en-US"/>
                    </a:p>
                  </a:txBody>
                  <a:tcPr/>
                </a:tc>
                <a:tc rowSpan="3" gridSpan="2">
                  <a:txBody>
                    <a:bodyPr/>
                    <a:lstStyle/>
                    <a:p>
                      <a:pPr algn="just"/>
                      <a:r>
                        <a:rPr lang="en-US" sz="970" b="1" dirty="0">
                          <a:solidFill>
                            <a:schemeClr val="tx1"/>
                          </a:solidFill>
                        </a:rPr>
                        <a:t>Endothermic Reactions</a:t>
                      </a:r>
                    </a:p>
                    <a:p>
                      <a:pPr algn="just"/>
                      <a:r>
                        <a:rPr lang="en-GB" sz="970" kern="1200" dirty="0">
                          <a:solidFill>
                            <a:schemeClr val="tx1"/>
                          </a:solidFill>
                          <a:effectLst/>
                          <a:latin typeface="+mn-lt"/>
                          <a:ea typeface="+mn-ea"/>
                          <a:cs typeface="+mn-cs"/>
                        </a:rPr>
                        <a:t>An endothermic reaction takes in energy from the surroundings so that the temperature of the surroundings decreases. This means that the products have more energy than the reactants.  Examples of endothermic reactions include thermal decompositions and the reaction of citric acid and sodium hydrogencarbonate. Uses of endothermic reactions include some sports injury packs cool packs.</a:t>
                      </a:r>
                      <a:endParaRPr lang="en-GB" sz="970" dirty="0">
                        <a:solidFill>
                          <a:schemeClr val="tx1"/>
                        </a:solidFill>
                      </a:endParaRP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3" hMerge="1">
                  <a:txBody>
                    <a:bodyPr/>
                    <a:lstStyle/>
                    <a:p>
                      <a:endParaRPr lang="en-US"/>
                    </a:p>
                  </a:txBody>
                  <a:tcPr/>
                </a:tc>
                <a:extLst>
                  <a:ext uri="{0D108BD9-81ED-4DB2-BD59-A6C34878D82A}">
                    <a16:rowId xmlns:a16="http://schemas.microsoft.com/office/drawing/2014/main" val="1308000156"/>
                  </a:ext>
                </a:extLst>
              </a:tr>
              <a:tr h="286297">
                <a:tc rowSpan="3">
                  <a:txBody>
                    <a:bodyPr/>
                    <a:lstStyle/>
                    <a:p>
                      <a:pPr algn="just"/>
                      <a:r>
                        <a:rPr lang="en-US" sz="970" b="1" dirty="0">
                          <a:solidFill>
                            <a:schemeClr val="tx1"/>
                          </a:solidFill>
                        </a:rPr>
                        <a:t>Exothermic Reactions</a:t>
                      </a:r>
                    </a:p>
                    <a:p>
                      <a:pPr algn="just"/>
                      <a:r>
                        <a:rPr lang="en-GB" sz="970" kern="1200" dirty="0">
                          <a:solidFill>
                            <a:schemeClr val="tx1"/>
                          </a:solidFill>
                          <a:effectLst/>
                          <a:latin typeface="+mn-lt"/>
                          <a:ea typeface="+mn-ea"/>
                          <a:cs typeface="+mn-cs"/>
                        </a:rPr>
                        <a:t>An exothermic reaction transfers energy to the surroundings so the temperature of the surroundings increases.   This means that the products have less energy that the reactants.  Examples of exothermic reactions include combustion, oxidation reactions and neutralisation.  Uses of exothermic reactions include self-heating cans and hand warmers. </a:t>
                      </a:r>
                      <a:endParaRPr lang="en-GB" sz="970" dirty="0">
                        <a:solidFill>
                          <a:schemeClr val="tx1"/>
                        </a:solidFill>
                      </a:endParaRP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gridSpan="2" vMerge="1">
                  <a:txBody>
                    <a:bodyPr/>
                    <a:lstStyle/>
                    <a:p>
                      <a:endParaRPr lang="en-US"/>
                    </a:p>
                  </a:txBody>
                  <a:tcPr/>
                </a:tc>
                <a:tc hMerge="1" vMerge="1">
                  <a:txBody>
                    <a:bodyPr/>
                    <a:lstStyle/>
                    <a:p>
                      <a:endParaRPr lang="en-US"/>
                    </a:p>
                  </a:txBody>
                  <a:tcPr/>
                </a:tc>
                <a:tc gridSpan="2" vMerge="1">
                  <a:txBody>
                    <a:bodyPr/>
                    <a:lstStyle/>
                    <a:p>
                      <a:endParaRPr lang="en-US"/>
                    </a:p>
                  </a:txBody>
                  <a:tcPr/>
                </a:tc>
                <a:tc hMerge="1" vMerge="1">
                  <a:txBody>
                    <a:bodyPr/>
                    <a:lstStyle/>
                    <a:p>
                      <a:endParaRPr lang="en-US"/>
                    </a:p>
                  </a:txBody>
                  <a:tcPr/>
                </a:tc>
                <a:extLst>
                  <a:ext uri="{0D108BD9-81ED-4DB2-BD59-A6C34878D82A}">
                    <a16:rowId xmlns:a16="http://schemas.microsoft.com/office/drawing/2014/main" val="1271644048"/>
                  </a:ext>
                </a:extLst>
              </a:tr>
              <a:tr h="270908">
                <a:tc vMerge="1">
                  <a:txBody>
                    <a:bodyPr/>
                    <a:lstStyle/>
                    <a:p>
                      <a:pPr algn="just"/>
                      <a:endParaRPr lang="en-GB" sz="970"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3">
                  <a:txBody>
                    <a:bodyPr/>
                    <a:lstStyle/>
                    <a:p>
                      <a:pPr algn="just"/>
                      <a:r>
                        <a:rPr lang="en-GB" sz="970" b="1" baseline="0" dirty="0">
                          <a:solidFill>
                            <a:schemeClr val="tx1"/>
                          </a:solidFill>
                          <a:effectLst/>
                          <a:sym typeface="Wingdings" pitchFamily="2" charset="2"/>
                        </a:rPr>
                        <a:t>Exothermic Reaction Profile</a:t>
                      </a: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970" kern="1200" dirty="0">
                          <a:solidFill>
                            <a:schemeClr val="tx1"/>
                          </a:solidFill>
                          <a:effectLst/>
                          <a:latin typeface="+mn-lt"/>
                          <a:ea typeface="+mn-ea"/>
                          <a:cs typeface="+mn-cs"/>
                        </a:rPr>
                        <a:t>An exothermic reaction can be represented with the following reaction profile:</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970" kern="1200" dirty="0">
                        <a:solidFill>
                          <a:schemeClr val="tx1"/>
                        </a:solidFill>
                        <a:effectLst/>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970" kern="1200" dirty="0">
                        <a:solidFill>
                          <a:schemeClr val="tx1"/>
                        </a:solidFill>
                        <a:effectLst/>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970" kern="1200" dirty="0">
                        <a:solidFill>
                          <a:schemeClr val="tx1"/>
                        </a:solidFill>
                        <a:effectLst/>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970" kern="1200" dirty="0">
                        <a:solidFill>
                          <a:schemeClr val="tx1"/>
                        </a:solidFill>
                        <a:effectLst/>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970" kern="1200" dirty="0">
                        <a:solidFill>
                          <a:schemeClr val="tx1"/>
                        </a:solidFill>
                        <a:effectLst/>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970" kern="1200" dirty="0">
                        <a:solidFill>
                          <a:schemeClr val="tx1"/>
                        </a:solidFill>
                        <a:effectLst/>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970" kern="1200" dirty="0">
                        <a:solidFill>
                          <a:schemeClr val="tx1"/>
                        </a:solidFill>
                        <a:effectLst/>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970" kern="1200" dirty="0">
                        <a:solidFill>
                          <a:schemeClr val="tx1"/>
                        </a:solidFill>
                        <a:effectLst/>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970" kern="1200" dirty="0">
                          <a:solidFill>
                            <a:schemeClr val="tx1"/>
                          </a:solidFill>
                          <a:effectLst/>
                          <a:latin typeface="+mn-lt"/>
                          <a:ea typeface="+mn-ea"/>
                          <a:cs typeface="+mn-cs"/>
                        </a:rPr>
                        <a:t>This shows that the reactants have more energy than the products.  This is because energy is released into the surroundings.</a:t>
                      </a:r>
                      <a:endParaRPr lang="en-GB" sz="970" dirty="0">
                        <a:solidFill>
                          <a:schemeClr val="tx1"/>
                        </a:solidFill>
                      </a:endParaRP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3">
                  <a:txBody>
                    <a:bodyPr/>
                    <a:lstStyle/>
                    <a:p>
                      <a:pPr algn="just"/>
                      <a:r>
                        <a:rPr lang="en-GB" sz="970" b="1" baseline="0" dirty="0">
                          <a:solidFill>
                            <a:schemeClr val="tx1"/>
                          </a:solidFill>
                          <a:effectLst/>
                          <a:sym typeface="Wingdings" pitchFamily="2" charset="2"/>
                        </a:rPr>
                        <a:t>Endothermic Reaction Profile</a:t>
                      </a: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970" kern="1200" dirty="0">
                          <a:solidFill>
                            <a:schemeClr val="tx1"/>
                          </a:solidFill>
                          <a:effectLst/>
                          <a:latin typeface="+mn-lt"/>
                          <a:ea typeface="+mn-ea"/>
                          <a:cs typeface="+mn-cs"/>
                        </a:rPr>
                        <a:t>An endothermic reaction can be represented with the following reaction profile:</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970" kern="1200" dirty="0">
                        <a:solidFill>
                          <a:schemeClr val="tx1"/>
                        </a:solidFill>
                        <a:effectLst/>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970" kern="1200" dirty="0">
                        <a:solidFill>
                          <a:schemeClr val="tx1"/>
                        </a:solidFill>
                        <a:effectLst/>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970" kern="1200" dirty="0">
                        <a:solidFill>
                          <a:schemeClr val="tx1"/>
                        </a:solidFill>
                        <a:effectLst/>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970" kern="1200" dirty="0">
                        <a:solidFill>
                          <a:schemeClr val="tx1"/>
                        </a:solidFill>
                        <a:effectLst/>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970" kern="1200" dirty="0">
                        <a:solidFill>
                          <a:schemeClr val="tx1"/>
                        </a:solidFill>
                        <a:effectLst/>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970" kern="1200" dirty="0">
                        <a:solidFill>
                          <a:schemeClr val="tx1"/>
                        </a:solidFill>
                        <a:effectLst/>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970" kern="1200" dirty="0">
                        <a:solidFill>
                          <a:schemeClr val="tx1"/>
                        </a:solidFill>
                        <a:effectLst/>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970" kern="1200" dirty="0">
                        <a:solidFill>
                          <a:schemeClr val="tx1"/>
                        </a:solidFill>
                        <a:effectLst/>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970" kern="1200" dirty="0">
                          <a:solidFill>
                            <a:schemeClr val="tx1"/>
                          </a:solidFill>
                          <a:effectLst/>
                          <a:latin typeface="+mn-lt"/>
                          <a:ea typeface="+mn-ea"/>
                          <a:cs typeface="+mn-cs"/>
                        </a:rPr>
                        <a:t>This shows that the reactants have less energy than the products.  This is because energy is taken in from the surroundings.</a:t>
                      </a: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gridSpan="2" vMerge="1">
                  <a:txBody>
                    <a:bodyPr/>
                    <a:lstStyle/>
                    <a:p>
                      <a:endParaRPr lang="en-US" dirty="0"/>
                    </a:p>
                  </a:txBody>
                  <a:tcPr/>
                </a:tc>
                <a:tc hMerge="1" vMerge="1">
                  <a:txBody>
                    <a:bodyPr/>
                    <a:lstStyle/>
                    <a:p>
                      <a:endParaRPr lang="en-US"/>
                    </a:p>
                  </a:txBody>
                  <a:tcPr/>
                </a:tc>
                <a:extLst>
                  <a:ext uri="{0D108BD9-81ED-4DB2-BD59-A6C34878D82A}">
                    <a16:rowId xmlns:a16="http://schemas.microsoft.com/office/drawing/2014/main" val="2222857442"/>
                  </a:ext>
                </a:extLst>
              </a:tr>
              <a:tr h="634166">
                <a:tc vMerge="1">
                  <a:txBody>
                    <a:bodyPr/>
                    <a:lstStyle/>
                    <a:p>
                      <a:endParaRPr lang="en-US"/>
                    </a:p>
                  </a:txBody>
                  <a:tcPr>
                    <a:lnT w="57150" cap="flat" cmpd="sng" algn="ctr">
                      <a:solidFill>
                        <a:schemeClr val="tx1"/>
                      </a:solidFill>
                      <a:prstDash val="solid"/>
                      <a:round/>
                      <a:headEnd type="none" w="med" len="med"/>
                      <a:tailEnd type="none" w="med" len="med"/>
                    </a:lnT>
                  </a:tcPr>
                </a:tc>
                <a:tc vMerge="1">
                  <a:txBody>
                    <a:bodyPr/>
                    <a:lstStyle/>
                    <a:p>
                      <a:endParaRPr lang="en-US"/>
                    </a:p>
                  </a:txBody>
                  <a:tcPr>
                    <a:lnT w="57150" cap="flat" cmpd="sng" algn="ctr">
                      <a:solidFill>
                        <a:schemeClr val="tx1"/>
                      </a:solidFill>
                      <a:prstDash val="solid"/>
                      <a:round/>
                      <a:headEnd type="none" w="med" len="med"/>
                      <a:tailEnd type="none" w="med" len="med"/>
                    </a:lnT>
                  </a:tcPr>
                </a:tc>
                <a:tc vMerge="1">
                  <a:txBody>
                    <a:bodyPr/>
                    <a:lstStyle/>
                    <a:p>
                      <a:endParaRPr lang="en-US"/>
                    </a:p>
                  </a:txBody>
                  <a:tcPr/>
                </a:tc>
                <a:tc rowSpan="3" gridSpan="2">
                  <a:txBody>
                    <a:bodyPr/>
                    <a:lstStyle/>
                    <a:p>
                      <a:pPr algn="just"/>
                      <a:r>
                        <a:rPr lang="en-US" sz="970" b="1" dirty="0">
                          <a:solidFill>
                            <a:schemeClr val="tx1"/>
                          </a:solidFill>
                        </a:rPr>
                        <a:t>Energy Changes Calculations</a:t>
                      </a:r>
                    </a:p>
                    <a:p>
                      <a:pPr algn="just"/>
                      <a:r>
                        <a:rPr lang="en-GB" sz="970" kern="1200" dirty="0">
                          <a:solidFill>
                            <a:schemeClr val="tx1"/>
                          </a:solidFill>
                          <a:effectLst/>
                          <a:latin typeface="+mn-lt"/>
                          <a:ea typeface="+mn-ea"/>
                          <a:cs typeface="+mn-cs"/>
                        </a:rPr>
                        <a:t>During a chemical reaction energy must first be supplied to break the bonds in the reactants. When bonds in the products are formed energy is then released. The energy needed to break bonds and the energy released when bonds are formed can be calculated from bond energies.   The difference between the sum of the energy needed to break bonds in the reactants and the sum of the energy released when bonds in the products are formed is the overall energy change of the reaction.   In an exothermic reaction, the energy released from forming new bonds is greater than the energy needed to break existing bonds while in an endothermic reaction, the energy needed to break existing bonds is greater than the energy released from forming new bonds. </a:t>
                      </a: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3" hMerge="1">
                  <a:txBody>
                    <a:bodyPr/>
                    <a:lstStyle/>
                    <a:p>
                      <a:endParaRPr lang="en-US"/>
                    </a:p>
                  </a:txBody>
                  <a:tcPr/>
                </a:tc>
                <a:extLst>
                  <a:ext uri="{0D108BD9-81ED-4DB2-BD59-A6C34878D82A}">
                    <a16:rowId xmlns:a16="http://schemas.microsoft.com/office/drawing/2014/main" val="1626459880"/>
                  </a:ext>
                </a:extLst>
              </a:tr>
              <a:tr h="1400706">
                <a:tc rowSpan="5">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970" kern="1200" dirty="0">
                        <a:solidFill>
                          <a:schemeClr val="tx1"/>
                        </a:solidFill>
                        <a:effectLst/>
                        <a:latin typeface="+mn-lt"/>
                        <a:ea typeface="+mn-ea"/>
                        <a:cs typeface="+mn-cs"/>
                      </a:endParaRP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vMerge="1">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1000" kern="1200" dirty="0">
                        <a:solidFill>
                          <a:schemeClr val="tx1"/>
                        </a:solidFill>
                        <a:effectLst/>
                        <a:latin typeface="+mn-lt"/>
                        <a:ea typeface="+mn-ea"/>
                        <a:cs typeface="+mn-cs"/>
                      </a:endParaRP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B w="57150" cap="flat" cmpd="sng" algn="ctr">
                      <a:solidFill>
                        <a:schemeClr val="tx1"/>
                      </a:solidFill>
                      <a:prstDash val="solid"/>
                      <a:round/>
                      <a:headEnd type="none" w="med" len="med"/>
                      <a:tailEnd type="none" w="med" len="med"/>
                    </a:lnB>
                  </a:tcPr>
                </a:tc>
                <a:tc vMerge="1">
                  <a:txBody>
                    <a:bodyPr/>
                    <a:lstStyle/>
                    <a:p>
                      <a:endParaRPr lang="en-US"/>
                    </a:p>
                  </a:txBody>
                  <a:tcPr>
                    <a:lnL w="57150" cap="flat" cmpd="sng" algn="ctr">
                      <a:solidFill>
                        <a:schemeClr val="tx1"/>
                      </a:solidFill>
                      <a:prstDash val="solid"/>
                      <a:round/>
                      <a:headEnd type="none" w="med" len="med"/>
                      <a:tailEnd type="none" w="med" len="med"/>
                    </a:lnL>
                  </a:tcPr>
                </a:tc>
                <a:tc gridSpan="2" vMerge="1">
                  <a:txBody>
                    <a:bodyPr/>
                    <a:lstStyle/>
                    <a:p>
                      <a:endParaRPr lang="en-US"/>
                    </a:p>
                  </a:txBody>
                  <a:tcPr>
                    <a:lnT w="57150" cap="flat" cmpd="sng" algn="ctr">
                      <a:solidFill>
                        <a:schemeClr val="tx1"/>
                      </a:solidFill>
                      <a:prstDash val="solid"/>
                      <a:round/>
                      <a:headEnd type="none" w="med" len="med"/>
                      <a:tailEnd type="none" w="med" len="med"/>
                    </a:lnT>
                  </a:tcPr>
                </a:tc>
                <a:tc hMerge="1" vMerge="1">
                  <a:txBody>
                    <a:bodyPr/>
                    <a:lstStyle/>
                    <a:p>
                      <a:endParaRPr lang="en-US"/>
                    </a:p>
                  </a:txBody>
                  <a:tcPr/>
                </a:tc>
                <a:extLst>
                  <a:ext uri="{0D108BD9-81ED-4DB2-BD59-A6C34878D82A}">
                    <a16:rowId xmlns:a16="http://schemas.microsoft.com/office/drawing/2014/main" val="852072756"/>
                  </a:ext>
                </a:extLst>
              </a:tr>
              <a:tr h="349518">
                <a:tc vMerge="1">
                  <a:txBody>
                    <a:bodyPr/>
                    <a:lstStyle/>
                    <a:p>
                      <a:endParaRPr lang="en-US"/>
                    </a:p>
                  </a:txBody>
                  <a:tcPr>
                    <a:lnT w="57150" cap="flat" cmpd="sng" algn="ctr">
                      <a:solidFill>
                        <a:schemeClr val="tx1"/>
                      </a:solidFill>
                      <a:prstDash val="solid"/>
                      <a:round/>
                      <a:headEnd type="none" w="med" len="med"/>
                      <a:tailEnd type="none" w="med" len="med"/>
                    </a:lnT>
                  </a:tcPr>
                </a:tc>
                <a:tc rowSpan="4" gridSpan="2">
                  <a:txBody>
                    <a:bodyPr/>
                    <a:lstStyle/>
                    <a:p>
                      <a:pPr algn="just"/>
                      <a:r>
                        <a:rPr lang="en-GB" sz="970" b="1" baseline="0" dirty="0">
                          <a:solidFill>
                            <a:schemeClr val="tx1"/>
                          </a:solidFill>
                          <a:effectLst/>
                          <a:sym typeface="Wingdings" pitchFamily="2" charset="2"/>
                        </a:rPr>
                        <a:t>How to Calculate Energy Changes</a:t>
                      </a:r>
                    </a:p>
                    <a:p>
                      <a:pPr marL="228600" indent="-228600" algn="just">
                        <a:buFont typeface="+mj-lt"/>
                        <a:buAutoNum type="arabicPeriod"/>
                      </a:pPr>
                      <a:r>
                        <a:rPr lang="en-GB" sz="970" b="0" baseline="0" dirty="0">
                          <a:solidFill>
                            <a:schemeClr val="tx1"/>
                          </a:solidFill>
                          <a:effectLst/>
                          <a:sym typeface="Wingdings" pitchFamily="2" charset="2"/>
                        </a:rPr>
                        <a:t>Check the symbol equation is balanced.  If not balance it.</a:t>
                      </a:r>
                    </a:p>
                    <a:p>
                      <a:pPr marL="228600" indent="-228600" algn="just">
                        <a:buFont typeface="+mj-lt"/>
                        <a:buAutoNum type="arabicPeriod"/>
                      </a:pPr>
                      <a:r>
                        <a:rPr lang="en-GB" sz="970" baseline="0" dirty="0">
                          <a:solidFill>
                            <a:schemeClr val="tx1"/>
                          </a:solidFill>
                          <a:effectLst/>
                          <a:sym typeface="Wingdings" pitchFamily="2" charset="2"/>
                        </a:rPr>
                        <a:t>Identify the different bonds in the reactants.</a:t>
                      </a:r>
                    </a:p>
                    <a:p>
                      <a:pPr marL="228600" indent="-228600" algn="just">
                        <a:buFont typeface="+mj-lt"/>
                        <a:buAutoNum type="arabicPeriod"/>
                      </a:pPr>
                      <a:r>
                        <a:rPr lang="en-GB" sz="970" baseline="0" dirty="0">
                          <a:solidFill>
                            <a:schemeClr val="tx1"/>
                          </a:solidFill>
                          <a:effectLst/>
                          <a:sym typeface="Wingdings" pitchFamily="2" charset="2"/>
                        </a:rPr>
                        <a:t>Identify how many of each type of bond there is.</a:t>
                      </a:r>
                    </a:p>
                    <a:p>
                      <a:pPr marL="228600" indent="-228600" algn="just">
                        <a:buFont typeface="+mj-lt"/>
                        <a:buAutoNum type="arabicPeriod"/>
                      </a:pPr>
                      <a:r>
                        <a:rPr lang="en-GB" sz="970" baseline="0" dirty="0">
                          <a:solidFill>
                            <a:schemeClr val="tx1"/>
                          </a:solidFill>
                          <a:effectLst/>
                          <a:sym typeface="Wingdings" pitchFamily="2" charset="2"/>
                        </a:rPr>
                        <a:t>Calculate the energy needed to break these bonds.</a:t>
                      </a:r>
                    </a:p>
                    <a:p>
                      <a:pPr marL="228600" indent="-228600" algn="just">
                        <a:buFont typeface="+mj-lt"/>
                        <a:buAutoNum type="arabicPeriod"/>
                      </a:pPr>
                      <a:r>
                        <a:rPr lang="en-GB" sz="970" baseline="0" dirty="0">
                          <a:solidFill>
                            <a:schemeClr val="tx1"/>
                          </a:solidFill>
                          <a:effectLst/>
                          <a:sym typeface="Wingdings" pitchFamily="2" charset="2"/>
                        </a:rPr>
                        <a:t>Identify the different bonds in the products.</a:t>
                      </a:r>
                    </a:p>
                    <a:p>
                      <a:pPr marL="228600" indent="-228600" algn="just">
                        <a:buFont typeface="+mj-lt"/>
                        <a:buAutoNum type="arabicPeriod"/>
                      </a:pPr>
                      <a:r>
                        <a:rPr lang="en-GB" sz="970" baseline="0" dirty="0">
                          <a:solidFill>
                            <a:schemeClr val="tx1"/>
                          </a:solidFill>
                          <a:effectLst/>
                          <a:sym typeface="Wingdings" pitchFamily="2" charset="2"/>
                        </a:rPr>
                        <a:t>Identify how many of each type of bond there is.</a:t>
                      </a:r>
                    </a:p>
                    <a:p>
                      <a:pPr marL="228600" indent="-228600" algn="just">
                        <a:buFont typeface="+mj-lt"/>
                        <a:buAutoNum type="arabicPeriod"/>
                      </a:pPr>
                      <a:r>
                        <a:rPr lang="en-GB" sz="970" baseline="0" dirty="0">
                          <a:solidFill>
                            <a:schemeClr val="tx1"/>
                          </a:solidFill>
                          <a:effectLst/>
                          <a:sym typeface="Wingdings" pitchFamily="2" charset="2"/>
                        </a:rPr>
                        <a:t>Calculate the energy released when these bonds are formed.</a:t>
                      </a:r>
                    </a:p>
                    <a:p>
                      <a:pPr marL="228600" indent="-228600" algn="just">
                        <a:buFont typeface="+mj-lt"/>
                        <a:buAutoNum type="arabicPeriod"/>
                      </a:pPr>
                      <a:r>
                        <a:rPr lang="en-GB" sz="970" baseline="0" dirty="0">
                          <a:solidFill>
                            <a:schemeClr val="tx1"/>
                          </a:solidFill>
                          <a:effectLst/>
                          <a:sym typeface="Wingdings" pitchFamily="2" charset="2"/>
                        </a:rPr>
                        <a:t>Calculate the overall energy change using the formula:</a:t>
                      </a:r>
                    </a:p>
                    <a:p>
                      <a:pPr marL="0" indent="0" algn="ctr">
                        <a:buFont typeface="+mj-lt"/>
                        <a:buNone/>
                      </a:pPr>
                      <a:r>
                        <a:rPr lang="en-GB" sz="970" baseline="0" dirty="0">
                          <a:solidFill>
                            <a:schemeClr val="tx1"/>
                          </a:solidFill>
                          <a:effectLst/>
                          <a:sym typeface="Wingdings" pitchFamily="2" charset="2"/>
                        </a:rPr>
                        <a:t> Energy Change = Bonds Broken – Bonds Made</a:t>
                      </a:r>
                    </a:p>
                    <a:p>
                      <a:pPr marL="228600" indent="-228600" algn="just">
                        <a:buFont typeface="+mj-lt"/>
                        <a:buAutoNum type="arabicPeriod" startAt="9"/>
                      </a:pPr>
                      <a:r>
                        <a:rPr lang="en-GB" sz="970" baseline="0" dirty="0">
                          <a:solidFill>
                            <a:schemeClr val="tx1"/>
                          </a:solidFill>
                          <a:effectLst/>
                          <a:sym typeface="Wingdings" pitchFamily="2" charset="2"/>
                        </a:rPr>
                        <a:t>Add the units kJ.</a:t>
                      </a:r>
                    </a:p>
                    <a:p>
                      <a:pPr marL="228600" indent="-228600" algn="just">
                        <a:buFont typeface="+mj-lt"/>
                        <a:buAutoNum type="arabicPeriod" startAt="9"/>
                      </a:pPr>
                      <a:endParaRPr lang="en-GB" sz="300" baseline="0" dirty="0">
                        <a:solidFill>
                          <a:schemeClr val="tx1"/>
                        </a:solidFill>
                        <a:effectLst/>
                        <a:sym typeface="Wingdings" pitchFamily="2" charset="2"/>
                      </a:endParaRPr>
                    </a:p>
                    <a:p>
                      <a:pPr marL="0" indent="0" algn="just">
                        <a:buFont typeface="+mj-lt"/>
                        <a:buNone/>
                      </a:pPr>
                      <a:r>
                        <a:rPr lang="en-GB" sz="970" baseline="0" dirty="0">
                          <a:solidFill>
                            <a:schemeClr val="tx1"/>
                          </a:solidFill>
                          <a:effectLst/>
                          <a:sym typeface="Wingdings" pitchFamily="2" charset="2"/>
                        </a:rPr>
                        <a:t>An endothermic reaction will have an energy change that is a positive number, while an exothermic reaction will have an energy change that is a negative number.  You will be given a table of common bond energies to use in your calculations.</a:t>
                      </a: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4" hMerge="1">
                  <a:txBody>
                    <a:bodyPr/>
                    <a:lstStyle/>
                    <a:p>
                      <a:endParaRPr lang="en-US"/>
                    </a:p>
                  </a:txBody>
                  <a:tcPr/>
                </a:tc>
                <a:tc gridSpan="2" vMerge="1">
                  <a:txBody>
                    <a:bodyPr/>
                    <a:lstStyle/>
                    <a:p>
                      <a:endParaRPr lang="en-US"/>
                    </a:p>
                  </a:txBody>
                  <a:tcPr>
                    <a:lnL w="57150" cap="flat" cmpd="sng" algn="ctr">
                      <a:solidFill>
                        <a:schemeClr val="tx1"/>
                      </a:solidFill>
                      <a:prstDash val="solid"/>
                      <a:round/>
                      <a:headEnd type="none" w="med" len="med"/>
                      <a:tailEnd type="none" w="med" len="med"/>
                    </a:lnL>
                    <a:lnT w="57150" cap="flat" cmpd="sng" algn="ctr">
                      <a:solidFill>
                        <a:schemeClr val="tx1"/>
                      </a:solidFill>
                      <a:prstDash val="solid"/>
                      <a:round/>
                      <a:headEnd type="none" w="med" len="med"/>
                      <a:tailEnd type="none" w="med" len="med"/>
                    </a:lnT>
                  </a:tcPr>
                </a:tc>
                <a:tc hMerge="1" vMerge="1">
                  <a:txBody>
                    <a:bodyPr/>
                    <a:lstStyle/>
                    <a:p>
                      <a:endParaRPr lang="en-US"/>
                    </a:p>
                  </a:txBody>
                  <a:tcPr/>
                </a:tc>
                <a:extLst>
                  <a:ext uri="{0D108BD9-81ED-4DB2-BD59-A6C34878D82A}">
                    <a16:rowId xmlns:a16="http://schemas.microsoft.com/office/drawing/2014/main" val="608851188"/>
                  </a:ext>
                </a:extLst>
              </a:tr>
              <a:tr h="354575">
                <a:tc vMerge="1">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970" kern="1200" dirty="0">
                        <a:solidFill>
                          <a:schemeClr val="tx1"/>
                        </a:solidFill>
                        <a:effectLst/>
                        <a:latin typeface="+mn-lt"/>
                        <a:ea typeface="+mn-ea"/>
                        <a:cs typeface="+mn-cs"/>
                      </a:endParaRP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gridSpan="2" vMerge="1">
                  <a:txBody>
                    <a:bodyPr/>
                    <a:lstStyle/>
                    <a:p>
                      <a:endParaRPr lang="en-US"/>
                    </a:p>
                  </a:txBody>
                  <a:tcPr/>
                </a:tc>
                <a:tc hMerge="1" vMerge="1">
                  <a:txBody>
                    <a:bodyPr/>
                    <a:lstStyle/>
                    <a:p>
                      <a:endParaRPr lang="en-US"/>
                    </a:p>
                  </a:txBody>
                  <a:tcPr/>
                </a:tc>
                <a:tc gridSpan="2">
                  <a:txBody>
                    <a:bodyPr/>
                    <a:lstStyle/>
                    <a:p>
                      <a:pPr algn="just"/>
                      <a:r>
                        <a:rPr lang="en-GB" sz="970" b="1" dirty="0">
                          <a:solidFill>
                            <a:schemeClr val="tx1"/>
                          </a:solidFill>
                          <a:effectLst/>
                        </a:rPr>
                        <a:t>Energy Changes Worked Example:</a:t>
                      </a:r>
                    </a:p>
                    <a:p>
                      <a:pPr algn="ctr"/>
                      <a:endParaRPr lang="en-GB" sz="300" dirty="0">
                        <a:solidFill>
                          <a:schemeClr val="tx1"/>
                        </a:solidFill>
                        <a:effectLst/>
                      </a:endParaRPr>
                    </a:p>
                    <a:p>
                      <a:pPr algn="ctr"/>
                      <a:r>
                        <a:rPr lang="en-GB" sz="970" dirty="0">
                          <a:solidFill>
                            <a:schemeClr val="tx1"/>
                          </a:solidFill>
                          <a:effectLst/>
                        </a:rPr>
                        <a:t>2H</a:t>
                      </a:r>
                      <a:r>
                        <a:rPr lang="en-GB" sz="970" baseline="-25000" dirty="0">
                          <a:solidFill>
                            <a:schemeClr val="tx1"/>
                          </a:solidFill>
                          <a:effectLst/>
                        </a:rPr>
                        <a:t>2 </a:t>
                      </a:r>
                      <a:r>
                        <a:rPr lang="en-GB" sz="970" baseline="0" dirty="0">
                          <a:solidFill>
                            <a:schemeClr val="tx1"/>
                          </a:solidFill>
                          <a:effectLst/>
                        </a:rPr>
                        <a:t>+ O</a:t>
                      </a:r>
                      <a:r>
                        <a:rPr lang="en-GB" sz="970" baseline="-25000" dirty="0">
                          <a:solidFill>
                            <a:schemeClr val="tx1"/>
                          </a:solidFill>
                          <a:effectLst/>
                        </a:rPr>
                        <a:t>2</a:t>
                      </a:r>
                      <a:r>
                        <a:rPr lang="en-GB" sz="970" baseline="0" dirty="0">
                          <a:solidFill>
                            <a:schemeClr val="tx1"/>
                          </a:solidFill>
                          <a:effectLst/>
                        </a:rPr>
                        <a:t> </a:t>
                      </a:r>
                      <a:r>
                        <a:rPr lang="en-GB" sz="970" baseline="0" dirty="0">
                          <a:solidFill>
                            <a:schemeClr val="tx1"/>
                          </a:solidFill>
                          <a:effectLst/>
                          <a:sym typeface="Wingdings" pitchFamily="2" charset="2"/>
                        </a:rPr>
                        <a:t> 2H</a:t>
                      </a:r>
                      <a:r>
                        <a:rPr lang="en-GB" sz="970" baseline="-25000" dirty="0">
                          <a:solidFill>
                            <a:schemeClr val="tx1"/>
                          </a:solidFill>
                          <a:effectLst/>
                          <a:sym typeface="Wingdings" pitchFamily="2" charset="2"/>
                        </a:rPr>
                        <a:t>2</a:t>
                      </a:r>
                      <a:r>
                        <a:rPr lang="en-GB" sz="970" baseline="0" dirty="0">
                          <a:solidFill>
                            <a:schemeClr val="tx1"/>
                          </a:solidFill>
                          <a:effectLst/>
                          <a:sym typeface="Wingdings" pitchFamily="2" charset="2"/>
                        </a:rPr>
                        <a:t>O</a:t>
                      </a:r>
                      <a:endParaRPr lang="en-GB" sz="970" kern="1200" dirty="0">
                        <a:solidFill>
                          <a:schemeClr val="tx1"/>
                        </a:solidFill>
                        <a:effectLst/>
                        <a:latin typeface="+mn-lt"/>
                        <a:ea typeface="+mn-ea"/>
                        <a:cs typeface="+mn-cs"/>
                      </a:endParaRP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355474725"/>
                  </a:ext>
                </a:extLst>
              </a:tr>
              <a:tr h="643371">
                <a:tc vMerge="1">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1000" kern="1200" dirty="0">
                        <a:solidFill>
                          <a:schemeClr val="tx1"/>
                        </a:solidFill>
                        <a:effectLst/>
                        <a:latin typeface="+mn-lt"/>
                        <a:ea typeface="+mn-ea"/>
                        <a:cs typeface="+mn-cs"/>
                      </a:endParaRP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gridSpan="2" vMerge="1">
                  <a:txBody>
                    <a:bodyPr/>
                    <a:lstStyle/>
                    <a:p>
                      <a:endParaRPr lang="en-US"/>
                    </a:p>
                  </a:txBody>
                  <a:tcPr>
                    <a:lnL w="57150" cap="flat" cmpd="sng" algn="ctr">
                      <a:solidFill>
                        <a:schemeClr val="tx1"/>
                      </a:solidFill>
                      <a:prstDash val="solid"/>
                      <a:round/>
                      <a:headEnd type="none" w="med" len="med"/>
                      <a:tailEnd type="none" w="med" len="med"/>
                    </a:lnL>
                    <a:lnT w="57150" cap="flat" cmpd="sng" algn="ctr">
                      <a:solidFill>
                        <a:schemeClr val="tx1"/>
                      </a:solidFill>
                      <a:prstDash val="solid"/>
                      <a:round/>
                      <a:headEnd type="none" w="med" len="med"/>
                      <a:tailEnd type="none" w="med" len="med"/>
                    </a:lnT>
                  </a:tcPr>
                </a:tc>
                <a:tc hMerge="1" vMerge="1">
                  <a:txBody>
                    <a:bodyPr/>
                    <a:lstStyle/>
                    <a:p>
                      <a:endParaRPr lang="en-US"/>
                    </a:p>
                  </a:txBody>
                  <a:tcPr/>
                </a:tc>
                <a:tc>
                  <a:txBody>
                    <a:bodyPr/>
                    <a:lstStyle/>
                    <a:p>
                      <a:pPr algn="just"/>
                      <a:r>
                        <a:rPr lang="en-GB" sz="970" b="1" dirty="0">
                          <a:solidFill>
                            <a:schemeClr val="tx1"/>
                          </a:solidFill>
                          <a:effectLst/>
                        </a:rPr>
                        <a:t>Bonds Broken</a:t>
                      </a:r>
                    </a:p>
                    <a:p>
                      <a:pPr algn="just"/>
                      <a:r>
                        <a:rPr lang="en-GB" sz="970" dirty="0">
                          <a:solidFill>
                            <a:schemeClr val="tx1"/>
                          </a:solidFill>
                          <a:effectLst/>
                        </a:rPr>
                        <a:t>H-H x 2 = </a:t>
                      </a:r>
                      <a:r>
                        <a:rPr lang="en-GB" sz="970" b="1" dirty="0">
                          <a:solidFill>
                            <a:schemeClr val="tx1"/>
                          </a:solidFill>
                          <a:effectLst/>
                        </a:rPr>
                        <a:t>436</a:t>
                      </a:r>
                      <a:r>
                        <a:rPr lang="en-GB" sz="970" dirty="0">
                          <a:solidFill>
                            <a:schemeClr val="tx1"/>
                          </a:solidFill>
                          <a:effectLst/>
                        </a:rPr>
                        <a:t> x 2 = 872</a:t>
                      </a:r>
                    </a:p>
                    <a:p>
                      <a:pPr algn="just"/>
                      <a:r>
                        <a:rPr lang="en-GB" sz="970" dirty="0">
                          <a:solidFill>
                            <a:schemeClr val="tx1"/>
                          </a:solidFill>
                          <a:effectLst/>
                        </a:rPr>
                        <a:t>O=O x 1 = </a:t>
                      </a:r>
                      <a:r>
                        <a:rPr lang="en-GB" sz="970" b="1" dirty="0">
                          <a:solidFill>
                            <a:schemeClr val="tx1"/>
                          </a:solidFill>
                          <a:effectLst/>
                        </a:rPr>
                        <a:t>498</a:t>
                      </a:r>
                      <a:endParaRPr lang="en-GB" sz="970" dirty="0">
                        <a:solidFill>
                          <a:schemeClr val="tx1"/>
                        </a:solidFill>
                        <a:effectLst/>
                      </a:endParaRPr>
                    </a:p>
                    <a:p>
                      <a:pPr algn="r"/>
                      <a:r>
                        <a:rPr lang="en-GB" sz="970" dirty="0">
                          <a:solidFill>
                            <a:schemeClr val="tx1"/>
                          </a:solidFill>
                          <a:effectLst/>
                        </a:rPr>
                        <a:t>= 1370 kJ </a:t>
                      </a:r>
                      <a:endParaRPr lang="en-US" sz="970" dirty="0">
                        <a:solidFill>
                          <a:schemeClr val="tx1"/>
                        </a:solidFill>
                      </a:endParaRPr>
                    </a:p>
                  </a:txBody>
                  <a:tcPr>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just"/>
                      <a:r>
                        <a:rPr lang="en-GB" sz="970" b="1" dirty="0">
                          <a:solidFill>
                            <a:schemeClr val="tx1"/>
                          </a:solidFill>
                          <a:effectLst/>
                        </a:rPr>
                        <a:t>Bonds Made</a:t>
                      </a:r>
                    </a:p>
                    <a:p>
                      <a:pPr algn="just"/>
                      <a:r>
                        <a:rPr lang="en-GB" sz="970" dirty="0">
                          <a:solidFill>
                            <a:schemeClr val="tx1"/>
                          </a:solidFill>
                          <a:effectLst/>
                        </a:rPr>
                        <a:t>H-O x 4 = </a:t>
                      </a:r>
                      <a:r>
                        <a:rPr lang="en-GB" sz="970" b="1" dirty="0">
                          <a:solidFill>
                            <a:schemeClr val="tx1"/>
                          </a:solidFill>
                          <a:effectLst/>
                        </a:rPr>
                        <a:t>464</a:t>
                      </a:r>
                      <a:r>
                        <a:rPr lang="en-GB" sz="970" dirty="0">
                          <a:solidFill>
                            <a:schemeClr val="tx1"/>
                          </a:solidFill>
                          <a:effectLst/>
                        </a:rPr>
                        <a:t> x 4</a:t>
                      </a:r>
                    </a:p>
                    <a:p>
                      <a:pPr algn="just"/>
                      <a:endParaRPr lang="en-GB" sz="970" dirty="0">
                        <a:solidFill>
                          <a:schemeClr val="tx1"/>
                        </a:solidFill>
                        <a:effectLst/>
                      </a:endParaRPr>
                    </a:p>
                    <a:p>
                      <a:pPr algn="r"/>
                      <a:r>
                        <a:rPr lang="en-GB" sz="970" dirty="0">
                          <a:solidFill>
                            <a:schemeClr val="tx1"/>
                          </a:solidFill>
                          <a:effectLst/>
                        </a:rPr>
                        <a:t>=1856 kJ </a:t>
                      </a:r>
                      <a:endParaRPr lang="en-US" sz="970" dirty="0">
                        <a:solidFill>
                          <a:schemeClr val="tx1"/>
                        </a:solidFill>
                      </a:endParaRPr>
                    </a:p>
                  </a:txBody>
                  <a:tcPr>
                    <a:lnL w="28575"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04976527"/>
                  </a:ext>
                </a:extLst>
              </a:tr>
              <a:tr h="1030295">
                <a:tc vMerge="1">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GB" sz="970" kern="1200" dirty="0">
                          <a:solidFill>
                            <a:schemeClr val="tx1"/>
                          </a:solidFill>
                          <a:effectLst/>
                          <a:latin typeface="+mn-lt"/>
                          <a:ea typeface="+mn-ea"/>
                          <a:cs typeface="+mn-cs"/>
                        </a:rPr>
                        <a:t>Fuel Cells</a:t>
                      </a:r>
                    </a:p>
                    <a:p>
                      <a:pPr algn="just"/>
                      <a:r>
                        <a:rPr lang="en-GB" sz="970" kern="1200" dirty="0">
                          <a:solidFill>
                            <a:schemeClr val="tx1"/>
                          </a:solidFill>
                          <a:effectLst/>
                          <a:latin typeface="+mn-lt"/>
                          <a:ea typeface="+mn-ea"/>
                          <a:cs typeface="+mn-cs"/>
                        </a:rPr>
                        <a:t>Fuel cells are supplied by an external source of fuel and the fuel is oxidised electrochemically within the fuel cell to produce a potential difference. </a:t>
                      </a:r>
                      <a:endParaRPr lang="en-GB" sz="970" dirty="0"/>
                    </a:p>
                    <a:p>
                      <a:r>
                        <a:rPr lang="en-GB" sz="970" kern="1200" dirty="0">
                          <a:solidFill>
                            <a:schemeClr val="tx1"/>
                          </a:solidFill>
                          <a:effectLst/>
                          <a:latin typeface="+mn-lt"/>
                          <a:ea typeface="+mn-ea"/>
                          <a:cs typeface="+mn-cs"/>
                        </a:rPr>
                        <a:t>In a hydrogen fuel cell involves the oxidation of hydrogen to produce water. </a:t>
                      </a:r>
                      <a:endParaRPr lang="en-GB" sz="970" dirty="0"/>
                    </a:p>
                    <a:p>
                      <a:r>
                        <a:rPr lang="en-GB" sz="970" kern="1200" dirty="0">
                          <a:solidFill>
                            <a:schemeClr val="tx1"/>
                          </a:solidFill>
                          <a:effectLst/>
                          <a:latin typeface="+mn-lt"/>
                          <a:ea typeface="+mn-ea"/>
                          <a:cs typeface="+mn-cs"/>
                        </a:rPr>
                        <a:t>Hydrogen fuel cells offer a potential alternative to rechargeable cells and batteries. </a:t>
                      </a:r>
                      <a:endParaRPr lang="en-GB" sz="970" dirty="0"/>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970" kern="1200" dirty="0">
                        <a:solidFill>
                          <a:schemeClr val="tx1"/>
                        </a:solidFill>
                        <a:effectLst/>
                        <a:latin typeface="+mn-lt"/>
                        <a:ea typeface="+mn-ea"/>
                        <a:cs typeface="+mn-cs"/>
                      </a:endParaRP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gridSpan="2" vMerge="1">
                  <a:txBody>
                    <a:bodyPr/>
                    <a:lstStyle/>
                    <a:p>
                      <a:endParaRPr lang="en-US"/>
                    </a:p>
                  </a:txBody>
                  <a:tcPr>
                    <a:lnL w="57150" cap="flat" cmpd="sng" algn="ctr">
                      <a:solidFill>
                        <a:schemeClr val="tx1"/>
                      </a:solidFill>
                      <a:prstDash val="solid"/>
                      <a:round/>
                      <a:headEnd type="none" w="med" len="med"/>
                      <a:tailEnd type="none" w="med" len="med"/>
                    </a:lnL>
                    <a:lnT w="57150" cap="flat" cmpd="sng" algn="ctr">
                      <a:solidFill>
                        <a:schemeClr val="tx1"/>
                      </a:solidFill>
                      <a:prstDash val="solid"/>
                      <a:round/>
                      <a:headEnd type="none" w="med" len="med"/>
                      <a:tailEnd type="none" w="med" len="med"/>
                    </a:lnT>
                  </a:tcPr>
                </a:tc>
                <a:tc hMerge="1" vMerge="1">
                  <a:txBody>
                    <a:bodyPr/>
                    <a:lstStyle/>
                    <a:p>
                      <a:endParaRPr lang="en-US"/>
                    </a:p>
                  </a:txBody>
                  <a:tcPr/>
                </a:tc>
                <a:tc gridSpan="2">
                  <a:txBody>
                    <a:bodyPr/>
                    <a:lstStyle/>
                    <a:p>
                      <a:pPr algn="just"/>
                      <a:r>
                        <a:rPr lang="en-GB" sz="970" dirty="0">
                          <a:solidFill>
                            <a:schemeClr val="tx1"/>
                          </a:solidFill>
                          <a:effectLst/>
                        </a:rPr>
                        <a:t>Overall Energy Change = Broken – Made</a:t>
                      </a:r>
                    </a:p>
                    <a:p>
                      <a:pPr algn="just"/>
                      <a:r>
                        <a:rPr lang="en-GB" sz="970" dirty="0">
                          <a:solidFill>
                            <a:schemeClr val="tx1"/>
                          </a:solidFill>
                          <a:effectLst/>
                        </a:rPr>
                        <a:t>                                          =   1370 – 1856 = -486kJ</a:t>
                      </a:r>
                    </a:p>
                    <a:p>
                      <a:pPr algn="just"/>
                      <a:r>
                        <a:rPr lang="en-GB" sz="970" dirty="0">
                          <a:solidFill>
                            <a:schemeClr val="tx1"/>
                          </a:solidFill>
                          <a:effectLst/>
                        </a:rPr>
                        <a:t>This is an exothermic reaction.</a:t>
                      </a:r>
                    </a:p>
                    <a:p>
                      <a:pPr algn="just"/>
                      <a:r>
                        <a:rPr lang="en-GB" sz="970" dirty="0">
                          <a:solidFill>
                            <a:schemeClr val="tx1"/>
                          </a:solidFill>
                          <a:effectLst/>
                        </a:rPr>
                        <a:t>The values in bold are the bond energies that will be given to you in the exam paper!</a:t>
                      </a:r>
                      <a:endParaRPr lang="en-US" sz="970" dirty="0">
                        <a:solidFill>
                          <a:schemeClr val="tx1"/>
                        </a:solidFill>
                      </a:endParaRP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2971756932"/>
                  </a:ext>
                </a:extLst>
              </a:tr>
            </a:tbl>
          </a:graphicData>
        </a:graphic>
      </p:graphicFrame>
      <p:pic>
        <p:nvPicPr>
          <p:cNvPr id="5" name="Picture 4">
            <a:extLst>
              <a:ext uri="{FF2B5EF4-FFF2-40B4-BE49-F238E27FC236}">
                <a16:creationId xmlns:a16="http://schemas.microsoft.com/office/drawing/2014/main" id="{C44618AC-0448-2E49-94AD-EE808D3DC846}"/>
              </a:ext>
            </a:extLst>
          </p:cNvPr>
          <p:cNvPicPr>
            <a:picLocks noChangeAspect="1"/>
          </p:cNvPicPr>
          <p:nvPr/>
        </p:nvPicPr>
        <p:blipFill>
          <a:blip r:embed="rId3"/>
          <a:stretch>
            <a:fillRect/>
          </a:stretch>
        </p:blipFill>
        <p:spPr>
          <a:xfrm>
            <a:off x="3025581" y="2327938"/>
            <a:ext cx="1114397" cy="1020018"/>
          </a:xfrm>
          <a:prstGeom prst="rect">
            <a:avLst/>
          </a:prstGeom>
        </p:spPr>
      </p:pic>
      <p:pic>
        <p:nvPicPr>
          <p:cNvPr id="7" name="Picture 6">
            <a:extLst>
              <a:ext uri="{FF2B5EF4-FFF2-40B4-BE49-F238E27FC236}">
                <a16:creationId xmlns:a16="http://schemas.microsoft.com/office/drawing/2014/main" id="{6F88AE0D-6AE4-6649-89B4-328476F7E436}"/>
              </a:ext>
            </a:extLst>
          </p:cNvPr>
          <p:cNvPicPr>
            <a:picLocks noChangeAspect="1"/>
          </p:cNvPicPr>
          <p:nvPr/>
        </p:nvPicPr>
        <p:blipFill>
          <a:blip r:embed="rId4"/>
          <a:stretch>
            <a:fillRect/>
          </a:stretch>
        </p:blipFill>
        <p:spPr>
          <a:xfrm>
            <a:off x="4786840" y="2327937"/>
            <a:ext cx="1047402" cy="1020019"/>
          </a:xfrm>
          <a:prstGeom prst="rect">
            <a:avLst/>
          </a:prstGeom>
        </p:spPr>
      </p:pic>
    </p:spTree>
    <p:extLst>
      <p:ext uri="{BB962C8B-B14F-4D97-AF65-F5344CB8AC3E}">
        <p14:creationId xmlns:p14="http://schemas.microsoft.com/office/powerpoint/2010/main" val="141131724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3302</TotalTime>
  <Words>6281</Words>
  <Application>Microsoft Macintosh PowerPoint</Application>
  <PresentationFormat>On-screen Show (4:3)</PresentationFormat>
  <Paragraphs>394</Paragraphs>
  <Slides>9</Slides>
  <Notes>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Arial</vt:lpstr>
      <vt:lpstr>Calibri</vt:lpstr>
      <vt:lpstr>Calibri Light</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Elizabeth Phillips</dc:creator>
  <cp:lastModifiedBy>Elizabeth Boxall</cp:lastModifiedBy>
  <cp:revision>139</cp:revision>
  <cp:lastPrinted>2018-03-03T19:31:03Z</cp:lastPrinted>
  <dcterms:created xsi:type="dcterms:W3CDTF">2018-02-18T16:22:19Z</dcterms:created>
  <dcterms:modified xsi:type="dcterms:W3CDTF">2022-08-31T20:57:18Z</dcterms:modified>
</cp:coreProperties>
</file>