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3"/>
  </p:notesMasterIdLst>
  <p:sldIdLst>
    <p:sldId id="265" r:id="rId2"/>
    <p:sldId id="263" r:id="rId3"/>
    <p:sldId id="293" r:id="rId4"/>
    <p:sldId id="275" r:id="rId5"/>
    <p:sldId id="289" r:id="rId6"/>
    <p:sldId id="277" r:id="rId7"/>
    <p:sldId id="295" r:id="rId8"/>
    <p:sldId id="282" r:id="rId9"/>
    <p:sldId id="287" r:id="rId10"/>
    <p:sldId id="279" r:id="rId11"/>
    <p:sldId id="280" r:id="rId12"/>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829"/>
    <p:restoredTop sz="94687"/>
  </p:normalViewPr>
  <p:slideViewPr>
    <p:cSldViewPr snapToGrid="0" snapToObjects="1">
      <p:cViewPr varScale="1">
        <p:scale>
          <a:sx n="104" d="100"/>
          <a:sy n="104" d="100"/>
        </p:scale>
        <p:origin x="1240"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AAD2B785-2764-4E95-A20E-1C453D6056BB}" type="datetimeFigureOut">
              <a:rPr lang="en-GB" smtClean="0"/>
              <a:t>30/08/2022</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CE081DC0-020F-4F8D-A6D6-8389E2F14DEB}" type="slidenum">
              <a:rPr lang="en-GB" smtClean="0"/>
              <a:t>‹#›</a:t>
            </a:fld>
            <a:endParaRPr lang="en-GB"/>
          </a:p>
        </p:txBody>
      </p:sp>
    </p:spTree>
    <p:extLst>
      <p:ext uri="{BB962C8B-B14F-4D97-AF65-F5344CB8AC3E}">
        <p14:creationId xmlns:p14="http://schemas.microsoft.com/office/powerpoint/2010/main" val="1463970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081DC0-020F-4F8D-A6D6-8389E2F14DE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4710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E081DC0-020F-4F8D-A6D6-8389E2F14DEB}" type="slidenum">
              <a:rPr lang="en-GB" smtClean="0"/>
              <a:t>3</a:t>
            </a:fld>
            <a:endParaRPr lang="en-GB"/>
          </a:p>
        </p:txBody>
      </p:sp>
    </p:spTree>
    <p:extLst>
      <p:ext uri="{BB962C8B-B14F-4D97-AF65-F5344CB8AC3E}">
        <p14:creationId xmlns:p14="http://schemas.microsoft.com/office/powerpoint/2010/main" val="1931201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E081DC0-020F-4F8D-A6D6-8389E2F14DEB}" type="slidenum">
              <a:rPr lang="en-GB" smtClean="0"/>
              <a:t>5</a:t>
            </a:fld>
            <a:endParaRPr lang="en-GB"/>
          </a:p>
        </p:txBody>
      </p:sp>
    </p:spTree>
    <p:extLst>
      <p:ext uri="{BB962C8B-B14F-4D97-AF65-F5344CB8AC3E}">
        <p14:creationId xmlns:p14="http://schemas.microsoft.com/office/powerpoint/2010/main" val="2074477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E081DC0-020F-4F8D-A6D6-8389E2F14DEB}" type="slidenum">
              <a:rPr lang="en-GB" smtClean="0"/>
              <a:t>7</a:t>
            </a:fld>
            <a:endParaRPr lang="en-GB"/>
          </a:p>
        </p:txBody>
      </p:sp>
    </p:spTree>
    <p:extLst>
      <p:ext uri="{BB962C8B-B14F-4D97-AF65-F5344CB8AC3E}">
        <p14:creationId xmlns:p14="http://schemas.microsoft.com/office/powerpoint/2010/main" val="8484733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E081DC0-020F-4F8D-A6D6-8389E2F14DEB}" type="slidenum">
              <a:rPr lang="en-GB" smtClean="0"/>
              <a:t>8</a:t>
            </a:fld>
            <a:endParaRPr lang="en-GB"/>
          </a:p>
        </p:txBody>
      </p:sp>
    </p:spTree>
    <p:extLst>
      <p:ext uri="{BB962C8B-B14F-4D97-AF65-F5344CB8AC3E}">
        <p14:creationId xmlns:p14="http://schemas.microsoft.com/office/powerpoint/2010/main" val="1415587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E081DC0-020F-4F8D-A6D6-8389E2F14DEB}" type="slidenum">
              <a:rPr lang="en-GB" smtClean="0"/>
              <a:t>9</a:t>
            </a:fld>
            <a:endParaRPr lang="en-GB"/>
          </a:p>
        </p:txBody>
      </p:sp>
    </p:spTree>
    <p:extLst>
      <p:ext uri="{BB962C8B-B14F-4D97-AF65-F5344CB8AC3E}">
        <p14:creationId xmlns:p14="http://schemas.microsoft.com/office/powerpoint/2010/main" val="3897478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E081DC0-020F-4F8D-A6D6-8389E2F14DEB}" type="slidenum">
              <a:rPr lang="en-GB" smtClean="0"/>
              <a:t>10</a:t>
            </a:fld>
            <a:endParaRPr lang="en-GB"/>
          </a:p>
        </p:txBody>
      </p:sp>
    </p:spTree>
    <p:extLst>
      <p:ext uri="{BB962C8B-B14F-4D97-AF65-F5344CB8AC3E}">
        <p14:creationId xmlns:p14="http://schemas.microsoft.com/office/powerpoint/2010/main" val="339155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3B14F84-77C1-854A-ADB3-0BD74A3C68F0}" type="datetimeFigureOut">
              <a:rPr lang="en-US" smtClean="0"/>
              <a:t>8/30/22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B14F84-77C1-854A-ADB3-0BD74A3C68F0}" type="datetimeFigureOut">
              <a:rPr lang="en-US" smtClean="0"/>
              <a:t>8/30/22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B14F84-77C1-854A-ADB3-0BD74A3C68F0}" type="datetimeFigureOut">
              <a:rPr lang="en-US" smtClean="0"/>
              <a:t>8/30/22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3B14F84-77C1-854A-ADB3-0BD74A3C68F0}" type="datetimeFigureOut">
              <a:rPr lang="en-US" smtClean="0"/>
              <a:t>8/30/22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3B14F84-77C1-854A-ADB3-0BD74A3C68F0}" type="datetimeFigureOut">
              <a:rPr lang="en-US" smtClean="0"/>
              <a:t>8/30/22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3B14F84-77C1-854A-ADB3-0BD74A3C68F0}" type="datetimeFigureOut">
              <a:rPr lang="en-US" smtClean="0"/>
              <a:t>8/30/22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B14F84-77C1-854A-ADB3-0BD74A3C68F0}" type="datetimeFigureOut">
              <a:rPr lang="en-US" smtClean="0"/>
              <a:t>8/30/22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3B14F84-77C1-854A-ADB3-0BD74A3C68F0}" type="datetimeFigureOut">
              <a:rPr lang="en-US" smtClean="0"/>
              <a:t>8/30/22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3B14F84-77C1-854A-ADB3-0BD74A3C68F0}" type="datetimeFigureOut">
              <a:rPr lang="en-US" smtClean="0"/>
              <a:t>8/30/22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B14F84-77C1-854A-ADB3-0BD74A3C68F0}" type="datetimeFigureOut">
              <a:rPr lang="en-US" smtClean="0"/>
              <a:t>8/30/22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B14F84-77C1-854A-ADB3-0BD74A3C68F0}" type="datetimeFigureOut">
              <a:rPr lang="en-US" smtClean="0"/>
              <a:t>8/30/22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B14F84-77C1-854A-ADB3-0BD74A3C68F0}" type="datetimeFigureOut">
              <a:rPr lang="en-US" smtClean="0"/>
              <a:t>8/30/22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E954A2-2DB0-5047-8169-0A26625F2B63}" type="slidenum">
              <a:rPr lang="en-US" smtClean="0"/>
              <a:t>‹#›</a:t>
            </a:fld>
            <a:endParaRPr lang="en-US"/>
          </a:p>
        </p:txBody>
      </p:sp>
    </p:spTree>
    <p:extLst>
      <p:ext uri="{BB962C8B-B14F-4D97-AF65-F5344CB8AC3E}">
        <p14:creationId xmlns:p14="http://schemas.microsoft.com/office/powerpoint/2010/main" val="14448052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0202C6D8-8B2A-164F-9D61-5421D80B66DB}"/>
              </a:ext>
            </a:extLst>
          </p:cNvPr>
          <p:cNvGraphicFramePr>
            <a:graphicFrameLocks noGrp="1"/>
          </p:cNvGraphicFramePr>
          <p:nvPr>
            <p:extLst>
              <p:ext uri="{D42A27DB-BD31-4B8C-83A1-F6EECF244321}">
                <p14:modId xmlns:p14="http://schemas.microsoft.com/office/powerpoint/2010/main" val="2563810886"/>
              </p:ext>
            </p:extLst>
          </p:nvPr>
        </p:nvGraphicFramePr>
        <p:xfrm>
          <a:off x="5266056" y="1069374"/>
          <a:ext cx="3292158" cy="5181600"/>
        </p:xfrm>
        <a:graphic>
          <a:graphicData uri="http://schemas.openxmlformats.org/drawingml/2006/table">
            <a:tbl>
              <a:tblPr firstRow="1" firstCol="1" bandRow="1">
                <a:tableStyleId>{5940675A-B579-460E-94D1-54222C63F5DA}</a:tableStyleId>
              </a:tblPr>
              <a:tblGrid>
                <a:gridCol w="1097386">
                  <a:extLst>
                    <a:ext uri="{9D8B030D-6E8A-4147-A177-3AD203B41FA5}">
                      <a16:colId xmlns:a16="http://schemas.microsoft.com/office/drawing/2014/main" val="2020291038"/>
                    </a:ext>
                  </a:extLst>
                </a:gridCol>
                <a:gridCol w="1097386">
                  <a:extLst>
                    <a:ext uri="{9D8B030D-6E8A-4147-A177-3AD203B41FA5}">
                      <a16:colId xmlns:a16="http://schemas.microsoft.com/office/drawing/2014/main" val="2621406452"/>
                    </a:ext>
                  </a:extLst>
                </a:gridCol>
                <a:gridCol w="1097386">
                  <a:extLst>
                    <a:ext uri="{9D8B030D-6E8A-4147-A177-3AD203B41FA5}">
                      <a16:colId xmlns:a16="http://schemas.microsoft.com/office/drawing/2014/main" val="1002869359"/>
                    </a:ext>
                  </a:extLst>
                </a:gridCol>
              </a:tblGrid>
              <a:tr h="251460">
                <a:tc gridSpan="3">
                  <a:txBody>
                    <a:bodyPr/>
                    <a:lstStyle/>
                    <a:p>
                      <a:pPr algn="ctr">
                        <a:spcAft>
                          <a:spcPts val="0"/>
                        </a:spcAft>
                      </a:pPr>
                      <a:r>
                        <a:rPr lang="en-US" sz="2000" b="1" dirty="0">
                          <a:effectLst/>
                        </a:rPr>
                        <a:t>Biology Paper 1</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63701455"/>
                  </a:ext>
                </a:extLst>
              </a:tr>
              <a:tr h="179070">
                <a:tc>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tcPr>
                </a:tc>
                <a:tc>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n-US" sz="1600">
                          <a:effectLst/>
                        </a:rPr>
                        <a:t>1h 15min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R w="762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88494298"/>
                  </a:ext>
                </a:extLst>
              </a:tr>
              <a:tr h="179070">
                <a:tc gridSpan="3">
                  <a:txBody>
                    <a:bodyPr/>
                    <a:lstStyle/>
                    <a:p>
                      <a:pPr algn="just">
                        <a:spcAft>
                          <a:spcPts val="0"/>
                        </a:spcAft>
                      </a:pPr>
                      <a:r>
                        <a:rPr lang="en-US" sz="1600">
                          <a:effectLst/>
                        </a:rPr>
                        <a:t>Topics in the Paper: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83150358"/>
                  </a:ext>
                </a:extLst>
              </a:tr>
              <a:tr h="48768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B1</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Cell Structure and Transport</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39149109"/>
                  </a:ext>
                </a:extLst>
              </a:tr>
              <a:tr h="487680">
                <a:tc>
                  <a:txBody>
                    <a:bodyPr/>
                    <a:lstStyle/>
                    <a:p>
                      <a:pPr algn="ctr">
                        <a:spcAft>
                          <a:spcPts val="0"/>
                        </a:spcAft>
                      </a:pPr>
                      <a:r>
                        <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B2</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Cell Division</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451032188"/>
                  </a:ext>
                </a:extLst>
              </a:tr>
              <a:tr h="487680">
                <a:tc>
                  <a:txBody>
                    <a:bodyPr/>
                    <a:lstStyle/>
                    <a:p>
                      <a:pPr algn="ctr">
                        <a:spcAft>
                          <a:spcPts val="0"/>
                        </a:spcAft>
                      </a:pPr>
                      <a:r>
                        <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B3</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Organisation and the Digestive System</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08232980"/>
                  </a:ext>
                </a:extLst>
              </a:tr>
              <a:tr h="487680">
                <a:tc>
                  <a:txBody>
                    <a:bodyPr/>
                    <a:lstStyle/>
                    <a:p>
                      <a:pPr algn="ctr">
                        <a:spcAft>
                          <a:spcPts val="0"/>
                        </a:spcAft>
                      </a:pPr>
                      <a:r>
                        <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B4</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Organising Animals and Plants</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17522224"/>
                  </a:ext>
                </a:extLst>
              </a:tr>
              <a:tr h="487680">
                <a:tc>
                  <a:txBody>
                    <a:bodyPr/>
                    <a:lstStyle/>
                    <a:p>
                      <a:pPr algn="ctr">
                        <a:spcAft>
                          <a:spcPts val="0"/>
                        </a:spcAft>
                      </a:pPr>
                      <a:r>
                        <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B5</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Communicable Disease</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69264956"/>
                  </a:ext>
                </a:extLst>
              </a:tr>
              <a:tr h="487680">
                <a:tc>
                  <a:txBody>
                    <a:bodyPr/>
                    <a:lstStyle/>
                    <a:p>
                      <a:pPr algn="ctr">
                        <a:spcAft>
                          <a:spcPts val="0"/>
                        </a:spcAft>
                      </a:pPr>
                      <a:r>
                        <a:rPr lang="en-US"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B6</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Preventing and Treating Disease</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13658875"/>
                  </a:ext>
                </a:extLst>
              </a:tr>
              <a:tr h="487680">
                <a:tc>
                  <a:txBody>
                    <a:bodyPr/>
                    <a:lstStyle/>
                    <a:p>
                      <a:pPr algn="ctr">
                        <a:spcAft>
                          <a:spcPts val="0"/>
                        </a:spcAft>
                      </a:pPr>
                      <a:r>
                        <a:rPr lang="en-US"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B7</a:t>
                      </a:r>
                      <a:endParaRPr lang="en-GB" sz="16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Non-Communicable Disease</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93227536"/>
                  </a:ext>
                </a:extLst>
              </a:tr>
              <a:tr h="487680">
                <a:tc>
                  <a:txBody>
                    <a:bodyPr/>
                    <a:lstStyle/>
                    <a:p>
                      <a:pPr algn="ctr">
                        <a:spcAft>
                          <a:spcPts val="0"/>
                        </a:spcAft>
                      </a:pPr>
                      <a:r>
                        <a:rPr lang="en-US"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B8</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Photosynthesis</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98115073"/>
                  </a:ext>
                </a:extLst>
              </a:tr>
              <a:tr h="487680">
                <a:tc>
                  <a:txBody>
                    <a:bodyPr/>
                    <a:lstStyle/>
                    <a:p>
                      <a:pPr algn="ctr">
                        <a:spcAft>
                          <a:spcPts val="0"/>
                        </a:spcAft>
                      </a:pPr>
                      <a:r>
                        <a:rPr lang="en-GB"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B9</a:t>
                      </a:r>
                    </a:p>
                  </a:txBody>
                  <a:tcPr marL="68580" marR="68580" marT="0" marB="0" anchor="ctr">
                    <a:lnL w="76200" cap="flat" cmpd="sng" algn="ctr">
                      <a:solidFill>
                        <a:schemeClr val="tx1"/>
                      </a:solidFill>
                      <a:prstDash val="solid"/>
                      <a:round/>
                      <a:headEnd type="none" w="med" len="med"/>
                      <a:tailEnd type="none" w="med" len="med"/>
                    </a:lnL>
                    <a:lnB w="76200" cap="flat" cmpd="sng" algn="ctr">
                      <a:solidFill>
                        <a:schemeClr val="tx1"/>
                      </a:solidFill>
                      <a:prstDash val="solid"/>
                      <a:round/>
                      <a:headEnd type="none" w="med" len="med"/>
                      <a:tailEnd type="none" w="med" len="med"/>
                    </a:lnB>
                  </a:tcPr>
                </a:tc>
                <a:tc gridSpan="2">
                  <a:txBody>
                    <a:bodyPr/>
                    <a:lstStyle/>
                    <a:p>
                      <a:pPr algn="l">
                        <a:spcAft>
                          <a:spcPts val="0"/>
                        </a:spcAft>
                      </a:pPr>
                      <a:r>
                        <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Respiration</a:t>
                      </a:r>
                    </a:p>
                  </a:txBody>
                  <a:tcPr marL="68580" marR="68580" marT="0" marB="0" anchor="ctr">
                    <a:lnR w="76200" cap="flat" cmpd="sng" algn="ctr">
                      <a:solidFill>
                        <a:schemeClr val="tx1"/>
                      </a:solidFill>
                      <a:prstDash val="solid"/>
                      <a:round/>
                      <a:headEnd type="none" w="med" len="med"/>
                      <a:tailEnd type="none" w="med" len="med"/>
                    </a:lnR>
                    <a:lnB w="762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549990846"/>
                  </a:ext>
                </a:extLst>
              </a:tr>
            </a:tbl>
          </a:graphicData>
        </a:graphic>
      </p:graphicFrame>
      <p:sp>
        <p:nvSpPr>
          <p:cNvPr id="4" name="TextBox 3">
            <a:extLst>
              <a:ext uri="{FF2B5EF4-FFF2-40B4-BE49-F238E27FC236}">
                <a16:creationId xmlns:a16="http://schemas.microsoft.com/office/drawing/2014/main" id="{8DEBB09A-0167-5E46-86AC-946C20ABDD1D}"/>
              </a:ext>
            </a:extLst>
          </p:cNvPr>
          <p:cNvSpPr txBox="1"/>
          <p:nvPr/>
        </p:nvSpPr>
        <p:spPr>
          <a:xfrm>
            <a:off x="645493" y="1421206"/>
            <a:ext cx="4329112" cy="3785652"/>
          </a:xfrm>
          <a:prstGeom prst="rect">
            <a:avLst/>
          </a:prstGeom>
          <a:noFill/>
        </p:spPr>
        <p:txBody>
          <a:bodyPr wrap="square" rtlCol="0">
            <a:spAutoFit/>
          </a:bodyPr>
          <a:lstStyle/>
          <a:p>
            <a:pPr algn="ctr"/>
            <a:r>
              <a:rPr lang="en-US" sz="4000" b="1" dirty="0">
                <a:solidFill>
                  <a:srgbClr val="00B050"/>
                </a:solidFill>
              </a:rPr>
              <a:t>Combined Science: Biology Paper 1</a:t>
            </a:r>
          </a:p>
          <a:p>
            <a:pPr algn="ctr"/>
            <a:endParaRPr lang="en-US" sz="2000" b="1" dirty="0">
              <a:solidFill>
                <a:srgbClr val="00B050"/>
              </a:solidFill>
            </a:endParaRPr>
          </a:p>
          <a:p>
            <a:pPr algn="ctr"/>
            <a:r>
              <a:rPr lang="en-US" sz="4000" b="1" dirty="0">
                <a:solidFill>
                  <a:srgbClr val="00B050"/>
                </a:solidFill>
              </a:rPr>
              <a:t>Summary </a:t>
            </a:r>
          </a:p>
          <a:p>
            <a:pPr algn="ctr"/>
            <a:r>
              <a:rPr lang="en-US" sz="4000" b="1" dirty="0">
                <a:solidFill>
                  <a:srgbClr val="00B050"/>
                </a:solidFill>
              </a:rPr>
              <a:t>Sheets</a:t>
            </a:r>
          </a:p>
          <a:p>
            <a:pPr algn="ctr"/>
            <a:endParaRPr lang="en-US" sz="2000" b="1" dirty="0"/>
          </a:p>
          <a:p>
            <a:pPr algn="ctr"/>
            <a:r>
              <a:rPr lang="en-US" sz="4000" b="1" u="sng" dirty="0">
                <a:solidFill>
                  <a:srgbClr val="00B050"/>
                </a:solidFill>
              </a:rPr>
              <a:t>Foundation</a:t>
            </a:r>
          </a:p>
        </p:txBody>
      </p:sp>
    </p:spTree>
    <p:extLst>
      <p:ext uri="{BB962C8B-B14F-4D97-AF65-F5344CB8AC3E}">
        <p14:creationId xmlns:p14="http://schemas.microsoft.com/office/powerpoint/2010/main" val="3217421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C8FD5D8A-1C11-0447-9C49-DE06DB0DB9E7}"/>
              </a:ext>
            </a:extLst>
          </p:cNvPr>
          <p:cNvPicPr>
            <a:picLocks noChangeAspect="1"/>
          </p:cNvPicPr>
          <p:nvPr/>
        </p:nvPicPr>
        <p:blipFill>
          <a:blip r:embed="rId3"/>
          <a:stretch>
            <a:fillRect/>
          </a:stretch>
        </p:blipFill>
        <p:spPr>
          <a:xfrm>
            <a:off x="7317314" y="407390"/>
            <a:ext cx="1690507" cy="2071563"/>
          </a:xfrm>
          <a:prstGeom prst="rect">
            <a:avLst/>
          </a:prstGeom>
        </p:spPr>
      </p:pic>
      <p:sp>
        <p:nvSpPr>
          <p:cNvPr id="5" name="Rectangle 4"/>
          <p:cNvSpPr/>
          <p:nvPr/>
        </p:nvSpPr>
        <p:spPr>
          <a:xfrm>
            <a:off x="1" y="5503082"/>
            <a:ext cx="3535052" cy="136481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p:cNvSpPr/>
          <p:nvPr/>
        </p:nvSpPr>
        <p:spPr>
          <a:xfrm>
            <a:off x="19464" y="434342"/>
            <a:ext cx="3515589" cy="209288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Calibri" panose="020F0502020204030204"/>
                <a:ea typeface="+mn-ea"/>
                <a:cs typeface="+mn-cs"/>
              </a:rPr>
              <a:t>Cell Structures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Plant and animal cells (eukaryotic cells) have a cell membrane, cytoplasm and genetic material enclosed in a nucleus. Bacterial cells (prokaryotic cells) are much smaller in comparison. They have cytoplasm and a cell membrane surrounded by a cell wall. The genetic material is not enclosed in a nucleus. It is a single DNA loop and there may be one or more small rings of DNA called plasmids. Most animal cells have the following parts: nucleus, cytoplasm, a cell membrane, mitochondria, ribosomes. In addition to the parts found in animal cells, plant cells often have: chloroplasts, a permanent vacuole filled with cell sap. Plant and algal cells also have a cell wall made of cellulose, which strengthens the cell.</a:t>
            </a:r>
            <a:endParaRPr kumimoji="0" lang="en-GB" sz="1000" b="0" i="0" u="none" strike="noStrike" kern="1200" cap="none" spc="0" normalizeH="0" baseline="0" noProof="0" dirty="0">
              <a:ln>
                <a:noFill/>
              </a:ln>
              <a:solidFill>
                <a:prstClr val="white">
                  <a:lumMod val="50000"/>
                </a:prstClr>
              </a:solidFill>
              <a:effectLst/>
              <a:uLnTx/>
              <a:uFillTx/>
              <a:latin typeface="Calibri" charset="0"/>
              <a:ea typeface="Calibri" charset="0"/>
              <a:cs typeface="Times New Roman" charset="0"/>
            </a:endParaRPr>
          </a:p>
        </p:txBody>
      </p:sp>
      <p:sp>
        <p:nvSpPr>
          <p:cNvPr id="20" name="Rectangle 19"/>
          <p:cNvSpPr/>
          <p:nvPr/>
        </p:nvSpPr>
        <p:spPr>
          <a:xfrm>
            <a:off x="1" y="401004"/>
            <a:ext cx="3535052" cy="510207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0" name="Table 9"/>
          <p:cNvGraphicFramePr>
            <a:graphicFrameLocks noGrp="1"/>
          </p:cNvGraphicFramePr>
          <p:nvPr/>
        </p:nvGraphicFramePr>
        <p:xfrm>
          <a:off x="89276" y="2476544"/>
          <a:ext cx="3375964" cy="2906162"/>
        </p:xfrm>
        <a:graphic>
          <a:graphicData uri="http://schemas.openxmlformats.org/drawingml/2006/table">
            <a:tbl>
              <a:tblPr>
                <a:tableStyleId>{5940675A-B579-460E-94D1-54222C63F5DA}</a:tableStyleId>
              </a:tblPr>
              <a:tblGrid>
                <a:gridCol w="825124">
                  <a:extLst>
                    <a:ext uri="{9D8B030D-6E8A-4147-A177-3AD203B41FA5}">
                      <a16:colId xmlns:a16="http://schemas.microsoft.com/office/drawing/2014/main" val="3289156686"/>
                    </a:ext>
                  </a:extLst>
                </a:gridCol>
                <a:gridCol w="2550840">
                  <a:extLst>
                    <a:ext uri="{9D8B030D-6E8A-4147-A177-3AD203B41FA5}">
                      <a16:colId xmlns:a16="http://schemas.microsoft.com/office/drawing/2014/main" val="2914864992"/>
                    </a:ext>
                  </a:extLst>
                </a:gridCol>
              </a:tblGrid>
              <a:tr h="227073">
                <a:tc>
                  <a:txBody>
                    <a:bodyPr/>
                    <a:lstStyle/>
                    <a:p>
                      <a:pPr algn="l" fontAlgn="t"/>
                      <a:r>
                        <a:rPr lang="en-GB" sz="900">
                          <a:effectLst/>
                        </a:rPr>
                        <a:t>Part</a:t>
                      </a:r>
                      <a:endParaRPr lang="en-GB" sz="900" b="1" i="0">
                        <a:effectLst/>
                      </a:endParaRPr>
                    </a:p>
                  </a:txBody>
                  <a:tcPr marL="76200" marR="47625" marT="76200" marB="19050"/>
                </a:tc>
                <a:tc>
                  <a:txBody>
                    <a:bodyPr/>
                    <a:lstStyle/>
                    <a:p>
                      <a:pPr algn="l" fontAlgn="t"/>
                      <a:r>
                        <a:rPr lang="en-GB" sz="900" dirty="0">
                          <a:effectLst/>
                        </a:rPr>
                        <a:t>Function</a:t>
                      </a:r>
                      <a:endParaRPr lang="en-GB" sz="900" b="1" i="0" dirty="0">
                        <a:effectLst/>
                      </a:endParaRPr>
                    </a:p>
                  </a:txBody>
                  <a:tcPr marL="76200" marR="47625" marT="76200" marB="19050"/>
                </a:tc>
                <a:extLst>
                  <a:ext uri="{0D108BD9-81ED-4DB2-BD59-A6C34878D82A}">
                    <a16:rowId xmlns:a16="http://schemas.microsoft.com/office/drawing/2014/main" val="2858110281"/>
                  </a:ext>
                </a:extLst>
              </a:tr>
              <a:tr h="361082">
                <a:tc>
                  <a:txBody>
                    <a:bodyPr/>
                    <a:lstStyle/>
                    <a:p>
                      <a:pPr algn="l" fontAlgn="t"/>
                      <a:r>
                        <a:rPr lang="en-GB" sz="900">
                          <a:effectLst/>
                        </a:rPr>
                        <a:t>Nucleus</a:t>
                      </a:r>
                    </a:p>
                  </a:txBody>
                  <a:tcPr marL="76200" marR="47625" marT="76200" marB="19050"/>
                </a:tc>
                <a:tc>
                  <a:txBody>
                    <a:bodyPr/>
                    <a:lstStyle/>
                    <a:p>
                      <a:pPr algn="l" fontAlgn="t"/>
                      <a:r>
                        <a:rPr lang="en-GB" sz="900" dirty="0">
                          <a:effectLst/>
                        </a:rPr>
                        <a:t>Contains genetic material, which controls the activities of the cell</a:t>
                      </a:r>
                    </a:p>
                  </a:txBody>
                  <a:tcPr marL="76200" marR="47625" marT="76200" marB="19050"/>
                </a:tc>
                <a:extLst>
                  <a:ext uri="{0D108BD9-81ED-4DB2-BD59-A6C34878D82A}">
                    <a16:rowId xmlns:a16="http://schemas.microsoft.com/office/drawing/2014/main" val="98232129"/>
                  </a:ext>
                </a:extLst>
              </a:tr>
              <a:tr h="361082">
                <a:tc>
                  <a:txBody>
                    <a:bodyPr/>
                    <a:lstStyle/>
                    <a:p>
                      <a:pPr algn="l" fontAlgn="t"/>
                      <a:r>
                        <a:rPr lang="en-GB" sz="900">
                          <a:effectLst/>
                        </a:rPr>
                        <a:t>Cytoplasm</a:t>
                      </a:r>
                    </a:p>
                  </a:txBody>
                  <a:tcPr marL="76200" marR="47625" marT="76200" marB="19050"/>
                </a:tc>
                <a:tc>
                  <a:txBody>
                    <a:bodyPr/>
                    <a:lstStyle/>
                    <a:p>
                      <a:pPr algn="l" fontAlgn="t"/>
                      <a:r>
                        <a:rPr lang="en-GB" sz="900">
                          <a:effectLst/>
                        </a:rPr>
                        <a:t>Most chemical processes take place here, controlled by enzymes</a:t>
                      </a:r>
                    </a:p>
                  </a:txBody>
                  <a:tcPr marL="76200" marR="47625" marT="76200" marB="19050"/>
                </a:tc>
                <a:extLst>
                  <a:ext uri="{0D108BD9-81ED-4DB2-BD59-A6C34878D82A}">
                    <a16:rowId xmlns:a16="http://schemas.microsoft.com/office/drawing/2014/main" val="3196771742"/>
                  </a:ext>
                </a:extLst>
              </a:tr>
              <a:tr h="361082">
                <a:tc>
                  <a:txBody>
                    <a:bodyPr/>
                    <a:lstStyle/>
                    <a:p>
                      <a:pPr algn="l" fontAlgn="t"/>
                      <a:r>
                        <a:rPr lang="en-GB" sz="900">
                          <a:effectLst/>
                        </a:rPr>
                        <a:t>Cell membrane</a:t>
                      </a:r>
                    </a:p>
                  </a:txBody>
                  <a:tcPr marL="76200" marR="47625" marT="76200" marB="19050"/>
                </a:tc>
                <a:tc>
                  <a:txBody>
                    <a:bodyPr/>
                    <a:lstStyle/>
                    <a:p>
                      <a:pPr algn="l" fontAlgn="t"/>
                      <a:r>
                        <a:rPr lang="en-GB" sz="900" dirty="0">
                          <a:effectLst/>
                        </a:rPr>
                        <a:t>Controls the movement of substances into and out of the cell</a:t>
                      </a:r>
                    </a:p>
                  </a:txBody>
                  <a:tcPr marL="76200" marR="47625" marT="76200" marB="19050"/>
                </a:tc>
                <a:extLst>
                  <a:ext uri="{0D108BD9-81ED-4DB2-BD59-A6C34878D82A}">
                    <a16:rowId xmlns:a16="http://schemas.microsoft.com/office/drawing/2014/main" val="1601961377"/>
                  </a:ext>
                </a:extLst>
              </a:tr>
              <a:tr h="361082">
                <a:tc>
                  <a:txBody>
                    <a:bodyPr/>
                    <a:lstStyle/>
                    <a:p>
                      <a:pPr algn="l" fontAlgn="t"/>
                      <a:r>
                        <a:rPr lang="en-GB" sz="900">
                          <a:effectLst/>
                        </a:rPr>
                        <a:t>Mitochondria</a:t>
                      </a:r>
                    </a:p>
                  </a:txBody>
                  <a:tcPr marL="76200" marR="47625" marT="76200" marB="19050"/>
                </a:tc>
                <a:tc>
                  <a:txBody>
                    <a:bodyPr/>
                    <a:lstStyle/>
                    <a:p>
                      <a:pPr algn="l" fontAlgn="t"/>
                      <a:r>
                        <a:rPr lang="en-GB" sz="900" dirty="0">
                          <a:effectLst/>
                        </a:rPr>
                        <a:t>Most energy is released by respiration here</a:t>
                      </a:r>
                    </a:p>
                  </a:txBody>
                  <a:tcPr marL="76200" marR="47625" marT="76200" marB="19050"/>
                </a:tc>
                <a:extLst>
                  <a:ext uri="{0D108BD9-81ED-4DB2-BD59-A6C34878D82A}">
                    <a16:rowId xmlns:a16="http://schemas.microsoft.com/office/drawing/2014/main" val="3728919885"/>
                  </a:ext>
                </a:extLst>
              </a:tr>
              <a:tr h="227073">
                <a:tc>
                  <a:txBody>
                    <a:bodyPr/>
                    <a:lstStyle/>
                    <a:p>
                      <a:pPr algn="l" fontAlgn="t"/>
                      <a:r>
                        <a:rPr lang="en-GB" sz="900">
                          <a:effectLst/>
                        </a:rPr>
                        <a:t>Ribosomes</a:t>
                      </a:r>
                    </a:p>
                  </a:txBody>
                  <a:tcPr marL="76200" marR="47625" marT="76200" marB="19050"/>
                </a:tc>
                <a:tc>
                  <a:txBody>
                    <a:bodyPr/>
                    <a:lstStyle/>
                    <a:p>
                      <a:pPr algn="l" fontAlgn="t"/>
                      <a:r>
                        <a:rPr lang="en-GB" sz="900" dirty="0">
                          <a:effectLst/>
                        </a:rPr>
                        <a:t>Protein synthesis happens here</a:t>
                      </a:r>
                    </a:p>
                  </a:txBody>
                  <a:tcPr marL="76200" marR="47625" marT="76200" marB="19050"/>
                </a:tc>
                <a:extLst>
                  <a:ext uri="{0D108BD9-81ED-4DB2-BD59-A6C34878D82A}">
                    <a16:rowId xmlns:a16="http://schemas.microsoft.com/office/drawing/2014/main" val="2035452785"/>
                  </a:ext>
                </a:extLst>
              </a:tr>
              <a:tr h="227073">
                <a:tc>
                  <a:txBody>
                    <a:bodyPr/>
                    <a:lstStyle/>
                    <a:p>
                      <a:pPr algn="l" fontAlgn="t"/>
                      <a:r>
                        <a:rPr lang="en-GB" sz="900" dirty="0">
                          <a:effectLst/>
                        </a:rPr>
                        <a:t>Cell wall</a:t>
                      </a:r>
                    </a:p>
                  </a:txBody>
                  <a:tcPr marL="76200" marR="47625" marT="76200" marB="19050"/>
                </a:tc>
                <a:tc>
                  <a:txBody>
                    <a:bodyPr/>
                    <a:lstStyle/>
                    <a:p>
                      <a:pPr algn="l" fontAlgn="t"/>
                      <a:r>
                        <a:rPr lang="en-GB" sz="900" dirty="0">
                          <a:effectLst/>
                        </a:rPr>
                        <a:t>Strengthens the cell</a:t>
                      </a:r>
                    </a:p>
                  </a:txBody>
                  <a:tcPr marL="76200" marR="47625" marT="76200" marB="19050"/>
                </a:tc>
                <a:extLst>
                  <a:ext uri="{0D108BD9-81ED-4DB2-BD59-A6C34878D82A}">
                    <a16:rowId xmlns:a16="http://schemas.microsoft.com/office/drawing/2014/main" val="4242315809"/>
                  </a:ext>
                </a:extLst>
              </a:tr>
              <a:tr h="361082">
                <a:tc>
                  <a:txBody>
                    <a:bodyPr/>
                    <a:lstStyle/>
                    <a:p>
                      <a:pPr algn="l" fontAlgn="t"/>
                      <a:r>
                        <a:rPr lang="en-GB" sz="900">
                          <a:effectLst/>
                        </a:rPr>
                        <a:t>Chloroplasts</a:t>
                      </a:r>
                    </a:p>
                  </a:txBody>
                  <a:tcPr marL="76200" marR="47625" marT="76200" marB="19050"/>
                </a:tc>
                <a:tc>
                  <a:txBody>
                    <a:bodyPr/>
                    <a:lstStyle/>
                    <a:p>
                      <a:pPr algn="l" fontAlgn="t"/>
                      <a:r>
                        <a:rPr lang="en-GB" sz="900" dirty="0">
                          <a:effectLst/>
                        </a:rPr>
                        <a:t>Contain chlorophyll, which absorbs light energy for photosynthesis</a:t>
                      </a:r>
                    </a:p>
                  </a:txBody>
                  <a:tcPr marL="76200" marR="47625" marT="76200" marB="19050"/>
                </a:tc>
                <a:extLst>
                  <a:ext uri="{0D108BD9-81ED-4DB2-BD59-A6C34878D82A}">
                    <a16:rowId xmlns:a16="http://schemas.microsoft.com/office/drawing/2014/main" val="276897511"/>
                  </a:ext>
                </a:extLst>
              </a:tr>
              <a:tr h="361082">
                <a:tc>
                  <a:txBody>
                    <a:bodyPr/>
                    <a:lstStyle/>
                    <a:p>
                      <a:pPr algn="l" fontAlgn="t"/>
                      <a:r>
                        <a:rPr lang="en-GB" sz="900" dirty="0">
                          <a:effectLst/>
                        </a:rPr>
                        <a:t>Permanent vacuole</a:t>
                      </a:r>
                    </a:p>
                  </a:txBody>
                  <a:tcPr marL="76200" marR="47625" marT="76200" marB="19050"/>
                </a:tc>
                <a:tc>
                  <a:txBody>
                    <a:bodyPr/>
                    <a:lstStyle/>
                    <a:p>
                      <a:pPr algn="l" fontAlgn="t"/>
                      <a:r>
                        <a:rPr lang="en-GB" sz="900" dirty="0">
                          <a:effectLst/>
                        </a:rPr>
                        <a:t>Filled with cell sap to help keep the cell </a:t>
                      </a:r>
                      <a:r>
                        <a:rPr lang="en-GB" sz="900" i="1" dirty="0">
                          <a:effectLst/>
                        </a:rPr>
                        <a:t>turgid</a:t>
                      </a:r>
                      <a:endParaRPr lang="en-GB" sz="900" dirty="0">
                        <a:effectLst/>
                      </a:endParaRPr>
                    </a:p>
                  </a:txBody>
                  <a:tcPr marL="76200" marR="47625" marT="76200" marB="19050"/>
                </a:tc>
                <a:extLst>
                  <a:ext uri="{0D108BD9-81ED-4DB2-BD59-A6C34878D82A}">
                    <a16:rowId xmlns:a16="http://schemas.microsoft.com/office/drawing/2014/main" val="397018584"/>
                  </a:ext>
                </a:extLst>
              </a:tr>
            </a:tbl>
          </a:graphicData>
        </a:graphic>
      </p:graphicFrame>
      <p:sp>
        <p:nvSpPr>
          <p:cNvPr id="12" name="Rectangle 11"/>
          <p:cNvSpPr/>
          <p:nvPr/>
        </p:nvSpPr>
        <p:spPr>
          <a:xfrm>
            <a:off x="1" y="5559746"/>
            <a:ext cx="3535052" cy="101566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An </a:t>
            </a:r>
            <a:r>
              <a:rPr kumimoji="0" lang="en-GB" sz="1000" b="1" i="0" u="none" strike="noStrike" kern="1200" cap="none" spc="0" normalizeH="0" baseline="0" noProof="0" dirty="0">
                <a:ln>
                  <a:noFill/>
                </a:ln>
                <a:solidFill>
                  <a:prstClr val="black"/>
                </a:solidFill>
                <a:effectLst/>
                <a:uLnTx/>
                <a:uFillTx/>
                <a:latin typeface="Calibri" panose="020F0502020204030204"/>
                <a:ea typeface="+mn-ea"/>
                <a:cs typeface="+mn-cs"/>
              </a:rPr>
              <a:t>electron microscope </a:t>
            </a: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has much higher magnification and resolution than a </a:t>
            </a:r>
            <a:r>
              <a:rPr kumimoji="0" lang="en-GB" sz="1000" b="1" i="0" u="none" strike="noStrike" kern="1200" cap="none" spc="0" normalizeH="0" baseline="0" noProof="0" dirty="0">
                <a:ln>
                  <a:noFill/>
                </a:ln>
                <a:solidFill>
                  <a:prstClr val="black"/>
                </a:solidFill>
                <a:effectLst/>
                <a:uLnTx/>
                <a:uFillTx/>
                <a:latin typeface="Calibri" panose="020F0502020204030204"/>
                <a:ea typeface="+mn-ea"/>
                <a:cs typeface="+mn-cs"/>
              </a:rPr>
              <a:t>light microscope</a:t>
            </a: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 This means that it can be used to study cells in much finer detail. This has enabled biologists to see and understand many more sub-cellular structures. Electron microscopes are more expensive and take up more space. Light microscopes are easy to use and cheap. </a:t>
            </a:r>
          </a:p>
        </p:txBody>
      </p:sp>
      <p:sp>
        <p:nvSpPr>
          <p:cNvPr id="14" name="Rectangle 13"/>
          <p:cNvSpPr/>
          <p:nvPr/>
        </p:nvSpPr>
        <p:spPr>
          <a:xfrm>
            <a:off x="3545630" y="455660"/>
            <a:ext cx="3598120" cy="640175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Nerve Cell</a:t>
            </a: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 Carry electrical impulses around the body of an animal for rapid communication. Have long axons to carry information. Synapses are adapted to pass impulse to another cell. Lots of dendrites to make connections with other cells. Contain lots of mitochondria to provide energy that is needed to make neurotransmitters.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Calibri" panose="020F0502020204030204"/>
                <a:ea typeface="+mn-ea"/>
                <a:cs typeface="+mn-cs"/>
              </a:rPr>
              <a:t>Sperm Cell </a:t>
            </a:r>
            <a:endPar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ctr"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Contain the genetic information of the male parent and move to reach an egg. Has an acrosome that contains enzymes for breaking through the egg. Middle section has lots of mitochondria to transfer energy needed for the tail to work. A long tail that moves from side to side to help the cell move. A large nucleus that contains genetic information. Streamlined shape.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Muscle Cell</a:t>
            </a:r>
            <a:endPar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ctr"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Cells that contract and relax to bring about movement. Store glycogen that can be used in respiration. Contain lots of mitochondria to transfer energy needed for cells to contract and relax. Contain proteins that slide over each other.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Palisade Cell</a:t>
            </a:r>
            <a:endPar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ctr"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A photosynthetic cell that carries out photosynthesis. Have a permanent vacuole to keep the cells rigid to keep the leaf spread out and the stem supported. Contain chloroplasts containing chlorophyll that absorb light for Found in layers in the leaf and outer layers of the stem to absorb as much light as possible. Regular shape so that cells can be closely packed together.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Root Hair Cell</a:t>
            </a:r>
            <a:endPar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ctr"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Take up water and mineral ions from the soil. Have lots of mitochondria to transfer energy for active transport of mineral ions. Have a large permanent vacuole to speed up the movement of water by osmosis. Have a large surface area for water to enter the cell.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Phloem Cell</a:t>
            </a:r>
            <a:endPar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ctr"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Cells that make up a tissue to transport food around the plant. The cell walls between the cells break down to form sieve plates. Have very few supporting structures. Supported by companion cells.  The mitochondria of these cells provide energy to the other cell.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Xylem Cell</a:t>
            </a:r>
            <a:endPar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ctr"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Cells that make up a tissue to transport water around the plant. Have spirals and rings of lignin to make them very strong. The cells die and form long hollow tubes.</a:t>
            </a:r>
          </a:p>
        </p:txBody>
      </p:sp>
      <p:sp>
        <p:nvSpPr>
          <p:cNvPr id="17" name="Rectangle 16"/>
          <p:cNvSpPr/>
          <p:nvPr/>
        </p:nvSpPr>
        <p:spPr>
          <a:xfrm>
            <a:off x="3538030" y="401005"/>
            <a:ext cx="3605720" cy="646689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p:cNvSpPr/>
          <p:nvPr/>
        </p:nvSpPr>
        <p:spPr>
          <a:xfrm>
            <a:off x="7143751" y="401004"/>
            <a:ext cx="1985876" cy="201891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p:cNvSpPr/>
          <p:nvPr/>
        </p:nvSpPr>
        <p:spPr>
          <a:xfrm>
            <a:off x="7143750" y="2419921"/>
            <a:ext cx="2000251" cy="224676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p:cNvSpPr/>
          <p:nvPr/>
        </p:nvSpPr>
        <p:spPr>
          <a:xfrm>
            <a:off x="3554516" y="401004"/>
            <a:ext cx="5589484" cy="646689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7374ECB7-3508-BC43-93EA-DE891A24B4D4}"/>
              </a:ext>
            </a:extLst>
          </p:cNvPr>
          <p:cNvSpPr txBox="1"/>
          <p:nvPr/>
        </p:nvSpPr>
        <p:spPr>
          <a:xfrm>
            <a:off x="-17684" y="-22433"/>
            <a:ext cx="8315325" cy="400110"/>
          </a:xfrm>
          <a:prstGeom prst="rect">
            <a:avLst/>
          </a:prstGeom>
          <a:noFill/>
        </p:spPr>
        <p:txBody>
          <a:bodyPr wrap="square" rtlCol="0">
            <a:spAutoFit/>
          </a:bodyPr>
          <a:lstStyle/>
          <a:p>
            <a:r>
              <a:rPr lang="en-US" sz="2000" b="1" dirty="0"/>
              <a:t>B1: Cell Structure and Transport</a:t>
            </a:r>
          </a:p>
        </p:txBody>
      </p:sp>
      <p:pic>
        <p:nvPicPr>
          <p:cNvPr id="27" name="Picture 26">
            <a:extLst>
              <a:ext uri="{FF2B5EF4-FFF2-40B4-BE49-F238E27FC236}">
                <a16:creationId xmlns:a16="http://schemas.microsoft.com/office/drawing/2014/main" id="{D317DCB9-4CD8-3B4D-B25E-466E4C57C604}"/>
              </a:ext>
            </a:extLst>
          </p:cNvPr>
          <p:cNvPicPr>
            <a:picLocks noChangeAspect="1"/>
          </p:cNvPicPr>
          <p:nvPr/>
        </p:nvPicPr>
        <p:blipFill rotWithShape="1">
          <a:blip r:embed="rId4"/>
          <a:srcRect l="57217" t="43398" r="34059" b="54041"/>
          <a:stretch/>
        </p:blipFill>
        <p:spPr>
          <a:xfrm>
            <a:off x="1109564" y="6576272"/>
            <a:ext cx="1752646" cy="228680"/>
          </a:xfrm>
          <a:prstGeom prst="rect">
            <a:avLst/>
          </a:prstGeom>
        </p:spPr>
      </p:pic>
      <p:pic>
        <p:nvPicPr>
          <p:cNvPr id="29" name="Picture 28">
            <a:extLst>
              <a:ext uri="{FF2B5EF4-FFF2-40B4-BE49-F238E27FC236}">
                <a16:creationId xmlns:a16="http://schemas.microsoft.com/office/drawing/2014/main" id="{D0304716-9C99-B14F-A864-C11589AF3CB3}"/>
              </a:ext>
            </a:extLst>
          </p:cNvPr>
          <p:cNvPicPr>
            <a:picLocks noChangeAspect="1"/>
          </p:cNvPicPr>
          <p:nvPr/>
        </p:nvPicPr>
        <p:blipFill>
          <a:blip r:embed="rId5"/>
          <a:stretch>
            <a:fillRect/>
          </a:stretch>
        </p:blipFill>
        <p:spPr>
          <a:xfrm>
            <a:off x="7195568" y="2444015"/>
            <a:ext cx="1914135" cy="2168625"/>
          </a:xfrm>
          <a:prstGeom prst="rect">
            <a:avLst/>
          </a:prstGeom>
        </p:spPr>
      </p:pic>
      <p:sp>
        <p:nvSpPr>
          <p:cNvPr id="30" name="Rectangle 29">
            <a:extLst>
              <a:ext uri="{FF2B5EF4-FFF2-40B4-BE49-F238E27FC236}">
                <a16:creationId xmlns:a16="http://schemas.microsoft.com/office/drawing/2014/main" id="{FB959376-832D-2547-A19E-563A6F33163F}"/>
              </a:ext>
            </a:extLst>
          </p:cNvPr>
          <p:cNvSpPr/>
          <p:nvPr/>
        </p:nvSpPr>
        <p:spPr>
          <a:xfrm>
            <a:off x="7167376" y="4649920"/>
            <a:ext cx="1962251" cy="224676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panose="020F0502020204030204"/>
                <a:ea typeface="+mn-ea"/>
                <a:cs typeface="+mn-cs"/>
              </a:rPr>
              <a:t>Plant and animal cells (eukaryotic cells) have a cell membrane, cytoplasm and genetic material enclosed in a nucleus. Most animal cells have the following parts: nucleus, cytoplasm, a cell membrane, mitochondria, ribosomes. In addition to the parts found in animal cells, plant cells often have: chloroplasts, a permanent vacuole filled with cell sap. Plant and algal cells also have a cell wall made of cellulose, which strengthens the cell.</a:t>
            </a:r>
            <a:endParaRPr kumimoji="0" lang="en-GB" sz="1000" b="0" i="0" u="none" strike="noStrike" kern="1200" cap="none" spc="0" normalizeH="0" baseline="0" noProof="0" dirty="0">
              <a:ln>
                <a:noFill/>
              </a:ln>
              <a:solidFill>
                <a:prstClr val="white">
                  <a:lumMod val="50000"/>
                </a:prstClr>
              </a:solidFill>
              <a:effectLst/>
              <a:uLnTx/>
              <a:uFillTx/>
              <a:latin typeface="Calibri" charset="0"/>
              <a:ea typeface="Calibri" charset="0"/>
              <a:cs typeface="Times New Roman" charset="0"/>
            </a:endParaRPr>
          </a:p>
        </p:txBody>
      </p:sp>
    </p:spTree>
    <p:extLst>
      <p:ext uri="{BB962C8B-B14F-4D97-AF65-F5344CB8AC3E}">
        <p14:creationId xmlns:p14="http://schemas.microsoft.com/office/powerpoint/2010/main" val="4053662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0C4D054E-1320-6B40-95C5-1FC04F9EFB2B}"/>
              </a:ext>
            </a:extLst>
          </p:cNvPr>
          <p:cNvSpPr/>
          <p:nvPr/>
        </p:nvSpPr>
        <p:spPr>
          <a:xfrm>
            <a:off x="58230" y="429578"/>
            <a:ext cx="9027539" cy="638031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10C242C4-7669-FF44-9719-3BDD8741A767}"/>
              </a:ext>
            </a:extLst>
          </p:cNvPr>
          <p:cNvSpPr txBox="1"/>
          <p:nvPr/>
        </p:nvSpPr>
        <p:spPr>
          <a:xfrm>
            <a:off x="-17684" y="-22433"/>
            <a:ext cx="8315325" cy="400110"/>
          </a:xfrm>
          <a:prstGeom prst="rect">
            <a:avLst/>
          </a:prstGeom>
          <a:noFill/>
        </p:spPr>
        <p:txBody>
          <a:bodyPr wrap="square" rtlCol="0">
            <a:spAutoFit/>
          </a:bodyPr>
          <a:lstStyle/>
          <a:p>
            <a:r>
              <a:rPr lang="en-US" sz="2000" b="1" dirty="0"/>
              <a:t>B1.2: Cell Transport</a:t>
            </a:r>
          </a:p>
        </p:txBody>
      </p:sp>
      <p:sp>
        <p:nvSpPr>
          <p:cNvPr id="11" name="Rectangle 10">
            <a:extLst>
              <a:ext uri="{FF2B5EF4-FFF2-40B4-BE49-F238E27FC236}">
                <a16:creationId xmlns:a16="http://schemas.microsoft.com/office/drawing/2014/main" id="{E9BB4437-6E40-0B48-BBC5-B512FD2E6F56}"/>
              </a:ext>
            </a:extLst>
          </p:cNvPr>
          <p:cNvSpPr/>
          <p:nvPr/>
        </p:nvSpPr>
        <p:spPr>
          <a:xfrm>
            <a:off x="58230" y="429578"/>
            <a:ext cx="2992047" cy="7694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Calibri" panose="020F0502020204030204"/>
                <a:ea typeface="+mn-ea"/>
                <a:cs typeface="+mn-cs"/>
              </a:rPr>
              <a:t>Osmosis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Osmosis is the movement of water from a dilute solution to a concentrated solution through a partially permeable membrane.</a:t>
            </a:r>
          </a:p>
        </p:txBody>
      </p:sp>
      <p:sp>
        <p:nvSpPr>
          <p:cNvPr id="12" name="Rectangle 11">
            <a:extLst>
              <a:ext uri="{FF2B5EF4-FFF2-40B4-BE49-F238E27FC236}">
                <a16:creationId xmlns:a16="http://schemas.microsoft.com/office/drawing/2014/main" id="{47161537-A310-AD47-BC7F-2DC8068C184F}"/>
              </a:ext>
            </a:extLst>
          </p:cNvPr>
          <p:cNvSpPr/>
          <p:nvPr/>
        </p:nvSpPr>
        <p:spPr>
          <a:xfrm>
            <a:off x="58230" y="1235595"/>
            <a:ext cx="3040710" cy="212365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Calibri" panose="020F0502020204030204"/>
                <a:ea typeface="+mn-ea"/>
                <a:cs typeface="+mn-cs"/>
              </a:rPr>
              <a:t>Active transport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Active transport moves substances from a more dilute solution to a more concentrated solution (against a concentration gradient). This requires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energy from respiration. Active transport allows mineral ions to be absorbed into plant root hairs from very dilute solutions in the soil. Plants require ions for healthy growth. It also allows sugar molecules to be absorbed from lower concentrations in the gut into the blood which has a higher sugar concentration. Sugar molecules are used for cell respiration.</a:t>
            </a:r>
          </a:p>
        </p:txBody>
      </p:sp>
      <p:sp>
        <p:nvSpPr>
          <p:cNvPr id="14" name="Rectangle 13">
            <a:extLst>
              <a:ext uri="{FF2B5EF4-FFF2-40B4-BE49-F238E27FC236}">
                <a16:creationId xmlns:a16="http://schemas.microsoft.com/office/drawing/2014/main" id="{98269F83-D81C-4947-BE09-1284DCC836B9}"/>
              </a:ext>
            </a:extLst>
          </p:cNvPr>
          <p:cNvSpPr/>
          <p:nvPr/>
        </p:nvSpPr>
        <p:spPr>
          <a:xfrm>
            <a:off x="3098940" y="424018"/>
            <a:ext cx="2676217" cy="313932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Calibri" panose="020F0502020204030204"/>
                <a:ea typeface="+mn-ea"/>
                <a:cs typeface="+mn-cs"/>
              </a:rPr>
              <a:t>Diffusion</a:t>
            </a:r>
          </a:p>
          <a:p>
            <a:pPr lvl="0" algn="just">
              <a:defRPr/>
            </a:pP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Diffusion is the spreading out of the particles of any substance in solution, or particles of a gas, resulting in a net movement from an area of higher concentration to an area of lower concentration. Some of the substances transported in and out of cells by diffusion are oxygen and carbon dioxide in gas exchange, and of the waste product urea from cells into the blood plasma for excretion in the kidney</a:t>
            </a:r>
            <a:r>
              <a:rPr lang="en-GB" sz="1100" dirty="0">
                <a:solidFill>
                  <a:prstClr val="black"/>
                </a:solidFill>
              </a:rPr>
              <a:t>. Factors which affect the rate of diffusion are:</a:t>
            </a:r>
          </a:p>
          <a:p>
            <a:pPr marL="171450" lvl="0" indent="-171450" algn="just">
              <a:buFont typeface="Arial" panose="020B0604020202020204" pitchFamily="34" charset="0"/>
              <a:buChar char="•"/>
              <a:defRPr/>
            </a:pPr>
            <a:r>
              <a:rPr lang="en-GB" sz="1100" dirty="0">
                <a:solidFill>
                  <a:prstClr val="black"/>
                </a:solidFill>
              </a:rPr>
              <a:t> the difference in concentrations (concentration gradient),  </a:t>
            </a:r>
          </a:p>
          <a:p>
            <a:pPr marL="171450" lvl="0" indent="-171450" algn="just">
              <a:buFont typeface="Arial" panose="020B0604020202020204" pitchFamily="34" charset="0"/>
              <a:buChar char="•"/>
              <a:defRPr/>
            </a:pPr>
            <a:r>
              <a:rPr lang="en-GB" sz="1100" dirty="0">
                <a:solidFill>
                  <a:prstClr val="black"/>
                </a:solidFill>
              </a:rPr>
              <a:t>the temperature </a:t>
            </a:r>
          </a:p>
          <a:p>
            <a:pPr marL="171450" lvl="0" indent="-171450" algn="just">
              <a:buFont typeface="Arial" panose="020B0604020202020204" pitchFamily="34" charset="0"/>
              <a:buChar char="•"/>
              <a:defRPr/>
            </a:pPr>
            <a:r>
              <a:rPr lang="en-GB" sz="1100" dirty="0">
                <a:solidFill>
                  <a:prstClr val="black"/>
                </a:solidFill>
              </a:rPr>
              <a:t>the surface area of the membrane.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A347A177-D6EF-0A49-858E-116649CFA41A}"/>
              </a:ext>
            </a:extLst>
          </p:cNvPr>
          <p:cNvSpPr/>
          <p:nvPr/>
        </p:nvSpPr>
        <p:spPr>
          <a:xfrm>
            <a:off x="5775157" y="441770"/>
            <a:ext cx="3261949" cy="280076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Calibri" panose="020F0502020204030204"/>
                <a:ea typeface="+mn-ea"/>
                <a:cs typeface="+mn-cs"/>
              </a:rPr>
              <a:t>Surface Area to volume ratio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A single-celled organism has a relatively large surface area to volume ratio. This allows sufficient transport of molecules into and out of the cell to meet the needs of the organism.</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In multicellular organisms, surfaces and organ systems are specialised</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for exchanging materials. This is to allow sufficient molecules to be transported into and out of cells for the organism’s needs. The effectiveness of an exchange surface is increased by:</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dirty="0">
                <a:solidFill>
                  <a:prstClr val="black"/>
                </a:solidFill>
                <a:latin typeface="Calibri" panose="020F0502020204030204"/>
              </a:rPr>
              <a:t>H</a:t>
            </a:r>
            <a:r>
              <a:rPr kumimoji="0" lang="en-GB" sz="1100" b="0" i="0" u="none" strike="noStrike" kern="1200" cap="none" spc="0" normalizeH="0" baseline="0" noProof="0" dirty="0" err="1">
                <a:ln>
                  <a:noFill/>
                </a:ln>
                <a:solidFill>
                  <a:prstClr val="black"/>
                </a:solidFill>
                <a:effectLst/>
                <a:uLnTx/>
                <a:uFillTx/>
                <a:latin typeface="Calibri" panose="020F0502020204030204"/>
                <a:ea typeface="+mn-ea"/>
                <a:cs typeface="+mn-cs"/>
              </a:rPr>
              <a:t>aving</a:t>
            </a: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 a large surface area</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dirty="0">
                <a:solidFill>
                  <a:prstClr val="black"/>
                </a:solidFill>
                <a:latin typeface="Calibri" panose="020F0502020204030204"/>
              </a:rPr>
              <a:t>A</a:t>
            </a: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 membrane that is thin, to provide a short diffusion path</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dirty="0">
                <a:solidFill>
                  <a:prstClr val="black"/>
                </a:solidFill>
                <a:latin typeface="Calibri" panose="020F0502020204030204"/>
              </a:rPr>
              <a:t>H</a:t>
            </a:r>
            <a:r>
              <a:rPr kumimoji="0" lang="en-GB" sz="1100" b="0" i="0" u="none" strike="noStrike" kern="1200" cap="none" spc="0" normalizeH="0" baseline="0" noProof="0" dirty="0" err="1">
                <a:ln>
                  <a:noFill/>
                </a:ln>
                <a:solidFill>
                  <a:prstClr val="black"/>
                </a:solidFill>
                <a:effectLst/>
                <a:uLnTx/>
                <a:uFillTx/>
                <a:latin typeface="Calibri" panose="020F0502020204030204"/>
                <a:ea typeface="+mn-ea"/>
                <a:cs typeface="+mn-cs"/>
              </a:rPr>
              <a:t>aving</a:t>
            </a: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 an efficient blood supply</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(in animals, for gaseous exchange) being ventilated</a:t>
            </a:r>
          </a:p>
        </p:txBody>
      </p:sp>
      <p:cxnSp>
        <p:nvCxnSpPr>
          <p:cNvPr id="16" name="Straight Connector 15">
            <a:extLst>
              <a:ext uri="{FF2B5EF4-FFF2-40B4-BE49-F238E27FC236}">
                <a16:creationId xmlns:a16="http://schemas.microsoft.com/office/drawing/2014/main" id="{31DB96DB-7D81-8145-94FB-C0D853BCE991}"/>
              </a:ext>
            </a:extLst>
          </p:cNvPr>
          <p:cNvCxnSpPr/>
          <p:nvPr/>
        </p:nvCxnSpPr>
        <p:spPr>
          <a:xfrm>
            <a:off x="58230" y="3371445"/>
            <a:ext cx="9024941"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C2792DC-49F6-DC44-9E72-0A0F72FB3186}"/>
              </a:ext>
            </a:extLst>
          </p:cNvPr>
          <p:cNvCxnSpPr>
            <a:cxnSpLocks/>
          </p:cNvCxnSpPr>
          <p:nvPr/>
        </p:nvCxnSpPr>
        <p:spPr>
          <a:xfrm flipV="1">
            <a:off x="3098940" y="441771"/>
            <a:ext cx="0" cy="2929674"/>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A7AF08B-4B23-E144-B5DF-BAA37633C1F4}"/>
              </a:ext>
            </a:extLst>
          </p:cNvPr>
          <p:cNvCxnSpPr>
            <a:cxnSpLocks/>
          </p:cNvCxnSpPr>
          <p:nvPr/>
        </p:nvCxnSpPr>
        <p:spPr>
          <a:xfrm flipV="1">
            <a:off x="5775157" y="441771"/>
            <a:ext cx="0" cy="2929674"/>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4D1C3FE-3908-8C40-B2AB-CD678FF22DD2}"/>
              </a:ext>
            </a:extLst>
          </p:cNvPr>
          <p:cNvCxnSpPr>
            <a:cxnSpLocks/>
          </p:cNvCxnSpPr>
          <p:nvPr/>
        </p:nvCxnSpPr>
        <p:spPr>
          <a:xfrm>
            <a:off x="58230" y="1223403"/>
            <a:ext cx="304071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D5987FAE-17B9-0241-B6F3-9A37C5962655}"/>
              </a:ext>
            </a:extLst>
          </p:cNvPr>
          <p:cNvSpPr/>
          <p:nvPr/>
        </p:nvSpPr>
        <p:spPr>
          <a:xfrm>
            <a:off x="58230" y="3359253"/>
            <a:ext cx="3040710" cy="127727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Calibri" panose="020F0502020204030204"/>
                <a:ea typeface="+mn-ea"/>
                <a:cs typeface="+mn-cs"/>
              </a:rPr>
              <a:t>Small Intestine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In the small intestine sugar is absorbed by diffusion in the first part and it is absorbed by active transport in the later parts of the small intestine.  Adaptations that </a:t>
            </a:r>
            <a:r>
              <a:rPr kumimoji="0" lang="en-GB" sz="1100" b="0" i="0" u="none" strike="noStrike" kern="1200" cap="none" spc="0" normalizeH="0" baseline="0" noProof="0" dirty="0" err="1">
                <a:ln>
                  <a:noFill/>
                </a:ln>
                <a:solidFill>
                  <a:prstClr val="black"/>
                </a:solidFill>
                <a:effectLst/>
                <a:uLnTx/>
                <a:uFillTx/>
                <a:latin typeface="Calibri" panose="020F0502020204030204"/>
                <a:ea typeface="+mn-ea"/>
                <a:cs typeface="+mn-cs"/>
              </a:rPr>
              <a:t>th</a:t>
            </a:r>
            <a:r>
              <a:rPr lang="en-GB" sz="1100" dirty="0">
                <a:solidFill>
                  <a:prstClr val="black"/>
                </a:solidFill>
                <a:latin typeface="Calibri" panose="020F0502020204030204"/>
              </a:rPr>
              <a:t>e small intestine have include: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8" name="Table 7">
            <a:extLst>
              <a:ext uri="{FF2B5EF4-FFF2-40B4-BE49-F238E27FC236}">
                <a16:creationId xmlns:a16="http://schemas.microsoft.com/office/drawing/2014/main" id="{00485B21-2E9C-B04E-982B-331C3616D9E4}"/>
              </a:ext>
            </a:extLst>
          </p:cNvPr>
          <p:cNvGraphicFramePr>
            <a:graphicFrameLocks noGrp="1"/>
          </p:cNvGraphicFramePr>
          <p:nvPr>
            <p:extLst>
              <p:ext uri="{D42A27DB-BD31-4B8C-83A1-F6EECF244321}">
                <p14:modId xmlns:p14="http://schemas.microsoft.com/office/powerpoint/2010/main" val="1888804297"/>
              </p:ext>
            </p:extLst>
          </p:nvPr>
        </p:nvGraphicFramePr>
        <p:xfrm>
          <a:off x="58229" y="4439095"/>
          <a:ext cx="3040710" cy="2372520"/>
        </p:xfrm>
        <a:graphic>
          <a:graphicData uri="http://schemas.openxmlformats.org/drawingml/2006/table">
            <a:tbl>
              <a:tblPr firstRow="1" bandRow="1">
                <a:tableStyleId>{5940675A-B579-460E-94D1-54222C63F5DA}</a:tableStyleId>
              </a:tblPr>
              <a:tblGrid>
                <a:gridCol w="1520355">
                  <a:extLst>
                    <a:ext uri="{9D8B030D-6E8A-4147-A177-3AD203B41FA5}">
                      <a16:colId xmlns:a16="http://schemas.microsoft.com/office/drawing/2014/main" val="4124317229"/>
                    </a:ext>
                  </a:extLst>
                </a:gridCol>
                <a:gridCol w="1520355">
                  <a:extLst>
                    <a:ext uri="{9D8B030D-6E8A-4147-A177-3AD203B41FA5}">
                      <a16:colId xmlns:a16="http://schemas.microsoft.com/office/drawing/2014/main" val="272710919"/>
                    </a:ext>
                  </a:extLst>
                </a:gridCol>
              </a:tblGrid>
              <a:tr h="364120">
                <a:tc>
                  <a:txBody>
                    <a:bodyPr/>
                    <a:lstStyle/>
                    <a:p>
                      <a:pPr algn="ctr"/>
                      <a:r>
                        <a:rPr lang="en-US" sz="1100" b="1" dirty="0"/>
                        <a:t>Adaptation</a:t>
                      </a:r>
                    </a:p>
                  </a:txBody>
                  <a:tcPr anchor="ctr"/>
                </a:tc>
                <a:tc>
                  <a:txBody>
                    <a:bodyPr/>
                    <a:lstStyle/>
                    <a:p>
                      <a:pPr algn="ctr"/>
                      <a:r>
                        <a:rPr lang="en-US" sz="1100" b="1" dirty="0"/>
                        <a:t>Description </a:t>
                      </a:r>
                    </a:p>
                  </a:txBody>
                  <a:tcPr anchor="ctr"/>
                </a:tc>
                <a:extLst>
                  <a:ext uri="{0D108BD9-81ED-4DB2-BD59-A6C34878D82A}">
                    <a16:rowId xmlns:a16="http://schemas.microsoft.com/office/drawing/2014/main" val="4027577354"/>
                  </a:ext>
                </a:extLst>
              </a:tr>
              <a:tr h="364120">
                <a:tc>
                  <a:txBody>
                    <a:bodyPr/>
                    <a:lstStyle/>
                    <a:p>
                      <a:pPr algn="ctr"/>
                      <a:r>
                        <a:rPr lang="en-US" sz="1100" dirty="0"/>
                        <a:t>Long</a:t>
                      </a:r>
                    </a:p>
                  </a:txBody>
                  <a:tcPr anchor="ctr"/>
                </a:tc>
                <a:tc>
                  <a:txBody>
                    <a:bodyPr/>
                    <a:lstStyle/>
                    <a:p>
                      <a:pPr algn="ctr"/>
                      <a:r>
                        <a:rPr lang="en-US" sz="1100" dirty="0"/>
                        <a:t>Increase surface area</a:t>
                      </a:r>
                    </a:p>
                  </a:txBody>
                  <a:tcPr anchor="ctr"/>
                </a:tc>
                <a:extLst>
                  <a:ext uri="{0D108BD9-81ED-4DB2-BD59-A6C34878D82A}">
                    <a16:rowId xmlns:a16="http://schemas.microsoft.com/office/drawing/2014/main" val="82142004"/>
                  </a:ext>
                </a:extLst>
              </a:tr>
              <a:tr h="364120">
                <a:tc>
                  <a:txBody>
                    <a:bodyPr/>
                    <a:lstStyle/>
                    <a:p>
                      <a:pPr algn="ctr"/>
                      <a:r>
                        <a:rPr lang="en-US" sz="1100" dirty="0"/>
                        <a:t>Villi</a:t>
                      </a:r>
                    </a:p>
                  </a:txBody>
                  <a:tcPr anchor="ctr"/>
                </a:tc>
                <a:tc>
                  <a:txBody>
                    <a:bodyPr/>
                    <a:lstStyle/>
                    <a:p>
                      <a:pPr algn="ctr"/>
                      <a:r>
                        <a:rPr lang="en-US" sz="1100" dirty="0"/>
                        <a:t>Increase  surface area</a:t>
                      </a:r>
                    </a:p>
                  </a:txBody>
                  <a:tcPr anchor="ctr"/>
                </a:tc>
                <a:extLst>
                  <a:ext uri="{0D108BD9-81ED-4DB2-BD59-A6C34878D82A}">
                    <a16:rowId xmlns:a16="http://schemas.microsoft.com/office/drawing/2014/main" val="1840645364"/>
                  </a:ext>
                </a:extLst>
              </a:tr>
              <a:tr h="417703">
                <a:tc>
                  <a:txBody>
                    <a:bodyPr/>
                    <a:lstStyle/>
                    <a:p>
                      <a:pPr algn="ctr"/>
                      <a:r>
                        <a:rPr lang="en-US" sz="1100" dirty="0"/>
                        <a:t>Thin Membrane</a:t>
                      </a:r>
                    </a:p>
                  </a:txBody>
                  <a:tcPr anchor="ctr"/>
                </a:tc>
                <a:tc>
                  <a:txBody>
                    <a:bodyPr/>
                    <a:lstStyle/>
                    <a:p>
                      <a:pPr algn="ctr"/>
                      <a:r>
                        <a:rPr lang="en-US" sz="1100" dirty="0"/>
                        <a:t>Short diffusion pathway</a:t>
                      </a:r>
                    </a:p>
                  </a:txBody>
                  <a:tcPr anchor="ctr"/>
                </a:tc>
                <a:extLst>
                  <a:ext uri="{0D108BD9-81ED-4DB2-BD59-A6C34878D82A}">
                    <a16:rowId xmlns:a16="http://schemas.microsoft.com/office/drawing/2014/main" val="1656519562"/>
                  </a:ext>
                </a:extLst>
              </a:tr>
              <a:tr h="417703">
                <a:tc>
                  <a:txBody>
                    <a:bodyPr/>
                    <a:lstStyle/>
                    <a:p>
                      <a:pPr algn="ctr"/>
                      <a:r>
                        <a:rPr lang="en-US" sz="1100" dirty="0"/>
                        <a:t>Good Blood Supply</a:t>
                      </a:r>
                    </a:p>
                  </a:txBody>
                  <a:tcPr anchor="ctr"/>
                </a:tc>
                <a:tc>
                  <a:txBody>
                    <a:bodyPr/>
                    <a:lstStyle/>
                    <a:p>
                      <a:pPr algn="ctr"/>
                      <a:r>
                        <a:rPr lang="en-US" sz="1100" dirty="0"/>
                        <a:t>Maintain a steep concentration gradient</a:t>
                      </a:r>
                    </a:p>
                  </a:txBody>
                  <a:tcPr anchor="ctr"/>
                </a:tc>
                <a:extLst>
                  <a:ext uri="{0D108BD9-81ED-4DB2-BD59-A6C34878D82A}">
                    <a16:rowId xmlns:a16="http://schemas.microsoft.com/office/drawing/2014/main" val="1278761450"/>
                  </a:ext>
                </a:extLst>
              </a:tr>
              <a:tr h="417703">
                <a:tc>
                  <a:txBody>
                    <a:bodyPr/>
                    <a:lstStyle/>
                    <a:p>
                      <a:pPr algn="ctr"/>
                      <a:r>
                        <a:rPr lang="en-US" sz="1100" dirty="0"/>
                        <a:t>Lots of Mitochondria</a:t>
                      </a:r>
                    </a:p>
                  </a:txBody>
                  <a:tcPr anchor="ctr"/>
                </a:tc>
                <a:tc>
                  <a:txBody>
                    <a:bodyPr/>
                    <a:lstStyle/>
                    <a:p>
                      <a:pPr algn="ctr"/>
                      <a:r>
                        <a:rPr lang="en-US" sz="1100" dirty="0"/>
                        <a:t>Transfer energy from respiration</a:t>
                      </a:r>
                    </a:p>
                  </a:txBody>
                  <a:tcPr anchor="ctr"/>
                </a:tc>
                <a:extLst>
                  <a:ext uri="{0D108BD9-81ED-4DB2-BD59-A6C34878D82A}">
                    <a16:rowId xmlns:a16="http://schemas.microsoft.com/office/drawing/2014/main" val="1215194138"/>
                  </a:ext>
                </a:extLst>
              </a:tr>
            </a:tbl>
          </a:graphicData>
        </a:graphic>
      </p:graphicFrame>
      <p:cxnSp>
        <p:nvCxnSpPr>
          <p:cNvPr id="26" name="Straight Connector 25">
            <a:extLst>
              <a:ext uri="{FF2B5EF4-FFF2-40B4-BE49-F238E27FC236}">
                <a16:creationId xmlns:a16="http://schemas.microsoft.com/office/drawing/2014/main" id="{1E9F4169-F8E5-9240-BCC0-7B28F72AD46F}"/>
              </a:ext>
            </a:extLst>
          </p:cNvPr>
          <p:cNvCxnSpPr>
            <a:cxnSpLocks/>
          </p:cNvCxnSpPr>
          <p:nvPr/>
        </p:nvCxnSpPr>
        <p:spPr>
          <a:xfrm flipV="1">
            <a:off x="3098939" y="3359253"/>
            <a:ext cx="0" cy="345064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6BBB81E2-FBDA-2A49-BEBB-543E7B6DBE5A}"/>
              </a:ext>
            </a:extLst>
          </p:cNvPr>
          <p:cNvSpPr/>
          <p:nvPr/>
        </p:nvSpPr>
        <p:spPr>
          <a:xfrm>
            <a:off x="6127977" y="3379823"/>
            <a:ext cx="2955194" cy="110799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Calibri" panose="020F0502020204030204"/>
                <a:ea typeface="+mn-ea"/>
                <a:cs typeface="+mn-cs"/>
              </a:rPr>
              <a:t>Lungs and Gills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In the lungs and gills oxygen diffuses into the blood and carbon dioxide diffuses out of the blood. Adaptations that </a:t>
            </a:r>
            <a:r>
              <a:rPr kumimoji="0" lang="en-GB" sz="1100" b="0" i="0" u="none" strike="noStrike" kern="1200" cap="none" spc="0" normalizeH="0" baseline="0" noProof="0" dirty="0" err="1">
                <a:ln>
                  <a:noFill/>
                </a:ln>
                <a:solidFill>
                  <a:prstClr val="black"/>
                </a:solidFill>
                <a:effectLst/>
                <a:uLnTx/>
                <a:uFillTx/>
                <a:latin typeface="Calibri" panose="020F0502020204030204"/>
                <a:ea typeface="+mn-ea"/>
                <a:cs typeface="+mn-cs"/>
              </a:rPr>
              <a:t>th</a:t>
            </a:r>
            <a:r>
              <a:rPr lang="en-GB" sz="1100" dirty="0">
                <a:solidFill>
                  <a:prstClr val="black"/>
                </a:solidFill>
                <a:latin typeface="Calibri" panose="020F0502020204030204"/>
              </a:rPr>
              <a:t>e lungs and gills have include: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0" name="Table 29">
            <a:extLst>
              <a:ext uri="{FF2B5EF4-FFF2-40B4-BE49-F238E27FC236}">
                <a16:creationId xmlns:a16="http://schemas.microsoft.com/office/drawing/2014/main" id="{AF32E22C-F3A8-464A-8D49-87DC0BE8AF05}"/>
              </a:ext>
            </a:extLst>
          </p:cNvPr>
          <p:cNvGraphicFramePr>
            <a:graphicFrameLocks noGrp="1"/>
          </p:cNvGraphicFramePr>
          <p:nvPr>
            <p:extLst>
              <p:ext uri="{D42A27DB-BD31-4B8C-83A1-F6EECF244321}">
                <p14:modId xmlns:p14="http://schemas.microsoft.com/office/powerpoint/2010/main" val="2686175053"/>
              </p:ext>
            </p:extLst>
          </p:nvPr>
        </p:nvGraphicFramePr>
        <p:xfrm>
          <a:off x="6127977" y="4443396"/>
          <a:ext cx="2909128" cy="2374917"/>
        </p:xfrm>
        <a:graphic>
          <a:graphicData uri="http://schemas.openxmlformats.org/drawingml/2006/table">
            <a:tbl>
              <a:tblPr firstRow="1" bandRow="1">
                <a:tableStyleId>{5940675A-B579-460E-94D1-54222C63F5DA}</a:tableStyleId>
              </a:tblPr>
              <a:tblGrid>
                <a:gridCol w="1425483">
                  <a:extLst>
                    <a:ext uri="{9D8B030D-6E8A-4147-A177-3AD203B41FA5}">
                      <a16:colId xmlns:a16="http://schemas.microsoft.com/office/drawing/2014/main" val="4124317229"/>
                    </a:ext>
                  </a:extLst>
                </a:gridCol>
                <a:gridCol w="1483645">
                  <a:extLst>
                    <a:ext uri="{9D8B030D-6E8A-4147-A177-3AD203B41FA5}">
                      <a16:colId xmlns:a16="http://schemas.microsoft.com/office/drawing/2014/main" val="272710919"/>
                    </a:ext>
                  </a:extLst>
                </a:gridCol>
              </a:tblGrid>
              <a:tr h="359125">
                <a:tc>
                  <a:txBody>
                    <a:bodyPr/>
                    <a:lstStyle/>
                    <a:p>
                      <a:pPr algn="ctr"/>
                      <a:r>
                        <a:rPr lang="en-US" sz="1100" b="1" dirty="0"/>
                        <a:t>Adaptation</a:t>
                      </a:r>
                    </a:p>
                  </a:txBody>
                  <a:tcPr anchor="ctr"/>
                </a:tc>
                <a:tc>
                  <a:txBody>
                    <a:bodyPr/>
                    <a:lstStyle/>
                    <a:p>
                      <a:pPr algn="ctr"/>
                      <a:r>
                        <a:rPr lang="en-US" sz="1100" b="1" dirty="0"/>
                        <a:t>Description </a:t>
                      </a:r>
                    </a:p>
                  </a:txBody>
                  <a:tcPr anchor="ctr"/>
                </a:tc>
                <a:extLst>
                  <a:ext uri="{0D108BD9-81ED-4DB2-BD59-A6C34878D82A}">
                    <a16:rowId xmlns:a16="http://schemas.microsoft.com/office/drawing/2014/main" val="4027577354"/>
                  </a:ext>
                </a:extLst>
              </a:tr>
              <a:tr h="517073">
                <a:tc>
                  <a:txBody>
                    <a:bodyPr/>
                    <a:lstStyle/>
                    <a:p>
                      <a:pPr algn="ctr"/>
                      <a:r>
                        <a:rPr lang="en-US" sz="1100" dirty="0"/>
                        <a:t>Lots of alveoli (lungs), lamellae (gills)</a:t>
                      </a:r>
                    </a:p>
                  </a:txBody>
                  <a:tcPr anchor="ctr"/>
                </a:tc>
                <a:tc>
                  <a:txBody>
                    <a:bodyPr/>
                    <a:lstStyle/>
                    <a:p>
                      <a:pPr algn="ctr"/>
                      <a:r>
                        <a:rPr lang="en-US" sz="1100" dirty="0"/>
                        <a:t>Increase surface area</a:t>
                      </a:r>
                    </a:p>
                  </a:txBody>
                  <a:tcPr anchor="ctr"/>
                </a:tc>
                <a:extLst>
                  <a:ext uri="{0D108BD9-81ED-4DB2-BD59-A6C34878D82A}">
                    <a16:rowId xmlns:a16="http://schemas.microsoft.com/office/drawing/2014/main" val="82142004"/>
                  </a:ext>
                </a:extLst>
              </a:tr>
              <a:tr h="464573">
                <a:tc>
                  <a:txBody>
                    <a:bodyPr/>
                    <a:lstStyle/>
                    <a:p>
                      <a:pPr algn="ctr"/>
                      <a:r>
                        <a:rPr lang="en-US" sz="1100" dirty="0"/>
                        <a:t>Thin Membrane</a:t>
                      </a:r>
                    </a:p>
                  </a:txBody>
                  <a:tcPr anchor="ctr"/>
                </a:tc>
                <a:tc>
                  <a:txBody>
                    <a:bodyPr/>
                    <a:lstStyle/>
                    <a:p>
                      <a:pPr algn="ctr"/>
                      <a:r>
                        <a:rPr lang="en-US" sz="1100" dirty="0"/>
                        <a:t>Short diffusion pathway</a:t>
                      </a:r>
                    </a:p>
                  </a:txBody>
                  <a:tcPr anchor="ctr"/>
                </a:tc>
                <a:extLst>
                  <a:ext uri="{0D108BD9-81ED-4DB2-BD59-A6C34878D82A}">
                    <a16:rowId xmlns:a16="http://schemas.microsoft.com/office/drawing/2014/main" val="1656519562"/>
                  </a:ext>
                </a:extLst>
              </a:tr>
              <a:tr h="517073">
                <a:tc>
                  <a:txBody>
                    <a:bodyPr/>
                    <a:lstStyle/>
                    <a:p>
                      <a:pPr algn="ctr"/>
                      <a:r>
                        <a:rPr lang="en-US" sz="1100" dirty="0"/>
                        <a:t>Good Blood Supply</a:t>
                      </a:r>
                    </a:p>
                  </a:txBody>
                  <a:tcPr anchor="ctr"/>
                </a:tc>
                <a:tc>
                  <a:txBody>
                    <a:bodyPr/>
                    <a:lstStyle/>
                    <a:p>
                      <a:pPr algn="ctr"/>
                      <a:r>
                        <a:rPr lang="en-US" sz="1100" dirty="0"/>
                        <a:t>Maintain a steep concentration gradient</a:t>
                      </a:r>
                    </a:p>
                  </a:txBody>
                  <a:tcPr anchor="ctr"/>
                </a:tc>
                <a:extLst>
                  <a:ext uri="{0D108BD9-81ED-4DB2-BD59-A6C34878D82A}">
                    <a16:rowId xmlns:a16="http://schemas.microsoft.com/office/drawing/2014/main" val="1278761450"/>
                  </a:ext>
                </a:extLst>
              </a:tr>
              <a:tr h="517073">
                <a:tc>
                  <a:txBody>
                    <a:bodyPr/>
                    <a:lstStyle/>
                    <a:p>
                      <a:pPr algn="ctr"/>
                      <a:r>
                        <a:rPr lang="en-US" sz="1100" dirty="0"/>
                        <a:t>Good Ventilation</a:t>
                      </a:r>
                    </a:p>
                  </a:txBody>
                  <a:tcPr anchor="ctr"/>
                </a:tc>
                <a:tc>
                  <a:txBody>
                    <a:bodyPr/>
                    <a:lstStyle/>
                    <a:p>
                      <a:pPr algn="ctr"/>
                      <a:r>
                        <a:rPr lang="en-US" sz="1100" dirty="0"/>
                        <a:t>Maintain a steep concentration gradient</a:t>
                      </a:r>
                    </a:p>
                  </a:txBody>
                  <a:tcPr anchor="ctr"/>
                </a:tc>
                <a:extLst>
                  <a:ext uri="{0D108BD9-81ED-4DB2-BD59-A6C34878D82A}">
                    <a16:rowId xmlns:a16="http://schemas.microsoft.com/office/drawing/2014/main" val="1215194138"/>
                  </a:ext>
                </a:extLst>
              </a:tr>
            </a:tbl>
          </a:graphicData>
        </a:graphic>
      </p:graphicFrame>
      <p:cxnSp>
        <p:nvCxnSpPr>
          <p:cNvPr id="31" name="Straight Connector 30">
            <a:extLst>
              <a:ext uri="{FF2B5EF4-FFF2-40B4-BE49-F238E27FC236}">
                <a16:creationId xmlns:a16="http://schemas.microsoft.com/office/drawing/2014/main" id="{3DF9E5B6-365F-1345-8B33-A8A690DAB4E3}"/>
              </a:ext>
            </a:extLst>
          </p:cNvPr>
          <p:cNvCxnSpPr>
            <a:cxnSpLocks/>
          </p:cNvCxnSpPr>
          <p:nvPr/>
        </p:nvCxnSpPr>
        <p:spPr>
          <a:xfrm flipV="1">
            <a:off x="6133810" y="3359253"/>
            <a:ext cx="0" cy="345064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34" name="Table 33">
            <a:extLst>
              <a:ext uri="{FF2B5EF4-FFF2-40B4-BE49-F238E27FC236}">
                <a16:creationId xmlns:a16="http://schemas.microsoft.com/office/drawing/2014/main" id="{8CA6F466-EAAA-5D44-8682-2A27ABAE39BF}"/>
              </a:ext>
            </a:extLst>
          </p:cNvPr>
          <p:cNvGraphicFramePr>
            <a:graphicFrameLocks noGrp="1"/>
          </p:cNvGraphicFramePr>
          <p:nvPr>
            <p:extLst>
              <p:ext uri="{D42A27DB-BD31-4B8C-83A1-F6EECF244321}">
                <p14:modId xmlns:p14="http://schemas.microsoft.com/office/powerpoint/2010/main" val="3188486450"/>
              </p:ext>
            </p:extLst>
          </p:nvPr>
        </p:nvGraphicFramePr>
        <p:xfrm>
          <a:off x="3098938" y="4442014"/>
          <a:ext cx="3040710" cy="2372520"/>
        </p:xfrm>
        <a:graphic>
          <a:graphicData uri="http://schemas.openxmlformats.org/drawingml/2006/table">
            <a:tbl>
              <a:tblPr firstRow="1" bandRow="1">
                <a:tableStyleId>{5940675A-B579-460E-94D1-54222C63F5DA}</a:tableStyleId>
              </a:tblPr>
              <a:tblGrid>
                <a:gridCol w="1520355">
                  <a:extLst>
                    <a:ext uri="{9D8B030D-6E8A-4147-A177-3AD203B41FA5}">
                      <a16:colId xmlns:a16="http://schemas.microsoft.com/office/drawing/2014/main" val="4124317229"/>
                    </a:ext>
                  </a:extLst>
                </a:gridCol>
                <a:gridCol w="1520355">
                  <a:extLst>
                    <a:ext uri="{9D8B030D-6E8A-4147-A177-3AD203B41FA5}">
                      <a16:colId xmlns:a16="http://schemas.microsoft.com/office/drawing/2014/main" val="272710919"/>
                    </a:ext>
                  </a:extLst>
                </a:gridCol>
              </a:tblGrid>
              <a:tr h="364120">
                <a:tc>
                  <a:txBody>
                    <a:bodyPr/>
                    <a:lstStyle/>
                    <a:p>
                      <a:pPr algn="ctr"/>
                      <a:r>
                        <a:rPr lang="en-US" sz="1100" b="1" dirty="0"/>
                        <a:t>Adaptation</a:t>
                      </a:r>
                    </a:p>
                  </a:txBody>
                  <a:tcPr anchor="ctr"/>
                </a:tc>
                <a:tc>
                  <a:txBody>
                    <a:bodyPr/>
                    <a:lstStyle/>
                    <a:p>
                      <a:pPr algn="ctr"/>
                      <a:r>
                        <a:rPr lang="en-US" sz="1100" b="1" dirty="0"/>
                        <a:t>Description </a:t>
                      </a:r>
                    </a:p>
                  </a:txBody>
                  <a:tcPr anchor="ctr"/>
                </a:tc>
                <a:extLst>
                  <a:ext uri="{0D108BD9-81ED-4DB2-BD59-A6C34878D82A}">
                    <a16:rowId xmlns:a16="http://schemas.microsoft.com/office/drawing/2014/main" val="4027577354"/>
                  </a:ext>
                </a:extLst>
              </a:tr>
              <a:tr h="364120">
                <a:tc>
                  <a:txBody>
                    <a:bodyPr/>
                    <a:lstStyle/>
                    <a:p>
                      <a:pPr algn="ctr"/>
                      <a:r>
                        <a:rPr lang="en-US" sz="1100" dirty="0"/>
                        <a:t>Elongated Shape</a:t>
                      </a:r>
                    </a:p>
                  </a:txBody>
                  <a:tcPr anchor="ctr"/>
                </a:tc>
                <a:tc>
                  <a:txBody>
                    <a:bodyPr/>
                    <a:lstStyle/>
                    <a:p>
                      <a:pPr algn="ctr"/>
                      <a:r>
                        <a:rPr lang="en-US" sz="1100" dirty="0"/>
                        <a:t>Increase surface area</a:t>
                      </a:r>
                    </a:p>
                  </a:txBody>
                  <a:tcPr anchor="ctr"/>
                </a:tc>
                <a:extLst>
                  <a:ext uri="{0D108BD9-81ED-4DB2-BD59-A6C34878D82A}">
                    <a16:rowId xmlns:a16="http://schemas.microsoft.com/office/drawing/2014/main" val="82142004"/>
                  </a:ext>
                </a:extLst>
              </a:tr>
              <a:tr h="364120">
                <a:tc>
                  <a:txBody>
                    <a:bodyPr/>
                    <a:lstStyle/>
                    <a:p>
                      <a:pPr algn="ctr"/>
                      <a:r>
                        <a:rPr lang="en-US" sz="1100" dirty="0"/>
                        <a:t>Lots of Root Hair Cells</a:t>
                      </a:r>
                    </a:p>
                  </a:txBody>
                  <a:tcPr anchor="ctr"/>
                </a:tc>
                <a:tc>
                  <a:txBody>
                    <a:bodyPr/>
                    <a:lstStyle/>
                    <a:p>
                      <a:pPr algn="ctr"/>
                      <a:r>
                        <a:rPr lang="en-US" sz="1100" dirty="0"/>
                        <a:t>Increase  surface area</a:t>
                      </a:r>
                    </a:p>
                  </a:txBody>
                  <a:tcPr anchor="ctr"/>
                </a:tc>
                <a:extLst>
                  <a:ext uri="{0D108BD9-81ED-4DB2-BD59-A6C34878D82A}">
                    <a16:rowId xmlns:a16="http://schemas.microsoft.com/office/drawing/2014/main" val="1840645364"/>
                  </a:ext>
                </a:extLst>
              </a:tr>
              <a:tr h="417703">
                <a:tc>
                  <a:txBody>
                    <a:bodyPr/>
                    <a:lstStyle/>
                    <a:p>
                      <a:pPr algn="ctr"/>
                      <a:r>
                        <a:rPr lang="en-US" sz="1100" dirty="0"/>
                        <a:t>Thin Membrane</a:t>
                      </a:r>
                    </a:p>
                  </a:txBody>
                  <a:tcPr anchor="ctr"/>
                </a:tc>
                <a:tc>
                  <a:txBody>
                    <a:bodyPr/>
                    <a:lstStyle/>
                    <a:p>
                      <a:pPr algn="ctr"/>
                      <a:r>
                        <a:rPr lang="en-US" sz="1100" dirty="0"/>
                        <a:t>Short diffusion pathway</a:t>
                      </a:r>
                    </a:p>
                  </a:txBody>
                  <a:tcPr anchor="ctr"/>
                </a:tc>
                <a:extLst>
                  <a:ext uri="{0D108BD9-81ED-4DB2-BD59-A6C34878D82A}">
                    <a16:rowId xmlns:a16="http://schemas.microsoft.com/office/drawing/2014/main" val="1656519562"/>
                  </a:ext>
                </a:extLst>
              </a:tr>
              <a:tr h="417703">
                <a:tc>
                  <a:txBody>
                    <a:bodyPr/>
                    <a:lstStyle/>
                    <a:p>
                      <a:pPr algn="ctr"/>
                      <a:r>
                        <a:rPr lang="en-US" sz="1100" dirty="0"/>
                        <a:t>Water/Minerals Removed Quickly</a:t>
                      </a:r>
                    </a:p>
                  </a:txBody>
                  <a:tcPr anchor="ctr"/>
                </a:tc>
                <a:tc>
                  <a:txBody>
                    <a:bodyPr/>
                    <a:lstStyle/>
                    <a:p>
                      <a:pPr algn="ctr"/>
                      <a:r>
                        <a:rPr lang="en-US" sz="1100" dirty="0"/>
                        <a:t>Maintain a steep concentration gradient</a:t>
                      </a:r>
                    </a:p>
                  </a:txBody>
                  <a:tcPr anchor="ctr"/>
                </a:tc>
                <a:extLst>
                  <a:ext uri="{0D108BD9-81ED-4DB2-BD59-A6C34878D82A}">
                    <a16:rowId xmlns:a16="http://schemas.microsoft.com/office/drawing/2014/main" val="1278761450"/>
                  </a:ext>
                </a:extLst>
              </a:tr>
              <a:tr h="417703">
                <a:tc>
                  <a:txBody>
                    <a:bodyPr/>
                    <a:lstStyle/>
                    <a:p>
                      <a:pPr algn="ctr"/>
                      <a:r>
                        <a:rPr lang="en-US" sz="1100" dirty="0"/>
                        <a:t>Lots of Mitochondria</a:t>
                      </a:r>
                    </a:p>
                  </a:txBody>
                  <a:tcPr anchor="ctr"/>
                </a:tc>
                <a:tc>
                  <a:txBody>
                    <a:bodyPr/>
                    <a:lstStyle/>
                    <a:p>
                      <a:pPr algn="ctr"/>
                      <a:r>
                        <a:rPr lang="en-US" sz="1100" dirty="0"/>
                        <a:t>Transfer energy from respiration</a:t>
                      </a:r>
                    </a:p>
                  </a:txBody>
                  <a:tcPr anchor="ctr"/>
                </a:tc>
                <a:extLst>
                  <a:ext uri="{0D108BD9-81ED-4DB2-BD59-A6C34878D82A}">
                    <a16:rowId xmlns:a16="http://schemas.microsoft.com/office/drawing/2014/main" val="1215194138"/>
                  </a:ext>
                </a:extLst>
              </a:tr>
            </a:tbl>
          </a:graphicData>
        </a:graphic>
      </p:graphicFrame>
      <p:sp>
        <p:nvSpPr>
          <p:cNvPr id="35" name="Rectangle 34">
            <a:extLst>
              <a:ext uri="{FF2B5EF4-FFF2-40B4-BE49-F238E27FC236}">
                <a16:creationId xmlns:a16="http://schemas.microsoft.com/office/drawing/2014/main" id="{B585C11C-CBA9-A844-8057-A549F36D9F1A}"/>
              </a:ext>
            </a:extLst>
          </p:cNvPr>
          <p:cNvSpPr/>
          <p:nvPr/>
        </p:nvSpPr>
        <p:spPr>
          <a:xfrm>
            <a:off x="3089868" y="3369421"/>
            <a:ext cx="3032272" cy="110799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Calibri" panose="020F0502020204030204"/>
                <a:ea typeface="+mn-ea"/>
                <a:cs typeface="+mn-cs"/>
              </a:rPr>
              <a:t>Root Hair Cells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In the roots water is absorbed </a:t>
            </a:r>
            <a:r>
              <a:rPr lang="en-GB" sz="1100" dirty="0">
                <a:solidFill>
                  <a:prstClr val="black"/>
                </a:solidFill>
                <a:latin typeface="Calibri" panose="020F0502020204030204"/>
              </a:rPr>
              <a:t>by osmosis from the soil and mineral ions are absorbed by active transport.  Adaptations that the root cells have include: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6063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8230" y="429578"/>
            <a:ext cx="9027539" cy="638031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6" name="Rectangle 5"/>
          <p:cNvSpPr/>
          <p:nvPr/>
        </p:nvSpPr>
        <p:spPr>
          <a:xfrm>
            <a:off x="58231" y="441018"/>
            <a:ext cx="3407828" cy="2800767"/>
          </a:xfrm>
          <a:prstGeom prst="rect">
            <a:avLst/>
          </a:prstGeom>
          <a:ln>
            <a:no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panose="020F0502020204030204"/>
                <a:ea typeface="+mn-ea"/>
                <a:cs typeface="+mn-cs"/>
              </a:rPr>
              <a:t>The Cell Cycle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effectLst/>
                <a:uLnTx/>
                <a:uFillTx/>
                <a:latin typeface="Calibri" panose="020F0502020204030204"/>
                <a:ea typeface="+mn-ea"/>
                <a:cs typeface="+mn-cs"/>
              </a:rPr>
              <a:t>Cells divide in a series of stages called the cell cycle. During the cell cycle the genetic material is doubled and then divided into two identical cells. The three stages of the cell cycle are: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panose="020F0502020204030204"/>
                <a:ea typeface="+mn-ea"/>
                <a:cs typeface="+mn-cs"/>
              </a:rPr>
              <a:t>Stage 1: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effectLst/>
                <a:uLnTx/>
                <a:uFillTx/>
                <a:latin typeface="Calibri" panose="020F0502020204030204"/>
                <a:ea typeface="+mn-ea"/>
                <a:cs typeface="+mn-cs"/>
              </a:rPr>
              <a:t>Before a cell can divide it needs to grow and increase the number of sub-cellular structures such as ribosomes and mitochondria. The DNA replicates to form two copies of each chromosome.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panose="020F0502020204030204"/>
                <a:ea typeface="+mn-ea"/>
                <a:cs typeface="+mn-cs"/>
              </a:rPr>
              <a:t>Stage 2: </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100" dirty="0">
                <a:latin typeface="Calibri" panose="020F0502020204030204"/>
              </a:rPr>
              <a:t>O</a:t>
            </a:r>
            <a:r>
              <a:rPr kumimoji="0" lang="en-GB" sz="1100" b="0" i="0" u="none" strike="noStrike" kern="1200" cap="none" spc="0" normalizeH="0" baseline="0" noProof="0" dirty="0">
                <a:ln>
                  <a:noFill/>
                </a:ln>
                <a:effectLst/>
                <a:uLnTx/>
                <a:uFillTx/>
                <a:latin typeface="Calibri" panose="020F0502020204030204"/>
                <a:ea typeface="+mn-ea"/>
                <a:cs typeface="+mn-cs"/>
              </a:rPr>
              <a:t>ne set of chromosomes is pulled to each end of the cell and the nucleus divides. This stage is known as mitosis.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panose="020F0502020204030204"/>
                <a:ea typeface="+mn-ea"/>
                <a:cs typeface="+mn-cs"/>
              </a:rPr>
              <a:t>Stage 3: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effectLst/>
                <a:uLnTx/>
                <a:uFillTx/>
                <a:latin typeface="Calibri" panose="020F0502020204030204"/>
                <a:ea typeface="+mn-ea"/>
                <a:cs typeface="+mn-cs"/>
              </a:rPr>
              <a:t>Finally the cytoplasm and cell membranes divide to form two identical cells. </a:t>
            </a:r>
          </a:p>
        </p:txBody>
      </p:sp>
      <p:sp>
        <p:nvSpPr>
          <p:cNvPr id="7" name="Rectangle 6"/>
          <p:cNvSpPr/>
          <p:nvPr/>
        </p:nvSpPr>
        <p:spPr>
          <a:xfrm>
            <a:off x="53523" y="5871176"/>
            <a:ext cx="3412536" cy="93871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panose="020F0502020204030204"/>
                <a:ea typeface="+mn-ea"/>
                <a:cs typeface="+mn-cs"/>
              </a:rPr>
              <a:t>Information in the cells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effectLst/>
                <a:uLnTx/>
                <a:uFillTx/>
                <a:latin typeface="Calibri" panose="020F0502020204030204"/>
                <a:ea typeface="+mn-ea"/>
                <a:cs typeface="+mn-cs"/>
              </a:rPr>
              <a:t>The nucleus of a cell contains chromosomes made of DNA molecules. Each chromosome carries a large number of genes. In body cells the chromosomes are normally found in pairs.</a:t>
            </a:r>
          </a:p>
        </p:txBody>
      </p:sp>
      <p:sp>
        <p:nvSpPr>
          <p:cNvPr id="16" name="Rectangle 15"/>
          <p:cNvSpPr/>
          <p:nvPr/>
        </p:nvSpPr>
        <p:spPr>
          <a:xfrm>
            <a:off x="3542345" y="1904781"/>
            <a:ext cx="2771712" cy="144655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panose="020F0502020204030204"/>
                <a:ea typeface="+mn-ea"/>
                <a:cs typeface="+mn-cs"/>
              </a:rPr>
              <a:t>Uses of Stem Cells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effectLst/>
                <a:uLnTx/>
                <a:uFillTx/>
                <a:latin typeface="Calibri" panose="020F0502020204030204"/>
                <a:ea typeface="+mn-ea"/>
                <a:cs typeface="+mn-cs"/>
              </a:rPr>
              <a:t>Stem cells, directed to differentiate into specific cell types, offer the possibility of a renewable source of replacement cells and tissues to treat diseases including macular degeneration, paralysis, spinal cord injury, stroke, burns, heart disease, diabetes, osteoarthritis, and rheumatoid arthritis.</a:t>
            </a:r>
          </a:p>
        </p:txBody>
      </p:sp>
      <p:sp>
        <p:nvSpPr>
          <p:cNvPr id="24" name="Rectangle 23"/>
          <p:cNvSpPr/>
          <p:nvPr/>
        </p:nvSpPr>
        <p:spPr>
          <a:xfrm>
            <a:off x="3509479" y="434278"/>
            <a:ext cx="2881859" cy="1439126"/>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25" name="Rectangle 24"/>
          <p:cNvSpPr/>
          <p:nvPr/>
        </p:nvSpPr>
        <p:spPr>
          <a:xfrm>
            <a:off x="85226" y="3293685"/>
            <a:ext cx="3419546" cy="3525006"/>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27" name="Rectangle 26"/>
          <p:cNvSpPr/>
          <p:nvPr/>
        </p:nvSpPr>
        <p:spPr>
          <a:xfrm>
            <a:off x="6386632" y="4206240"/>
            <a:ext cx="2699138" cy="93871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panose="020F0502020204030204"/>
                <a:ea typeface="+mn-ea"/>
                <a:cs typeface="+mn-cs"/>
              </a:rPr>
              <a:t>Embryonic Stem Cells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100" dirty="0">
                <a:latin typeface="Calibri" panose="020F0502020204030204"/>
              </a:rPr>
              <a:t>Undifferentiated cells found in an early embryo that have the potential to differentiate  into lots of different cells in the body.</a:t>
            </a:r>
            <a:endParaRPr kumimoji="0" lang="en-GB" sz="1100" b="1" i="0" u="none" strike="noStrike" kern="1200" cap="none" spc="0" normalizeH="0" baseline="0" noProof="0" dirty="0">
              <a:ln>
                <a:noFill/>
              </a:ln>
              <a:effectLst/>
              <a:uLnTx/>
              <a:uFillTx/>
              <a:latin typeface="Calibri" panose="020F0502020204030204"/>
              <a:ea typeface="+mn-ea"/>
              <a:cs typeface="+mn-cs"/>
            </a:endParaRPr>
          </a:p>
        </p:txBody>
      </p:sp>
      <p:sp>
        <p:nvSpPr>
          <p:cNvPr id="28" name="Rectangle 27"/>
          <p:cNvSpPr/>
          <p:nvPr/>
        </p:nvSpPr>
        <p:spPr>
          <a:xfrm>
            <a:off x="6402978" y="420783"/>
            <a:ext cx="2682791" cy="397031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effectLst/>
                <a:uLnTx/>
                <a:uFillTx/>
                <a:latin typeface="Calibri" panose="020F0502020204030204"/>
                <a:ea typeface="+mn-ea"/>
                <a:cs typeface="+mn-cs"/>
              </a:rPr>
              <a:t>Meristems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effectLst/>
                <a:uLnTx/>
                <a:uFillTx/>
                <a:latin typeface="Calibri" panose="020F0502020204030204"/>
                <a:ea typeface="+mn-ea"/>
                <a:cs typeface="+mn-cs"/>
              </a:rPr>
              <a:t>Meristem tissue in plants can differentiate into any type of plant cell, throughout the life of the plant. Stem cells from meristems in plants can be used to produce clones of plants quickly and economically.</a:t>
            </a:r>
            <a:endParaRPr lang="en-GB" sz="1050" dirty="0">
              <a:latin typeface="Calibri" panose="020F0502020204030204"/>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50" b="1" dirty="0">
                <a:latin typeface="Calibri" panose="020F0502020204030204"/>
              </a:rPr>
              <a:t>Uses of Meristems</a:t>
            </a:r>
            <a:endParaRPr kumimoji="0" lang="en-GB" sz="1050" b="1" i="0" u="none" strike="noStrike" kern="1200" cap="none" spc="0" normalizeH="0" baseline="0" noProof="0" dirty="0">
              <a:ln>
                <a:noFill/>
              </a:ln>
              <a:effectLst/>
              <a:uLnTx/>
              <a:uFillTx/>
              <a:latin typeface="Calibri" panose="020F0502020204030204"/>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50" b="0" i="0" u="none" strike="noStrike" kern="1200" cap="none" spc="0" normalizeH="0" baseline="0" noProof="0" dirty="0">
                <a:ln>
                  <a:noFill/>
                </a:ln>
                <a:effectLst/>
                <a:uLnTx/>
                <a:uFillTx/>
                <a:latin typeface="Calibri" panose="020F0502020204030204"/>
                <a:ea typeface="+mn-ea"/>
                <a:cs typeface="+mn-cs"/>
              </a:rPr>
              <a:t>Rare species can be cloned to protect from extinction.</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50" b="0" i="0" u="none" strike="noStrike" kern="1200" cap="none" spc="0" normalizeH="0" baseline="0" noProof="0" dirty="0">
                <a:ln>
                  <a:noFill/>
                </a:ln>
                <a:effectLst/>
                <a:uLnTx/>
                <a:uFillTx/>
                <a:latin typeface="Calibri" panose="020F0502020204030204"/>
                <a:ea typeface="+mn-ea"/>
                <a:cs typeface="+mn-cs"/>
              </a:rPr>
              <a:t>Crop plants with special features such as disease resistance can be cloned to produce large numbers of identical plants for farmers.</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50" b="1" i="0" u="none" strike="noStrike" kern="1200" cap="none" spc="0" normalizeH="0" baseline="0" noProof="0" dirty="0">
                <a:ln>
                  <a:noFill/>
                </a:ln>
                <a:effectLst/>
                <a:uLnTx/>
                <a:uFillTx/>
                <a:latin typeface="Calibri" panose="020F0502020204030204"/>
                <a:ea typeface="+mn-ea"/>
                <a:cs typeface="+mn-cs"/>
              </a:rPr>
              <a:t>Cloning</a:t>
            </a:r>
            <a:r>
              <a:rPr kumimoji="0" lang="en-GB" sz="1050" b="0" i="0" u="none" strike="noStrike" kern="1200" cap="none" spc="0" normalizeH="0" baseline="0" noProof="0" dirty="0">
                <a:ln>
                  <a:noFill/>
                </a:ln>
                <a:effectLst/>
                <a:uLnTx/>
                <a:uFillTx/>
                <a:latin typeface="Calibri" panose="020F0502020204030204"/>
                <a:ea typeface="+mn-ea"/>
                <a:cs typeface="+mn-cs"/>
              </a:rPr>
              <a:t> allows growers to mass produce </a:t>
            </a:r>
            <a:r>
              <a:rPr kumimoji="0" lang="en-GB" sz="1050" b="1" i="0" u="none" strike="noStrike" kern="1200" cap="none" spc="0" normalizeH="0" baseline="0" noProof="0" dirty="0">
                <a:ln>
                  <a:noFill/>
                </a:ln>
                <a:effectLst/>
                <a:uLnTx/>
                <a:uFillTx/>
                <a:latin typeface="Calibri" panose="020F0502020204030204"/>
                <a:ea typeface="+mn-ea"/>
                <a:cs typeface="+mn-cs"/>
              </a:rPr>
              <a:t>plants</a:t>
            </a:r>
            <a:r>
              <a:rPr kumimoji="0" lang="en-GB" sz="1050" b="0" i="0" u="none" strike="noStrike" kern="1200" cap="none" spc="0" normalizeH="0" baseline="0" noProof="0" dirty="0">
                <a:ln>
                  <a:noFill/>
                </a:ln>
                <a:effectLst/>
                <a:uLnTx/>
                <a:uFillTx/>
                <a:latin typeface="Calibri" panose="020F0502020204030204"/>
                <a:ea typeface="+mn-ea"/>
                <a:cs typeface="+mn-cs"/>
              </a:rPr>
              <a:t> that may be difficult to grow from seed.</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50" b="0" i="0" u="none" strike="noStrike" kern="1200" cap="none" spc="0" normalizeH="0" baseline="0" noProof="0" dirty="0">
                <a:ln>
                  <a:noFill/>
                </a:ln>
                <a:effectLst/>
                <a:uLnTx/>
                <a:uFillTx/>
                <a:latin typeface="Calibri" panose="020F0502020204030204"/>
                <a:ea typeface="+mn-ea"/>
                <a:cs typeface="+mn-cs"/>
              </a:rPr>
              <a:t>Cloning allows growers to mass produce plants that may be difficult to grow from seed.</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50" b="0" i="0" u="none" strike="noStrike" kern="1200" cap="none" spc="0" normalizeH="0" baseline="0" noProof="0" dirty="0">
                <a:ln>
                  <a:noFill/>
                </a:ln>
                <a:effectLst/>
                <a:uLnTx/>
                <a:uFillTx/>
                <a:latin typeface="Calibri" panose="020F0502020204030204"/>
                <a:ea typeface="+mn-ea"/>
                <a:cs typeface="+mn-cs"/>
              </a:rPr>
              <a:t>All the plants are genetically identical, which is useful because you can be sure of their characteristics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effectLst/>
              <a:uLnTx/>
              <a:uFillTx/>
              <a:latin typeface="Calibri" panose="020F0502020204030204"/>
              <a:ea typeface="+mn-ea"/>
              <a:cs typeface="+mn-cs"/>
            </a:endParaRPr>
          </a:p>
        </p:txBody>
      </p:sp>
      <p:sp>
        <p:nvSpPr>
          <p:cNvPr id="32" name="Rectangle 31"/>
          <p:cNvSpPr/>
          <p:nvPr/>
        </p:nvSpPr>
        <p:spPr>
          <a:xfrm>
            <a:off x="3515841" y="3447140"/>
            <a:ext cx="2836854" cy="127727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panose="020F0502020204030204"/>
                <a:ea typeface="+mn-ea"/>
                <a:cs typeface="+mn-cs"/>
              </a:rPr>
              <a:t>Therapeutic Cloning</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effectLst/>
                <a:uLnTx/>
                <a:uFillTx/>
                <a:latin typeface="Calibri" panose="020F0502020204030204"/>
                <a:ea typeface="+mn-ea"/>
                <a:cs typeface="+mn-cs"/>
              </a:rPr>
              <a:t>In therapeutic cloning an embryo is produced with the same genes as the patient. Stem cells from the embryo are not rejected by the patient’s body so they may be used for medical treatment.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effectLst/>
              <a:uLnTx/>
              <a:uFillTx/>
              <a:latin typeface="Calibri" panose="020F0502020204030204"/>
              <a:ea typeface="+mn-ea"/>
              <a:cs typeface="+mn-cs"/>
            </a:endParaRPr>
          </a:p>
        </p:txBody>
      </p:sp>
      <p:sp>
        <p:nvSpPr>
          <p:cNvPr id="33" name="Rectangle 32"/>
          <p:cNvSpPr/>
          <p:nvPr/>
        </p:nvSpPr>
        <p:spPr>
          <a:xfrm>
            <a:off x="3504772" y="3429968"/>
            <a:ext cx="2881859" cy="3388723"/>
          </a:xfrm>
          <a:prstGeom prst="rect">
            <a:avLst/>
          </a:prstGeom>
          <a:no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35" name="Rectangle 34"/>
          <p:cNvSpPr/>
          <p:nvPr/>
        </p:nvSpPr>
        <p:spPr>
          <a:xfrm>
            <a:off x="6391338" y="1548790"/>
            <a:ext cx="2682790" cy="2657450"/>
          </a:xfrm>
          <a:prstGeom prst="rect">
            <a:avLst/>
          </a:prstGeom>
          <a:no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A24D6105-1D14-364B-8F6E-3DA5A0E78772}"/>
              </a:ext>
            </a:extLst>
          </p:cNvPr>
          <p:cNvSpPr txBox="1"/>
          <p:nvPr/>
        </p:nvSpPr>
        <p:spPr>
          <a:xfrm>
            <a:off x="-17684" y="-22433"/>
            <a:ext cx="8315325" cy="400110"/>
          </a:xfrm>
          <a:prstGeom prst="rect">
            <a:avLst/>
          </a:prstGeom>
          <a:noFill/>
        </p:spPr>
        <p:txBody>
          <a:bodyPr wrap="square" rtlCol="0">
            <a:spAutoFit/>
          </a:bodyPr>
          <a:lstStyle/>
          <a:p>
            <a:r>
              <a:rPr lang="en-US" sz="2000" b="1" dirty="0"/>
              <a:t>B2: Stem Cells</a:t>
            </a:r>
          </a:p>
        </p:txBody>
      </p:sp>
      <p:sp>
        <p:nvSpPr>
          <p:cNvPr id="17" name="Rectangle 16">
            <a:extLst>
              <a:ext uri="{FF2B5EF4-FFF2-40B4-BE49-F238E27FC236}">
                <a16:creationId xmlns:a16="http://schemas.microsoft.com/office/drawing/2014/main" id="{37993E5D-DCB7-2846-B515-07A7861E6369}"/>
              </a:ext>
            </a:extLst>
          </p:cNvPr>
          <p:cNvSpPr/>
          <p:nvPr/>
        </p:nvSpPr>
        <p:spPr>
          <a:xfrm>
            <a:off x="3586760" y="440091"/>
            <a:ext cx="2804578" cy="144655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panose="020F0502020204030204"/>
                <a:ea typeface="+mn-ea"/>
                <a:cs typeface="+mn-cs"/>
              </a:rPr>
              <a:t>Stem Cells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effectLst/>
                <a:uLnTx/>
                <a:uFillTx/>
                <a:latin typeface="Calibri" panose="020F0502020204030204"/>
                <a:ea typeface="+mn-ea"/>
                <a:cs typeface="+mn-cs"/>
              </a:rPr>
              <a:t>A stem cell is undifferentiated cell which is able to make many more cells of the same type through division and differentiation. There are three types of stem cells:</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dirty="0">
                <a:latin typeface="Calibri" panose="020F0502020204030204"/>
              </a:rPr>
              <a:t>Adult Stem Cells</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effectLst/>
                <a:uLnTx/>
                <a:uFillTx/>
                <a:latin typeface="Calibri" panose="020F0502020204030204"/>
                <a:ea typeface="+mn-ea"/>
                <a:cs typeface="+mn-cs"/>
              </a:rPr>
              <a:t>Embryonic Stem Cells</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dirty="0">
                <a:latin typeface="Calibri" panose="020F0502020204030204"/>
              </a:rPr>
              <a:t>Meristems</a:t>
            </a:r>
            <a:endParaRPr kumimoji="0" lang="en-GB" sz="1100" b="0" i="0" u="none" strike="noStrike" kern="1200" cap="none" spc="0" normalizeH="0" baseline="0" noProof="0" dirty="0">
              <a:ln>
                <a:noFill/>
              </a:ln>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A3DCD140-F177-134B-84E5-4E2E423202A1}"/>
              </a:ext>
            </a:extLst>
          </p:cNvPr>
          <p:cNvSpPr/>
          <p:nvPr/>
        </p:nvSpPr>
        <p:spPr>
          <a:xfrm>
            <a:off x="3509479" y="1873404"/>
            <a:ext cx="2881859" cy="1555596"/>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012EAA9-BC09-434D-8614-2C2545108E08}"/>
              </a:ext>
            </a:extLst>
          </p:cNvPr>
          <p:cNvSpPr/>
          <p:nvPr/>
        </p:nvSpPr>
        <p:spPr>
          <a:xfrm>
            <a:off x="58228" y="3293685"/>
            <a:ext cx="3419545" cy="1277273"/>
          </a:xfrm>
          <a:prstGeom prst="rect">
            <a:avLst/>
          </a:prstGeom>
          <a:ln>
            <a:solidFill>
              <a:schemeClr val="tx1"/>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panose="020F0502020204030204"/>
                <a:ea typeface="+mn-ea"/>
                <a:cs typeface="+mn-cs"/>
              </a:rPr>
              <a:t>Adult Stem Cells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100" dirty="0">
                <a:latin typeface="Calibri" panose="020F0502020204030204"/>
              </a:rPr>
              <a:t>They are stem cells are found throughout animals after development.  They multiply by mitosis to replenish dying cells and regenerate damaged tissue. The cells can be found in bone marrow and can form many types of cells including blood cells.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100" b="1" i="0" u="none" strike="noStrike" kern="1200" cap="none" spc="0" normalizeH="0" baseline="0" noProof="0" dirty="0">
              <a:ln>
                <a:noFill/>
              </a:ln>
              <a:effectLst/>
              <a:uLnTx/>
              <a:uFillTx/>
              <a:latin typeface="Calibri" panose="020F0502020204030204"/>
              <a:ea typeface="+mn-ea"/>
              <a:cs typeface="+mn-cs"/>
            </a:endParaRPr>
          </a:p>
        </p:txBody>
      </p:sp>
      <p:graphicFrame>
        <p:nvGraphicFramePr>
          <p:cNvPr id="2" name="Table 1">
            <a:extLst>
              <a:ext uri="{FF2B5EF4-FFF2-40B4-BE49-F238E27FC236}">
                <a16:creationId xmlns:a16="http://schemas.microsoft.com/office/drawing/2014/main" id="{97F91457-E0A5-6E49-8B36-53E67232E911}"/>
              </a:ext>
            </a:extLst>
          </p:cNvPr>
          <p:cNvGraphicFramePr>
            <a:graphicFrameLocks noGrp="1"/>
          </p:cNvGraphicFramePr>
          <p:nvPr>
            <p:extLst>
              <p:ext uri="{D42A27DB-BD31-4B8C-83A1-F6EECF244321}">
                <p14:modId xmlns:p14="http://schemas.microsoft.com/office/powerpoint/2010/main" val="897081766"/>
              </p:ext>
            </p:extLst>
          </p:nvPr>
        </p:nvGraphicFramePr>
        <p:xfrm>
          <a:off x="96471" y="4367386"/>
          <a:ext cx="3412536" cy="1487558"/>
        </p:xfrm>
        <a:graphic>
          <a:graphicData uri="http://schemas.openxmlformats.org/drawingml/2006/table">
            <a:tbl>
              <a:tblPr firstRow="1" bandRow="1">
                <a:tableStyleId>{5940675A-B579-460E-94D1-54222C63F5DA}</a:tableStyleId>
              </a:tblPr>
              <a:tblGrid>
                <a:gridCol w="1706268">
                  <a:extLst>
                    <a:ext uri="{9D8B030D-6E8A-4147-A177-3AD203B41FA5}">
                      <a16:colId xmlns:a16="http://schemas.microsoft.com/office/drawing/2014/main" val="2284491545"/>
                    </a:ext>
                  </a:extLst>
                </a:gridCol>
                <a:gridCol w="1706268">
                  <a:extLst>
                    <a:ext uri="{9D8B030D-6E8A-4147-A177-3AD203B41FA5}">
                      <a16:colId xmlns:a16="http://schemas.microsoft.com/office/drawing/2014/main" val="2187542991"/>
                    </a:ext>
                  </a:extLst>
                </a:gridCol>
              </a:tblGrid>
              <a:tr h="298838">
                <a:tc>
                  <a:txBody>
                    <a:bodyPr/>
                    <a:lstStyle/>
                    <a:p>
                      <a:pPr algn="ctr"/>
                      <a:r>
                        <a:rPr lang="en-US" sz="1000" b="1" dirty="0">
                          <a:solidFill>
                            <a:schemeClr val="tx1"/>
                          </a:solidFill>
                        </a:rPr>
                        <a:t>Advantages</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r>
                        <a:rPr lang="en-US" sz="1000" b="1" dirty="0">
                          <a:solidFill>
                            <a:schemeClr val="tx1"/>
                          </a:solidFill>
                        </a:rPr>
                        <a:t>Disadvantages</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945294768"/>
                  </a:ext>
                </a:extLst>
              </a:tr>
              <a:tr h="319307">
                <a:tc>
                  <a:txBody>
                    <a:bodyPr/>
                    <a:lstStyle/>
                    <a:p>
                      <a:pPr algn="ctr"/>
                      <a:r>
                        <a:rPr lang="en-US" sz="1000" dirty="0">
                          <a:solidFill>
                            <a:schemeClr val="tx1"/>
                          </a:solidFill>
                        </a:rPr>
                        <a:t>Consent can be given to collect cells.</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r>
                        <a:rPr lang="en-US" sz="1000" dirty="0">
                          <a:solidFill>
                            <a:schemeClr val="tx1"/>
                          </a:solidFill>
                        </a:rPr>
                        <a:t>Painful to collect cells.</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659510979"/>
                  </a:ext>
                </a:extLst>
              </a:tr>
              <a:tr h="319307">
                <a:tc>
                  <a:txBody>
                    <a:bodyPr/>
                    <a:lstStyle/>
                    <a:p>
                      <a:pPr algn="ctr"/>
                      <a:r>
                        <a:rPr lang="en-US" sz="1000" dirty="0">
                          <a:solidFill>
                            <a:schemeClr val="tx1"/>
                          </a:solidFill>
                        </a:rPr>
                        <a:t>Safe</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r>
                        <a:rPr lang="en-US" sz="1000" dirty="0">
                          <a:solidFill>
                            <a:schemeClr val="tx1"/>
                          </a:solidFill>
                        </a:rPr>
                        <a:t>Risk of infection from collection of cells.</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89530076"/>
                  </a:ext>
                </a:extLst>
              </a:tr>
              <a:tr h="319307">
                <a:tc>
                  <a:txBody>
                    <a:bodyPr/>
                    <a:lstStyle/>
                    <a:p>
                      <a:pPr algn="ctr"/>
                      <a:r>
                        <a:rPr lang="en-US" sz="1000" dirty="0">
                          <a:solidFill>
                            <a:schemeClr val="tx1"/>
                          </a:solidFill>
                        </a:rPr>
                        <a:t>Does not sacrifice a life.</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r>
                        <a:rPr lang="en-US" sz="1000" dirty="0">
                          <a:solidFill>
                            <a:schemeClr val="tx1"/>
                          </a:solidFill>
                        </a:rPr>
                        <a:t>Stem cells can only form a limited type of cell.</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84560731"/>
                  </a:ext>
                </a:extLst>
              </a:tr>
            </a:tbl>
          </a:graphicData>
        </a:graphic>
      </p:graphicFrame>
      <p:sp>
        <p:nvSpPr>
          <p:cNvPr id="20" name="Rectangle 19">
            <a:extLst>
              <a:ext uri="{FF2B5EF4-FFF2-40B4-BE49-F238E27FC236}">
                <a16:creationId xmlns:a16="http://schemas.microsoft.com/office/drawing/2014/main" id="{CD588BA0-27A4-BA43-B0CF-7E88B9E79AE1}"/>
              </a:ext>
            </a:extLst>
          </p:cNvPr>
          <p:cNvSpPr/>
          <p:nvPr/>
        </p:nvSpPr>
        <p:spPr>
          <a:xfrm>
            <a:off x="87527" y="5854944"/>
            <a:ext cx="3412537" cy="95495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graphicFrame>
        <p:nvGraphicFramePr>
          <p:cNvPr id="21" name="Table 20">
            <a:extLst>
              <a:ext uri="{FF2B5EF4-FFF2-40B4-BE49-F238E27FC236}">
                <a16:creationId xmlns:a16="http://schemas.microsoft.com/office/drawing/2014/main" id="{153C8221-6142-4748-ADF6-9E2DD0861793}"/>
              </a:ext>
            </a:extLst>
          </p:cNvPr>
          <p:cNvGraphicFramePr>
            <a:graphicFrameLocks noGrp="1"/>
          </p:cNvGraphicFramePr>
          <p:nvPr>
            <p:extLst>
              <p:ext uri="{D42A27DB-BD31-4B8C-83A1-F6EECF244321}">
                <p14:modId xmlns:p14="http://schemas.microsoft.com/office/powerpoint/2010/main" val="3315669463"/>
              </p:ext>
            </p:extLst>
          </p:nvPr>
        </p:nvGraphicFramePr>
        <p:xfrm>
          <a:off x="6402978" y="5127397"/>
          <a:ext cx="2682792" cy="1682498"/>
        </p:xfrm>
        <a:graphic>
          <a:graphicData uri="http://schemas.openxmlformats.org/drawingml/2006/table">
            <a:tbl>
              <a:tblPr firstRow="1" bandRow="1">
                <a:tableStyleId>{5940675A-B579-460E-94D1-54222C63F5DA}</a:tableStyleId>
              </a:tblPr>
              <a:tblGrid>
                <a:gridCol w="1341396">
                  <a:extLst>
                    <a:ext uri="{9D8B030D-6E8A-4147-A177-3AD203B41FA5}">
                      <a16:colId xmlns:a16="http://schemas.microsoft.com/office/drawing/2014/main" val="2284491545"/>
                    </a:ext>
                  </a:extLst>
                </a:gridCol>
                <a:gridCol w="1341396">
                  <a:extLst>
                    <a:ext uri="{9D8B030D-6E8A-4147-A177-3AD203B41FA5}">
                      <a16:colId xmlns:a16="http://schemas.microsoft.com/office/drawing/2014/main" val="2187542991"/>
                    </a:ext>
                  </a:extLst>
                </a:gridCol>
              </a:tblGrid>
              <a:tr h="321681">
                <a:tc>
                  <a:txBody>
                    <a:bodyPr/>
                    <a:lstStyle/>
                    <a:p>
                      <a:pPr algn="ctr"/>
                      <a:r>
                        <a:rPr lang="en-US" sz="1000" b="1" dirty="0">
                          <a:solidFill>
                            <a:schemeClr val="tx1"/>
                          </a:solidFill>
                        </a:rPr>
                        <a:t>Advantages</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r>
                        <a:rPr lang="en-US" sz="1000" b="1" dirty="0">
                          <a:solidFill>
                            <a:schemeClr val="tx1"/>
                          </a:solidFill>
                        </a:rPr>
                        <a:t>Disadvantages</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945294768"/>
                  </a:ext>
                </a:extLst>
              </a:tr>
              <a:tr h="426528">
                <a:tc>
                  <a:txBody>
                    <a:bodyPr/>
                    <a:lstStyle/>
                    <a:p>
                      <a:pPr algn="ctr"/>
                      <a:r>
                        <a:rPr lang="en-US" sz="1000" dirty="0">
                          <a:solidFill>
                            <a:schemeClr val="tx1"/>
                          </a:solidFill>
                        </a:rPr>
                        <a:t>Low chance of rejection</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r>
                        <a:rPr lang="en-US" sz="1000" dirty="0">
                          <a:solidFill>
                            <a:schemeClr val="tx1"/>
                          </a:solidFill>
                        </a:rPr>
                        <a:t>Unreliable</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659510979"/>
                  </a:ext>
                </a:extLst>
              </a:tr>
              <a:tr h="590576">
                <a:tc>
                  <a:txBody>
                    <a:bodyPr/>
                    <a:lstStyle/>
                    <a:p>
                      <a:pPr algn="ctr"/>
                      <a:r>
                        <a:rPr lang="en-US" sz="1000" dirty="0">
                          <a:solidFill>
                            <a:schemeClr val="tx1"/>
                          </a:solidFill>
                        </a:rPr>
                        <a:t>Can differentiate into lots of different types of cells</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r>
                        <a:rPr lang="en-US" sz="1000" dirty="0">
                          <a:solidFill>
                            <a:schemeClr val="tx1"/>
                          </a:solidFill>
                        </a:rPr>
                        <a:t>Causes death to the embryo</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89530076"/>
                  </a:ext>
                </a:extLst>
              </a:tr>
              <a:tr h="343713">
                <a:tc>
                  <a:txBody>
                    <a:bodyPr/>
                    <a:lstStyle/>
                    <a:p>
                      <a:pPr algn="ctr"/>
                      <a:r>
                        <a:rPr lang="en-US" sz="1000" dirty="0">
                          <a:solidFill>
                            <a:schemeClr val="tx1"/>
                          </a:solidFill>
                        </a:rPr>
                        <a:t>Painless</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r>
                        <a:rPr lang="en-US" sz="1000" dirty="0">
                          <a:solidFill>
                            <a:schemeClr val="tx1"/>
                          </a:solidFill>
                        </a:rPr>
                        <a:t>Can’t give consent</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84560731"/>
                  </a:ext>
                </a:extLst>
              </a:tr>
            </a:tbl>
          </a:graphicData>
        </a:graphic>
      </p:graphicFrame>
      <p:sp>
        <p:nvSpPr>
          <p:cNvPr id="22" name="Rectangle 21">
            <a:extLst>
              <a:ext uri="{FF2B5EF4-FFF2-40B4-BE49-F238E27FC236}">
                <a16:creationId xmlns:a16="http://schemas.microsoft.com/office/drawing/2014/main" id="{502F0583-F37A-B842-B083-C5FF9E257B4E}"/>
              </a:ext>
            </a:extLst>
          </p:cNvPr>
          <p:cNvSpPr/>
          <p:nvPr/>
        </p:nvSpPr>
        <p:spPr>
          <a:xfrm>
            <a:off x="6402979" y="4219954"/>
            <a:ext cx="2682790" cy="258994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graphicFrame>
        <p:nvGraphicFramePr>
          <p:cNvPr id="26" name="Table 25">
            <a:extLst>
              <a:ext uri="{FF2B5EF4-FFF2-40B4-BE49-F238E27FC236}">
                <a16:creationId xmlns:a16="http://schemas.microsoft.com/office/drawing/2014/main" id="{D1DF2944-0330-B841-805C-7120A19CAFB4}"/>
              </a:ext>
            </a:extLst>
          </p:cNvPr>
          <p:cNvGraphicFramePr>
            <a:graphicFrameLocks noGrp="1"/>
          </p:cNvGraphicFramePr>
          <p:nvPr>
            <p:extLst>
              <p:ext uri="{D42A27DB-BD31-4B8C-83A1-F6EECF244321}">
                <p14:modId xmlns:p14="http://schemas.microsoft.com/office/powerpoint/2010/main" val="1364093961"/>
              </p:ext>
            </p:extLst>
          </p:nvPr>
        </p:nvGraphicFramePr>
        <p:xfrm>
          <a:off x="3503090" y="4530855"/>
          <a:ext cx="2891344" cy="2261508"/>
        </p:xfrm>
        <a:graphic>
          <a:graphicData uri="http://schemas.openxmlformats.org/drawingml/2006/table">
            <a:tbl>
              <a:tblPr firstRow="1" bandRow="1">
                <a:tableStyleId>{5940675A-B579-460E-94D1-54222C63F5DA}</a:tableStyleId>
              </a:tblPr>
              <a:tblGrid>
                <a:gridCol w="1519671">
                  <a:extLst>
                    <a:ext uri="{9D8B030D-6E8A-4147-A177-3AD203B41FA5}">
                      <a16:colId xmlns:a16="http://schemas.microsoft.com/office/drawing/2014/main" val="2284491545"/>
                    </a:ext>
                  </a:extLst>
                </a:gridCol>
                <a:gridCol w="1371673">
                  <a:extLst>
                    <a:ext uri="{9D8B030D-6E8A-4147-A177-3AD203B41FA5}">
                      <a16:colId xmlns:a16="http://schemas.microsoft.com/office/drawing/2014/main" val="2187542991"/>
                    </a:ext>
                  </a:extLst>
                </a:gridCol>
              </a:tblGrid>
              <a:tr h="306760">
                <a:tc>
                  <a:txBody>
                    <a:bodyPr/>
                    <a:lstStyle/>
                    <a:p>
                      <a:pPr algn="ctr"/>
                      <a:r>
                        <a:rPr lang="en-US" sz="1000" b="1" dirty="0">
                          <a:solidFill>
                            <a:schemeClr val="tx1"/>
                          </a:solidFill>
                        </a:rPr>
                        <a:t>Advantages</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r>
                        <a:rPr lang="en-US" sz="1000" b="1" dirty="0">
                          <a:solidFill>
                            <a:schemeClr val="tx1"/>
                          </a:solidFill>
                        </a:rPr>
                        <a:t>Disadvantages</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945294768"/>
                  </a:ext>
                </a:extLst>
              </a:tr>
              <a:tr h="406744">
                <a:tc>
                  <a:txBody>
                    <a:bodyPr/>
                    <a:lstStyle/>
                    <a:p>
                      <a:pPr algn="ctr"/>
                      <a:r>
                        <a:rPr lang="en-US" sz="1000" dirty="0">
                          <a:solidFill>
                            <a:schemeClr val="tx1"/>
                          </a:solidFill>
                        </a:rPr>
                        <a:t>May cure diseases such as paralysis and diabetes.</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r>
                        <a:rPr lang="en-US" sz="1000" dirty="0">
                          <a:solidFill>
                            <a:schemeClr val="tx1"/>
                          </a:solidFill>
                        </a:rPr>
                        <a:t>Potential life is killed</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659510979"/>
                  </a:ext>
                </a:extLst>
              </a:tr>
              <a:tr h="406744">
                <a:tc>
                  <a:txBody>
                    <a:bodyPr/>
                    <a:lstStyle/>
                    <a:p>
                      <a:pPr algn="ctr"/>
                      <a:r>
                        <a:rPr lang="en-US" sz="1000" dirty="0">
                          <a:solidFill>
                            <a:schemeClr val="tx1"/>
                          </a:solidFill>
                        </a:rPr>
                        <a:t>Cells unlikely to be rejected.</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r>
                        <a:rPr lang="en-US" sz="1000" dirty="0">
                          <a:solidFill>
                            <a:schemeClr val="tx1"/>
                          </a:solidFill>
                        </a:rPr>
                        <a:t>Shortage of egg donors.</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089530076"/>
                  </a:ext>
                </a:extLst>
              </a:tr>
              <a:tr h="406744">
                <a:tc>
                  <a:txBody>
                    <a:bodyPr/>
                    <a:lstStyle/>
                    <a:p>
                      <a:pPr algn="ctr"/>
                      <a:r>
                        <a:rPr lang="en-US" sz="1000" dirty="0">
                          <a:solidFill>
                            <a:schemeClr val="tx1"/>
                          </a:solidFill>
                        </a:rPr>
                        <a:t>Cells and tissues of any type can be made.</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r>
                        <a:rPr lang="en-US" sz="1000" dirty="0">
                          <a:solidFill>
                            <a:schemeClr val="tx1"/>
                          </a:solidFill>
                        </a:rPr>
                        <a:t>May transfer viral infection.</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84560731"/>
                  </a:ext>
                </a:extLst>
              </a:tr>
              <a:tr h="406744">
                <a:tc>
                  <a:txBody>
                    <a:bodyPr/>
                    <a:lstStyle/>
                    <a:p>
                      <a:pPr algn="ctr"/>
                      <a:r>
                        <a:rPr lang="en-US" sz="1000" dirty="0">
                          <a:solidFill>
                            <a:schemeClr val="tx1"/>
                          </a:solidFill>
                        </a:rPr>
                        <a:t>Reduces waiting time for transplants</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r>
                        <a:rPr lang="en-US" sz="1000" dirty="0">
                          <a:solidFill>
                            <a:schemeClr val="tx1"/>
                          </a:solidFill>
                        </a:rPr>
                        <a:t>Poor success rate.</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497690028"/>
                  </a:ext>
                </a:extLst>
              </a:tr>
              <a:tr h="327772">
                <a:tc>
                  <a:txBody>
                    <a:bodyPr/>
                    <a:lstStyle/>
                    <a:p>
                      <a:pPr algn="ctr"/>
                      <a:r>
                        <a:rPr lang="en-US" sz="1000" dirty="0">
                          <a:solidFill>
                            <a:schemeClr val="tx1"/>
                          </a:solidFill>
                        </a:rPr>
                        <a:t>Many cells are produced.</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a:endParaRPr lang="en-US" sz="1000" dirty="0">
                        <a:solidFill>
                          <a:schemeClr val="tx1"/>
                        </a:solidFill>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751845037"/>
                  </a:ext>
                </a:extLst>
              </a:tr>
            </a:tbl>
          </a:graphicData>
        </a:graphic>
      </p:graphicFrame>
    </p:spTree>
    <p:extLst>
      <p:ext uri="{BB962C8B-B14F-4D97-AF65-F5344CB8AC3E}">
        <p14:creationId xmlns:p14="http://schemas.microsoft.com/office/powerpoint/2010/main" val="992420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D9EFC801-EF7A-4049-84EC-72EF89C9D240}"/>
              </a:ext>
            </a:extLst>
          </p:cNvPr>
          <p:cNvSpPr txBox="1"/>
          <p:nvPr/>
        </p:nvSpPr>
        <p:spPr>
          <a:xfrm>
            <a:off x="-17684" y="-22433"/>
            <a:ext cx="8315325" cy="400110"/>
          </a:xfrm>
          <a:prstGeom prst="rect">
            <a:avLst/>
          </a:prstGeom>
          <a:noFill/>
        </p:spPr>
        <p:txBody>
          <a:bodyPr wrap="square" rtlCol="0">
            <a:spAutoFit/>
          </a:bodyPr>
          <a:lstStyle/>
          <a:p>
            <a:r>
              <a:rPr lang="en-US" sz="2000" b="1" dirty="0"/>
              <a:t>B3: Organisation and the Digestive System</a:t>
            </a:r>
          </a:p>
        </p:txBody>
      </p:sp>
      <p:graphicFrame>
        <p:nvGraphicFramePr>
          <p:cNvPr id="9" name="Table 8">
            <a:extLst>
              <a:ext uri="{FF2B5EF4-FFF2-40B4-BE49-F238E27FC236}">
                <a16:creationId xmlns:a16="http://schemas.microsoft.com/office/drawing/2014/main" id="{D8D8699D-38A3-144F-A043-D0CA8DD9022C}"/>
              </a:ext>
            </a:extLst>
          </p:cNvPr>
          <p:cNvGraphicFramePr>
            <a:graphicFrameLocks noGrp="1"/>
          </p:cNvGraphicFramePr>
          <p:nvPr/>
        </p:nvGraphicFramePr>
        <p:xfrm>
          <a:off x="84572" y="383960"/>
          <a:ext cx="9020657" cy="6314178"/>
        </p:xfrm>
        <a:graphic>
          <a:graphicData uri="http://schemas.openxmlformats.org/drawingml/2006/table">
            <a:tbl>
              <a:tblPr firstRow="1" bandRow="1">
                <a:tableStyleId>{5940675A-B579-460E-94D1-54222C63F5DA}</a:tableStyleId>
              </a:tblPr>
              <a:tblGrid>
                <a:gridCol w="858403">
                  <a:extLst>
                    <a:ext uri="{9D8B030D-6E8A-4147-A177-3AD203B41FA5}">
                      <a16:colId xmlns:a16="http://schemas.microsoft.com/office/drawing/2014/main" val="3022069617"/>
                    </a:ext>
                  </a:extLst>
                </a:gridCol>
                <a:gridCol w="1987630">
                  <a:extLst>
                    <a:ext uri="{9D8B030D-6E8A-4147-A177-3AD203B41FA5}">
                      <a16:colId xmlns:a16="http://schemas.microsoft.com/office/drawing/2014/main" val="2530443804"/>
                    </a:ext>
                  </a:extLst>
                </a:gridCol>
                <a:gridCol w="769855">
                  <a:extLst>
                    <a:ext uri="{9D8B030D-6E8A-4147-A177-3AD203B41FA5}">
                      <a16:colId xmlns:a16="http://schemas.microsoft.com/office/drawing/2014/main" val="2045515283"/>
                    </a:ext>
                  </a:extLst>
                </a:gridCol>
                <a:gridCol w="187238">
                  <a:extLst>
                    <a:ext uri="{9D8B030D-6E8A-4147-A177-3AD203B41FA5}">
                      <a16:colId xmlns:a16="http://schemas.microsoft.com/office/drawing/2014/main" val="1909293133"/>
                    </a:ext>
                  </a:extLst>
                </a:gridCol>
                <a:gridCol w="1270090">
                  <a:extLst>
                    <a:ext uri="{9D8B030D-6E8A-4147-A177-3AD203B41FA5}">
                      <a16:colId xmlns:a16="http://schemas.microsoft.com/office/drawing/2014/main" val="2468232022"/>
                    </a:ext>
                  </a:extLst>
                </a:gridCol>
                <a:gridCol w="586158">
                  <a:extLst>
                    <a:ext uri="{9D8B030D-6E8A-4147-A177-3AD203B41FA5}">
                      <a16:colId xmlns:a16="http://schemas.microsoft.com/office/drawing/2014/main" val="497641410"/>
                    </a:ext>
                  </a:extLst>
                </a:gridCol>
                <a:gridCol w="685429">
                  <a:extLst>
                    <a:ext uri="{9D8B030D-6E8A-4147-A177-3AD203B41FA5}">
                      <a16:colId xmlns:a16="http://schemas.microsoft.com/office/drawing/2014/main" val="2806086310"/>
                    </a:ext>
                  </a:extLst>
                </a:gridCol>
                <a:gridCol w="160719">
                  <a:extLst>
                    <a:ext uri="{9D8B030D-6E8A-4147-A177-3AD203B41FA5}">
                      <a16:colId xmlns:a16="http://schemas.microsoft.com/office/drawing/2014/main" val="68932867"/>
                    </a:ext>
                  </a:extLst>
                </a:gridCol>
                <a:gridCol w="1139445">
                  <a:extLst>
                    <a:ext uri="{9D8B030D-6E8A-4147-A177-3AD203B41FA5}">
                      <a16:colId xmlns:a16="http://schemas.microsoft.com/office/drawing/2014/main" val="763687187"/>
                    </a:ext>
                  </a:extLst>
                </a:gridCol>
                <a:gridCol w="432180">
                  <a:extLst>
                    <a:ext uri="{9D8B030D-6E8A-4147-A177-3AD203B41FA5}">
                      <a16:colId xmlns:a16="http://schemas.microsoft.com/office/drawing/2014/main" val="3315653974"/>
                    </a:ext>
                  </a:extLst>
                </a:gridCol>
                <a:gridCol w="943510">
                  <a:extLst>
                    <a:ext uri="{9D8B030D-6E8A-4147-A177-3AD203B41FA5}">
                      <a16:colId xmlns:a16="http://schemas.microsoft.com/office/drawing/2014/main" val="3580794876"/>
                    </a:ext>
                  </a:extLst>
                </a:gridCol>
              </a:tblGrid>
              <a:tr h="544102">
                <a:tc rowSpan="3" gridSpan="2">
                  <a:txBody>
                    <a:bodyPr/>
                    <a:lstStyle/>
                    <a:p>
                      <a:pPr algn="just"/>
                      <a:r>
                        <a:rPr lang="en-GB" sz="1100" b="1" dirty="0"/>
                        <a:t>Principles of Organisation</a:t>
                      </a:r>
                    </a:p>
                    <a:p>
                      <a:pPr algn="just"/>
                      <a:r>
                        <a:rPr lang="en-GB" sz="1100" dirty="0"/>
                        <a:t>Cells are the basic building blocks of all living organisms. A tissue is a group of cells with a similar structure and function. Organs are aggregations of tissues performing specific functions. Organ systems, which is a group of organs that work together to form organisms. </a:t>
                      </a:r>
                      <a:endParaRPr lang="en-GB" sz="11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hMerge="1">
                  <a:txBody>
                    <a:bodyPr/>
                    <a:lstStyle/>
                    <a:p>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9">
                  <a:txBody>
                    <a:bodyPr/>
                    <a:lstStyle/>
                    <a:p>
                      <a:r>
                        <a:rPr lang="en-US" sz="1100" b="1" dirty="0"/>
                        <a:t>Organs in the Digestive System</a:t>
                      </a:r>
                    </a:p>
                    <a:p>
                      <a:pPr algn="just"/>
                      <a:r>
                        <a:rPr lang="en-US" sz="1100" dirty="0"/>
                        <a:t>The organs in the digestive system work together to digest large insoluble molecules into smaller insoluble molecules. Some of the organs include:</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lnL w="57150" cap="flat" cmpd="sng" algn="ctr">
                      <a:solidFill>
                        <a:schemeClr val="tx1"/>
                      </a:solidFill>
                      <a:prstDash val="solid"/>
                      <a:round/>
                      <a:headEnd type="none" w="med" len="med"/>
                      <a:tailEnd type="none" w="med" len="med"/>
                    </a:lnL>
                  </a:tcPr>
                </a:tc>
                <a:tc hMerge="1">
                  <a:txBody>
                    <a:bodyPr/>
                    <a:lstStyle/>
                    <a:p>
                      <a:endParaRPr lang="en-US"/>
                    </a:p>
                  </a:txBody>
                  <a:tcPr/>
                </a:tc>
                <a:tc hMerge="1">
                  <a:txBody>
                    <a:bodyPr/>
                    <a:lstStyle/>
                    <a:p>
                      <a:pPr algn="just"/>
                      <a:endParaRPr lang="en-US" sz="11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just"/>
                      <a:endParaRPr lang="en-US" sz="11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57150" cap="flat" cmpd="sng" algn="ctr">
                      <a:solidFill>
                        <a:schemeClr val="tx1"/>
                      </a:solidFill>
                      <a:prstDash val="solid"/>
                      <a:round/>
                      <a:headEnd type="none" w="med" len="med"/>
                      <a:tailEnd type="none" w="med" len="med"/>
                    </a:lnL>
                  </a:tcPr>
                </a:tc>
                <a:tc hMerge="1">
                  <a:txBody>
                    <a:bodyPr/>
                    <a:lstStyle/>
                    <a:p>
                      <a:pPr algn="just"/>
                      <a:endParaRPr lang="en-US" sz="1100" dirty="0"/>
                    </a:p>
                  </a:txBody>
                  <a:tcPr>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just"/>
                      <a:endParaRPr lang="en-US" sz="11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5679171"/>
                  </a:ext>
                </a:extLst>
              </a:tr>
              <a:tr h="237173">
                <a:tc gridSpan="2" vMerge="1">
                  <a:txBody>
                    <a:bodyPr/>
                    <a:lstStyle/>
                    <a:p>
                      <a:endParaRPr lang="en-US"/>
                    </a:p>
                  </a:txBody>
                  <a:tcPr/>
                </a:tc>
                <a:tc hMerge="1" vMerge="1">
                  <a:txBody>
                    <a:bodyPr/>
                    <a:lstStyle/>
                    <a:p>
                      <a:endParaRPr lang="en-US"/>
                    </a:p>
                  </a:txBody>
                  <a:tcPr/>
                </a:tc>
                <a:tc>
                  <a:txBody>
                    <a:bodyPr/>
                    <a:lstStyle/>
                    <a:p>
                      <a:pPr algn="ctr"/>
                      <a:r>
                        <a:rPr lang="en-US" sz="1100" b="1" dirty="0"/>
                        <a:t>Organ</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85000"/>
                      </a:schemeClr>
                    </a:solidFill>
                  </a:tcPr>
                </a:tc>
                <a:tc gridSpan="8">
                  <a:txBody>
                    <a:bodyPr/>
                    <a:lstStyle/>
                    <a:p>
                      <a:pPr algn="ctr"/>
                      <a:r>
                        <a:rPr lang="en-US" sz="1100" b="1" dirty="0"/>
                        <a:t>Function</a:t>
                      </a:r>
                      <a:endParaRPr lang="en-US" dirty="0"/>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tc>
                <a:tc hMerge="1">
                  <a:txBody>
                    <a:bodyPr/>
                    <a:lstStyle/>
                    <a:p>
                      <a:pPr algn="ctr"/>
                      <a:endParaRPr lang="en-US" sz="11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ctr"/>
                      <a:endParaRPr lang="en-US" sz="11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28575" cap="flat" cmpd="sng" algn="ctr">
                      <a:solidFill>
                        <a:schemeClr val="tx1"/>
                      </a:solidFill>
                      <a:prstDash val="solid"/>
                      <a:round/>
                      <a:headEnd type="none" w="med" len="med"/>
                      <a:tailEnd type="none" w="med" len="med"/>
                    </a:lnL>
                  </a:tcPr>
                </a:tc>
                <a:tc hMerge="1">
                  <a:txBody>
                    <a:bodyPr/>
                    <a:lstStyle/>
                    <a:p>
                      <a:pPr algn="ctr"/>
                      <a:endParaRPr lang="en-US" sz="1100" b="1" dirty="0"/>
                    </a:p>
                  </a:txBody>
                  <a:tcPr anchor="ctr">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ct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4367973"/>
                  </a:ext>
                </a:extLst>
              </a:tr>
              <a:tr h="376686">
                <a:tc gridSpan="2" vMerge="1">
                  <a:txBody>
                    <a:bodyPr/>
                    <a:lstStyle/>
                    <a:p>
                      <a:endParaRPr lang="en-US"/>
                    </a:p>
                  </a:txBody>
                  <a:tcPr/>
                </a:tc>
                <a:tc hMerge="1" vMerge="1">
                  <a:txBody>
                    <a:bodyPr/>
                    <a:lstStyle/>
                    <a:p>
                      <a:endParaRPr lang="en-US"/>
                    </a:p>
                  </a:txBody>
                  <a:tcPr/>
                </a:tc>
                <a:tc>
                  <a:txBody>
                    <a:bodyPr/>
                    <a:lstStyle/>
                    <a:p>
                      <a:pPr algn="ctr"/>
                      <a:r>
                        <a:rPr lang="en-US" sz="1100" dirty="0"/>
                        <a:t>Pancreas</a:t>
                      </a:r>
                      <a:endParaRPr lang="en-US" dirty="0"/>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8">
                  <a:txBody>
                    <a:bodyPr/>
                    <a:lstStyle/>
                    <a:p>
                      <a:r>
                        <a:rPr lang="en-US" sz="1100" dirty="0"/>
                        <a:t>Produces hormones to control blood sugar and enzymes that break down food.</a:t>
                      </a:r>
                      <a:endParaRPr lang="en-US" dirty="0"/>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pPr algn="ctr"/>
                      <a:endParaRPr lang="en-US" dirty="0"/>
                    </a:p>
                  </a:txBody>
                  <a:tcPr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hMerge="1">
                  <a:txBody>
                    <a:bodyPr/>
                    <a:lstStyle/>
                    <a:p>
                      <a:pPr algn="ctr"/>
                      <a:endParaRPr lang="en-US" dirty="0"/>
                    </a:p>
                  </a:txBody>
                  <a:tcPr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lnL w="28575" cap="flat" cmpd="sng" algn="ctr">
                      <a:solidFill>
                        <a:schemeClr val="tx1"/>
                      </a:solidFill>
                      <a:prstDash val="solid"/>
                      <a:round/>
                      <a:headEnd type="none" w="med" len="med"/>
                      <a:tailEnd type="none" w="med" len="med"/>
                    </a:lnL>
                  </a:tcPr>
                </a:tc>
                <a:tc hMerge="1">
                  <a:txBody>
                    <a:bodyPr/>
                    <a:lstStyle/>
                    <a:p>
                      <a:pPr algn="ctr"/>
                      <a:endParaRPr lang="en-US" dirty="0"/>
                    </a:p>
                  </a:txBody>
                  <a:tcPr anchor="ctr">
                    <a:lnT w="28575" cap="flat" cmpd="sng" algn="ctr">
                      <a:solidFill>
                        <a:schemeClr val="tx1"/>
                      </a:solidFill>
                      <a:prstDash val="solid"/>
                      <a:round/>
                      <a:headEnd type="none" w="med" len="med"/>
                      <a:tailEnd type="none" w="med" len="med"/>
                    </a:lnT>
                  </a:tcPr>
                </a:tc>
                <a:tc hMerge="1">
                  <a:txBody>
                    <a:bodyPr/>
                    <a:lstStyle/>
                    <a:p>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5408483"/>
                  </a:ext>
                </a:extLst>
              </a:tr>
              <a:tr h="697567">
                <a:tc rowSpan="2" gridSpan="2">
                  <a:txBody>
                    <a:bodyPr/>
                    <a:lstStyle/>
                    <a:p>
                      <a:pPr lvl="0" algn="just" fontAlgn="auto">
                        <a:spcBef>
                          <a:spcPts val="0"/>
                        </a:spcBef>
                        <a:spcAft>
                          <a:spcPts val="0"/>
                        </a:spcAft>
                        <a:defRPr/>
                      </a:pPr>
                      <a:r>
                        <a:rPr lang="en-US" sz="1100" b="1" dirty="0">
                          <a:sym typeface="Calibri"/>
                        </a:rPr>
                        <a:t>The Digestive System </a:t>
                      </a:r>
                    </a:p>
                    <a:p>
                      <a:pPr lvl="0" algn="just" fontAlgn="auto">
                        <a:spcBef>
                          <a:spcPts val="0"/>
                        </a:spcBef>
                        <a:spcAft>
                          <a:spcPts val="0"/>
                        </a:spcAft>
                        <a:defRPr/>
                      </a:pPr>
                      <a:r>
                        <a:rPr lang="en-GB" sz="1100" dirty="0"/>
                        <a:t>The digestive system is an example of an organ system in which several organs work together to digest and absorb food. The food you take in and eat is made up of large molecules that need to be digested to form smaller, soluble molecules that can be absorbed  and used by your cells.</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tc>
                <a:tc>
                  <a:txBody>
                    <a:bodyPr/>
                    <a:lstStyle/>
                    <a:p>
                      <a:pPr algn="ctr"/>
                      <a:r>
                        <a:rPr lang="en-US" sz="1100" dirty="0"/>
                        <a:t>Small Intestine</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8">
                  <a:txBody>
                    <a:bodyPr/>
                    <a:lstStyle/>
                    <a:p>
                      <a:pPr algn="just"/>
                      <a:r>
                        <a:rPr lang="en-GB" sz="1100" dirty="0"/>
                        <a:t>Where the soluble food molecules are absorbed into the blood stream, so they can be transported round your body. The small intestine is adapted to have a very large surface area as it is covered in villi. It has a good blood supply and short diffusion distances to blood vessels. </a:t>
                      </a:r>
                      <a:endParaRPr lang="en-US" dirty="0"/>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pPr algn="ctr"/>
                      <a:endParaRPr lang="en-US" sz="11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hMerge="1">
                  <a:txBody>
                    <a:bodyPr/>
                    <a:lstStyle/>
                    <a:p>
                      <a:pPr algn="ctr"/>
                      <a:endParaRPr lang="en-US" sz="11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28575" cap="flat" cmpd="sng" algn="ctr">
                      <a:solidFill>
                        <a:schemeClr val="tx1"/>
                      </a:solidFill>
                      <a:prstDash val="solid"/>
                      <a:round/>
                      <a:headEnd type="none" w="med" len="med"/>
                      <a:tailEnd type="none" w="med" len="med"/>
                    </a:lnL>
                  </a:tcPr>
                </a:tc>
                <a:tc hMerge="1">
                  <a:txBody>
                    <a:bodyPr/>
                    <a:lstStyle/>
                    <a:p>
                      <a:pPr algn="ctr"/>
                      <a:endParaRPr lang="en-US" sz="1100" dirty="0"/>
                    </a:p>
                  </a:txBody>
                  <a:tcPr anchor="ctr">
                    <a:lnR w="57150"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hMerge="1">
                  <a:txBody>
                    <a:bodyPr/>
                    <a:lstStyle/>
                    <a:p>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464152"/>
                  </a:ext>
                </a:extLst>
              </a:tr>
              <a:tr h="613859">
                <a:tc gridSpan="2" vMerge="1">
                  <a:txBody>
                    <a:bodyPr/>
                    <a:lstStyle/>
                    <a:p>
                      <a:pPr lvl="0" algn="just" fontAlgn="auto">
                        <a:spcBef>
                          <a:spcPts val="0"/>
                        </a:spcBef>
                        <a:spcAft>
                          <a:spcPts val="0"/>
                        </a:spcAft>
                        <a:defRPr/>
                      </a:pPr>
                      <a:endParaRPr lang="en-GB" sz="11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gridSpan="9">
                  <a:txBody>
                    <a:bodyPr/>
                    <a:lstStyle/>
                    <a:p>
                      <a:pPr algn="just"/>
                      <a:r>
                        <a:rPr lang="en-US" sz="1100" b="1" dirty="0"/>
                        <a:t>Chemistry of Food and Food Tests</a:t>
                      </a:r>
                    </a:p>
                    <a:p>
                      <a:pPr algn="just"/>
                      <a:r>
                        <a:rPr lang="en-US" sz="1100" dirty="0"/>
                        <a:t>There are different chemicals in food.  You need to know what they are broken down into and how you can’t test for some of the different substances.</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dirty="0"/>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pPr algn="ctr"/>
                      <a:endParaRPr lang="en-US" sz="1100" dirty="0"/>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ctr"/>
                      <a:endParaRPr lang="en-US" sz="1100" dirty="0"/>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57150" cap="flat" cmpd="sng" algn="ctr">
                      <a:solidFill>
                        <a:schemeClr val="tx1"/>
                      </a:solidFill>
                      <a:prstDash val="solid"/>
                      <a:round/>
                      <a:headEnd type="none" w="med" len="med"/>
                      <a:tailEnd type="none" w="med" len="med"/>
                    </a:lnL>
                  </a:tcPr>
                </a:tc>
                <a:tc hMerge="1">
                  <a:txBody>
                    <a:bodyPr/>
                    <a:lstStyle/>
                    <a:p>
                      <a:pPr algn="ctr"/>
                      <a:endParaRPr lang="en-US" sz="1100" dirty="0"/>
                    </a:p>
                  </a:txBody>
                  <a:tcPr anchor="ctr">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just"/>
                      <a:endParaRPr lang="en-US" sz="1100" dirty="0"/>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7835187"/>
                  </a:ext>
                </a:extLst>
              </a:tr>
              <a:tr h="544102">
                <a:tc gridSpan="2">
                  <a:txBody>
                    <a:bodyPr/>
                    <a:lstStyle/>
                    <a:p>
                      <a:r>
                        <a:rPr lang="en-US" sz="1100" b="1" dirty="0"/>
                        <a:t>The Stomach</a:t>
                      </a:r>
                    </a:p>
                    <a:p>
                      <a:r>
                        <a:rPr lang="en-US" sz="1100" b="0" dirty="0"/>
                        <a:t>An organ made up of muscular tissue, glandular tissue and epithelial tissue.</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endParaRPr lang="en-US" sz="11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a:txBody>
                    <a:bodyPr/>
                    <a:lstStyle/>
                    <a:p>
                      <a:pPr algn="ctr"/>
                      <a:r>
                        <a:rPr lang="en-US" sz="1100" b="1" dirty="0"/>
                        <a:t>Substance in Food</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85000"/>
                      </a:schemeClr>
                    </a:solidFill>
                  </a:tcPr>
                </a:tc>
                <a:tc hMerge="1">
                  <a:txBody>
                    <a:bodyPr/>
                    <a:lstStyle/>
                    <a:p>
                      <a:pPr algn="ctr"/>
                      <a:r>
                        <a:rPr lang="en-US" sz="1100" dirty="0"/>
                        <a:t>What It Is Broken Down Into</a:t>
                      </a:r>
                    </a:p>
                  </a:txBody>
                  <a:tcPr anchor="ct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a:txBody>
                    <a:bodyPr/>
                    <a:lstStyle/>
                    <a:p>
                      <a:pPr algn="ctr"/>
                      <a:r>
                        <a:rPr lang="en-US" sz="1100" b="1" dirty="0"/>
                        <a:t>What It Is Broken Down Into</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algn="ctr"/>
                      <a:r>
                        <a:rPr lang="en-US" sz="1100" b="1" dirty="0"/>
                        <a:t>Enzyme that Breaks it Down</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85000"/>
                      </a:schemeClr>
                    </a:solidFill>
                  </a:tcPr>
                </a:tc>
                <a:tc hMerge="1">
                  <a:txBody>
                    <a:bodyPr/>
                    <a:lstStyle/>
                    <a:p>
                      <a:pPr algn="ctr"/>
                      <a:r>
                        <a:rPr lang="en-US" sz="1100" b="1" dirty="0"/>
                        <a:t>Chemical To Test for Substance in Food</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a:txBody>
                    <a:bodyPr/>
                    <a:lstStyle/>
                    <a:p>
                      <a:pPr algn="ctr"/>
                      <a:r>
                        <a:rPr lang="en-US" sz="1100" b="1" dirty="0"/>
                        <a:t>Chemical To Test for Substance in Food</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85000"/>
                      </a:schemeClr>
                    </a:solidFill>
                  </a:tcPr>
                </a:tc>
                <a:tc hMerge="1">
                  <a:txBody>
                    <a:bodyPr/>
                    <a:lstStyle/>
                    <a:p>
                      <a:pPr algn="ctr"/>
                      <a:endParaRPr lang="en-US" sz="11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gridSpan="2">
                  <a:txBody>
                    <a:bodyPr/>
                    <a:lstStyle/>
                    <a:p>
                      <a:pPr algn="ctr"/>
                      <a:r>
                        <a:rPr lang="en-US" sz="1100" b="1" dirty="0"/>
                        <a:t>Positive Result for Test</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85000"/>
                      </a:schemeClr>
                    </a:solidFill>
                  </a:tcPr>
                </a:tc>
                <a:tc hMerge="1">
                  <a:txBody>
                    <a:bodyPr/>
                    <a:lstStyle/>
                    <a:p>
                      <a:pPr algn="ctr"/>
                      <a:endParaRPr lang="en-US" sz="11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6863514"/>
                  </a:ext>
                </a:extLst>
              </a:tr>
              <a:tr h="237173">
                <a:tc>
                  <a:txBody>
                    <a:bodyPr/>
                    <a:lstStyle/>
                    <a:p>
                      <a:pPr algn="ctr"/>
                      <a:r>
                        <a:rPr lang="en-US" sz="1100" b="1" dirty="0"/>
                        <a:t>Tissue</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100" b="1" dirty="0"/>
                        <a:t>Function</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algn="ctr"/>
                      <a:r>
                        <a:rPr lang="en-US" sz="1000" dirty="0"/>
                        <a:t>Carbohydrate</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ctr"/>
                      <a:r>
                        <a:rPr lang="en-US" sz="1000" dirty="0"/>
                        <a:t>Small Sugars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a:txBody>
                    <a:bodyPr/>
                    <a:lstStyle/>
                    <a:p>
                      <a:pPr algn="ctr"/>
                      <a:r>
                        <a:rPr lang="en-US" sz="1000" dirty="0"/>
                        <a:t>Small Sugars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a:txBody>
                    <a:bodyPr/>
                    <a:lstStyle/>
                    <a:p>
                      <a:pPr algn="ctr"/>
                      <a:r>
                        <a:rPr lang="en-US" sz="1000" dirty="0"/>
                        <a:t>Carbohydrase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ctr"/>
                      <a:r>
                        <a:rPr lang="en-US" sz="1000" dirty="0"/>
                        <a:t>N/A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a:txBody>
                    <a:bodyPr/>
                    <a:lstStyle/>
                    <a:p>
                      <a:pPr algn="ctr"/>
                      <a:r>
                        <a:rPr lang="en-US" sz="1000" dirty="0"/>
                        <a:t>N/A</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a:txBody>
                    <a:bodyPr/>
                    <a:lstStyle/>
                    <a:p>
                      <a:pPr algn="ctr"/>
                      <a:r>
                        <a:rPr lang="en-US" sz="1000" dirty="0"/>
                        <a:t>N/A</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3456942"/>
                  </a:ext>
                </a:extLst>
              </a:tr>
              <a:tr h="223221">
                <a:tc rowSpan="2">
                  <a:txBody>
                    <a:bodyPr/>
                    <a:lstStyle/>
                    <a:p>
                      <a:pPr algn="ctr"/>
                      <a:r>
                        <a:rPr lang="en-US" sz="1100" dirty="0"/>
                        <a:t>Muscular</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a:txBody>
                    <a:bodyPr/>
                    <a:lstStyle/>
                    <a:p>
                      <a:pPr algn="ctr"/>
                      <a:r>
                        <a:rPr lang="en-US" sz="1100" dirty="0"/>
                        <a:t>Churn food and digestive juices together.</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a:txBody>
                    <a:bodyPr/>
                    <a:lstStyle/>
                    <a:p>
                      <a:pPr algn="ctr"/>
                      <a:r>
                        <a:rPr lang="en-US" sz="1000" dirty="0"/>
                        <a:t>Starch</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ctr"/>
                      <a:r>
                        <a:rPr lang="en-US" sz="1000"/>
                        <a:t>Glucose</a:t>
                      </a: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Glucose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a:txBody>
                    <a:bodyPr/>
                    <a:lstStyle/>
                    <a:p>
                      <a:pPr algn="ctr"/>
                      <a:r>
                        <a:rPr lang="en-US" sz="1000" dirty="0"/>
                        <a:t>Amylase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ctr"/>
                      <a:r>
                        <a:rPr lang="en-US" sz="1000" dirty="0"/>
                        <a:t>Add Iodine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a:txBody>
                    <a:bodyPr/>
                    <a:lstStyle/>
                    <a:p>
                      <a:pPr algn="ctr"/>
                      <a:r>
                        <a:rPr lang="en-US" sz="1000"/>
                        <a:t>Add Iodine</a:t>
                      </a:r>
                      <a:endParaRPr lang="en-US"/>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a:txBody>
                    <a:bodyPr/>
                    <a:lstStyle/>
                    <a:p>
                      <a:pPr algn="ctr"/>
                      <a:r>
                        <a:rPr lang="en-US" sz="1000" dirty="0"/>
                        <a:t>Turns Black/Blue</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0939476"/>
                  </a:ext>
                </a:extLst>
              </a:tr>
              <a:tr h="167416">
                <a:tc vMerge="1">
                  <a:txBody>
                    <a:bodyPr/>
                    <a:lstStyle/>
                    <a:p>
                      <a:endParaRPr lang="en-US"/>
                    </a:p>
                  </a:txBody>
                  <a:tcPr/>
                </a:tc>
                <a:tc vMerge="1">
                  <a:txBody>
                    <a:bodyPr/>
                    <a:lstStyle/>
                    <a:p>
                      <a:endParaRPr lang="en-US" dirty="0"/>
                    </a:p>
                  </a:txBody>
                  <a:tcPr/>
                </a:tc>
                <a:tc rowSpan="2" gridSpan="2">
                  <a:txBody>
                    <a:bodyPr/>
                    <a:lstStyle/>
                    <a:p>
                      <a:pPr algn="ctr"/>
                      <a:r>
                        <a:rPr lang="en-US" sz="1000" dirty="0"/>
                        <a:t>Glucose</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pPr algn="ctr"/>
                      <a:r>
                        <a:rPr lang="en-US" sz="1000"/>
                        <a:t>N/A</a:t>
                      </a: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a:txBody>
                    <a:bodyPr/>
                    <a:lstStyle/>
                    <a:p>
                      <a:pPr algn="ctr"/>
                      <a:r>
                        <a:rPr lang="en-US" sz="1000" dirty="0"/>
                        <a:t>N/A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gridSpan="2">
                  <a:txBody>
                    <a:bodyPr/>
                    <a:lstStyle/>
                    <a:p>
                      <a:pPr algn="ctr"/>
                      <a:r>
                        <a:rPr lang="en-US" sz="1000" dirty="0"/>
                        <a:t>N/A</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pPr algn="ctr"/>
                      <a:r>
                        <a:rPr lang="en-US" sz="1000" dirty="0"/>
                        <a:t>Heat with Benedicts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gridSpan="2">
                  <a:txBody>
                    <a:bodyPr/>
                    <a:lstStyle/>
                    <a:p>
                      <a:pPr algn="ctr"/>
                      <a:r>
                        <a:rPr lang="en-US" sz="1000" dirty="0"/>
                        <a:t>Heat with Benedicts</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gridSpan="2">
                  <a:txBody>
                    <a:bodyPr/>
                    <a:lstStyle/>
                    <a:p>
                      <a:pPr algn="ctr"/>
                      <a:r>
                        <a:rPr lang="en-US" sz="1000" dirty="0"/>
                        <a:t>Brick Red Colour</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7213242"/>
                  </a:ext>
                </a:extLst>
              </a:tr>
              <a:tr h="0">
                <a:tc rowSpan="3">
                  <a:txBody>
                    <a:bodyPr/>
                    <a:lstStyle/>
                    <a:p>
                      <a:pPr algn="ctr"/>
                      <a:r>
                        <a:rPr lang="en-US" sz="1100"/>
                        <a:t>Glandular</a:t>
                      </a:r>
                      <a:endParaRPr lang="en-US"/>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3">
                  <a:txBody>
                    <a:bodyPr/>
                    <a:lstStyle/>
                    <a:p>
                      <a:pPr algn="ctr"/>
                      <a:r>
                        <a:rPr lang="en-US" sz="1100" dirty="0"/>
                        <a:t>Produces digestive enzymes to break down food.</a:t>
                      </a:r>
                      <a:endParaRPr lang="en-US" dirty="0"/>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vMerge="1">
                  <a:txBody>
                    <a:bodyPr/>
                    <a:lstStyle/>
                    <a:p>
                      <a:pPr algn="ctr"/>
                      <a:endParaRPr lang="en-US" sz="1000" dirty="0"/>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vMerge="1">
                  <a:txBody>
                    <a:bodyPr/>
                    <a:lstStyle/>
                    <a:p>
                      <a:endParaRPr lang="en-US"/>
                    </a:p>
                  </a:txBody>
                  <a:tcPr/>
                </a:tc>
                <a:tc v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v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v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vMerge="1">
                  <a:txBody>
                    <a:bodyPr/>
                    <a:lstStyle/>
                    <a:p>
                      <a:endParaRPr lang="en-US"/>
                    </a:p>
                  </a:txBody>
                  <a:tcPr/>
                </a:tc>
                <a:tc hMerge="1" vMerge="1">
                  <a:txBody>
                    <a:bodyPr/>
                    <a:lstStyle/>
                    <a:p>
                      <a:endParaRPr lang="en-US"/>
                    </a:p>
                  </a:txBody>
                  <a:tcPr>
                    <a:lnT w="28575" cap="flat" cmpd="sng" algn="ctr">
                      <a:solidFill>
                        <a:schemeClr val="tx1"/>
                      </a:solidFill>
                      <a:prstDash val="solid"/>
                      <a:round/>
                      <a:headEnd type="none" w="med" len="med"/>
                      <a:tailEnd type="none" w="med" len="med"/>
                    </a:lnT>
                  </a:tcPr>
                </a:tc>
                <a:tc gridSpan="2" v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vMerge="1">
                  <a:txBody>
                    <a:bodyPr/>
                    <a:lstStyle/>
                    <a:p>
                      <a:endParaRPr lang="en-US"/>
                    </a:p>
                  </a:txBody>
                  <a:tcPr/>
                </a:tc>
                <a:extLst>
                  <a:ext uri="{0D108BD9-81ED-4DB2-BD59-A6C34878D82A}">
                    <a16:rowId xmlns:a16="http://schemas.microsoft.com/office/drawing/2014/main" val="2503121000"/>
                  </a:ext>
                </a:extLst>
              </a:tr>
              <a:tr h="223221">
                <a:tc vMerge="1">
                  <a:txBody>
                    <a:bodyPr/>
                    <a:lstStyle/>
                    <a:p>
                      <a:endParaRPr lang="en-US"/>
                    </a:p>
                  </a:txBody>
                  <a:tcPr>
                    <a:lnT w="28575" cap="flat" cmpd="sng" algn="ctr">
                      <a:solidFill>
                        <a:schemeClr val="tx1"/>
                      </a:solidFill>
                      <a:prstDash val="solid"/>
                      <a:round/>
                      <a:headEnd type="none" w="med" len="med"/>
                      <a:tailEnd type="none" w="med" len="med"/>
                    </a:lnT>
                  </a:tcPr>
                </a:tc>
                <a:tc vMerge="1">
                  <a:txBody>
                    <a:bodyPr/>
                    <a:lstStyle/>
                    <a:p>
                      <a:endParaRPr lang="en-US" dirty="0"/>
                    </a:p>
                  </a:txBody>
                  <a:tcPr>
                    <a:lnT w="28575" cap="flat" cmpd="sng" algn="ctr">
                      <a:solidFill>
                        <a:schemeClr val="tx1"/>
                      </a:solidFill>
                      <a:prstDash val="solid"/>
                      <a:round/>
                      <a:headEnd type="none" w="med" len="med"/>
                      <a:tailEnd type="none" w="med" len="med"/>
                    </a:lnT>
                  </a:tcPr>
                </a:tc>
                <a:tc gridSpan="2">
                  <a:txBody>
                    <a:bodyPr/>
                    <a:lstStyle/>
                    <a:p>
                      <a:pPr algn="ctr"/>
                      <a:r>
                        <a:rPr lang="en-US" sz="1000" dirty="0"/>
                        <a:t>Protein</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ctr"/>
                      <a:r>
                        <a:rPr lang="en-US" sz="1000"/>
                        <a:t>Amino Acids</a:t>
                      </a:r>
                      <a:endParaRPr lang="en-US" sz="1000" dirty="0"/>
                    </a:p>
                  </a:txBody>
                  <a:tcPr anchor="ctr"/>
                </a:tc>
                <a:tc>
                  <a:txBody>
                    <a:bodyPr/>
                    <a:lstStyle/>
                    <a:p>
                      <a:pPr algn="ctr"/>
                      <a:r>
                        <a:rPr lang="en-US" sz="1000" dirty="0"/>
                        <a:t>Amino Acids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a:txBody>
                    <a:bodyPr/>
                    <a:lstStyle/>
                    <a:p>
                      <a:pPr algn="ctr"/>
                      <a:r>
                        <a:rPr lang="en-US" sz="1000" dirty="0"/>
                        <a:t>Protease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ctr"/>
                      <a:r>
                        <a:rPr lang="en-US" sz="1000" dirty="0"/>
                        <a:t>Add Biuret</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a:txBody>
                    <a:bodyPr/>
                    <a:lstStyle/>
                    <a:p>
                      <a:pPr algn="ctr"/>
                      <a:r>
                        <a:rPr lang="en-US" sz="1000" dirty="0"/>
                        <a:t>Add Biuret</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a:txBody>
                    <a:bodyPr/>
                    <a:lstStyle/>
                    <a:p>
                      <a:pPr algn="ctr"/>
                      <a:r>
                        <a:rPr lang="en-US" sz="1000" dirty="0"/>
                        <a:t>Turns purple colour</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6089630"/>
                  </a:ext>
                </a:extLst>
              </a:tr>
              <a:tr h="102310">
                <a:tc vMerge="1">
                  <a:txBody>
                    <a:bodyPr/>
                    <a:lstStyle/>
                    <a:p>
                      <a:endParaRPr lang="en-US"/>
                    </a:p>
                  </a:txBody>
                  <a:tcPr>
                    <a:lnT w="28575" cap="flat" cmpd="sng" algn="ctr">
                      <a:solidFill>
                        <a:schemeClr val="tx1"/>
                      </a:solidFill>
                      <a:prstDash val="solid"/>
                      <a:round/>
                      <a:headEnd type="none" w="med" len="med"/>
                      <a:tailEnd type="none" w="med" len="med"/>
                    </a:lnT>
                  </a:tcPr>
                </a:tc>
                <a:tc vMerge="1">
                  <a:txBody>
                    <a:bodyPr/>
                    <a:lstStyle/>
                    <a:p>
                      <a:endParaRPr lang="en-US"/>
                    </a:p>
                  </a:txBody>
                  <a:tcPr>
                    <a:lnT w="28575" cap="flat" cmpd="sng" algn="ctr">
                      <a:solidFill>
                        <a:schemeClr val="tx1"/>
                      </a:solidFill>
                      <a:prstDash val="solid"/>
                      <a:round/>
                      <a:headEnd type="none" w="med" len="med"/>
                      <a:tailEnd type="none" w="med" len="med"/>
                    </a:lnT>
                  </a:tcPr>
                </a:tc>
                <a:tc rowSpan="2" gridSpan="2">
                  <a:txBody>
                    <a:bodyPr/>
                    <a:lstStyle/>
                    <a:p>
                      <a:pPr algn="ctr"/>
                      <a:r>
                        <a:rPr lang="en-US" sz="1000" dirty="0"/>
                        <a:t>Fats</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pPr algn="ctr"/>
                      <a:r>
                        <a:rPr lang="en-US" sz="1000"/>
                        <a:t>Fatty Acids and Glycerol</a:t>
                      </a:r>
                      <a:endParaRPr lang="en-US" sz="1000" dirty="0"/>
                    </a:p>
                  </a:txBody>
                  <a:tcPr anchor="ctr"/>
                </a:tc>
                <a:tc rowSpan="2">
                  <a:txBody>
                    <a:bodyPr/>
                    <a:lstStyle/>
                    <a:p>
                      <a:pPr algn="ctr"/>
                      <a:r>
                        <a:rPr lang="en-US" sz="1000" dirty="0"/>
                        <a:t>Fatty Acids and Glycerol</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gridSpan="2">
                  <a:txBody>
                    <a:bodyPr/>
                    <a:lstStyle/>
                    <a:p>
                      <a:pPr algn="ctr"/>
                      <a:r>
                        <a:rPr lang="en-US" sz="1000" dirty="0"/>
                        <a:t>Lipase</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pPr algn="ctr"/>
                      <a:r>
                        <a:rPr lang="en-US" sz="1000" dirty="0"/>
                        <a:t>Add Sudan (III)</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gridSpan="2">
                  <a:txBody>
                    <a:bodyPr/>
                    <a:lstStyle/>
                    <a:p>
                      <a:pPr algn="ctr"/>
                      <a:r>
                        <a:rPr lang="en-US" sz="1000" dirty="0"/>
                        <a:t>Add Sudan (III)</a:t>
                      </a:r>
                      <a:endParaRPr lang="en-US"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gridSpan="2">
                  <a:txBody>
                    <a:bodyPr/>
                    <a:lstStyle/>
                    <a:p>
                      <a:pPr algn="ctr"/>
                      <a:r>
                        <a:rPr lang="en-US" sz="1000" dirty="0"/>
                        <a:t>Forms a red layer</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6183239"/>
                  </a:ext>
                </a:extLst>
              </a:tr>
              <a:tr h="260425">
                <a:tc rowSpan="2">
                  <a:txBody>
                    <a:bodyPr/>
                    <a:lstStyle/>
                    <a:p>
                      <a:pPr algn="ctr"/>
                      <a:r>
                        <a:rPr lang="en-US" sz="1100" dirty="0"/>
                        <a:t>Epithelial</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ctr"/>
                      <a:r>
                        <a:rPr lang="en-US" sz="1100" dirty="0"/>
                        <a:t>Covers the inside and outside of the organ.</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vMerge="1">
                  <a:txBody>
                    <a:bodyPr/>
                    <a:lstStyle/>
                    <a:p>
                      <a:endParaRPr lang="en-US"/>
                    </a:p>
                  </a:txBody>
                  <a:tcPr>
                    <a:lnL w="57150" cap="flat" cmpd="sng" algn="ctr">
                      <a:solidFill>
                        <a:schemeClr val="tx1"/>
                      </a:solidFill>
                      <a:prstDash val="solid"/>
                      <a:round/>
                      <a:headEnd type="none" w="med" len="med"/>
                      <a:tailEnd type="none" w="med" len="med"/>
                    </a:lnL>
                  </a:tcPr>
                </a:tc>
                <a:tc hMerge="1" vMerge="1">
                  <a:txBody>
                    <a:bodyPr/>
                    <a:lstStyle/>
                    <a:p>
                      <a:endParaRPr lang="en-US"/>
                    </a:p>
                  </a:txBody>
                  <a:tcPr/>
                </a:tc>
                <a:tc vMerge="1">
                  <a:txBody>
                    <a:bodyPr/>
                    <a:lstStyle/>
                    <a:p>
                      <a:endParaRPr lang="en-US"/>
                    </a:p>
                  </a:txBody>
                  <a:tcPr/>
                </a:tc>
                <a:tc gridSpan="2" vMerge="1">
                  <a:txBody>
                    <a:bodyPr/>
                    <a:lstStyle/>
                    <a:p>
                      <a:endParaRPr lang="en-US"/>
                    </a:p>
                  </a:txBody>
                  <a:tcPr/>
                </a:tc>
                <a:tc hMerge="1" vMerge="1">
                  <a:txBody>
                    <a:bodyPr/>
                    <a:lstStyle/>
                    <a:p>
                      <a:endParaRPr lang="en-US"/>
                    </a:p>
                  </a:txBody>
                  <a:tcPr/>
                </a:tc>
                <a:tc gridSpan="2" vMerge="1">
                  <a:txBody>
                    <a:bodyPr/>
                    <a:lstStyle/>
                    <a:p>
                      <a:endParaRPr lang="en-US"/>
                    </a:p>
                  </a:txBody>
                  <a:tcPr/>
                </a:tc>
                <a:tc hMerge="1" vMerge="1">
                  <a:txBody>
                    <a:bodyPr/>
                    <a:lstStyle/>
                    <a:p>
                      <a:endParaRPr lang="en-US"/>
                    </a:p>
                  </a:txBody>
                  <a:tcPr>
                    <a:lnT w="57150" cap="flat" cmpd="sng" algn="ctr">
                      <a:solidFill>
                        <a:schemeClr val="tx1"/>
                      </a:solidFill>
                      <a:prstDash val="solid"/>
                      <a:round/>
                      <a:headEnd type="none" w="med" len="med"/>
                      <a:tailEnd type="none" w="med" len="med"/>
                    </a:lnT>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715909346"/>
                  </a:ext>
                </a:extLst>
              </a:tr>
              <a:tr h="130212">
                <a:tc vMerge="1">
                  <a:txBody>
                    <a:bodyPr/>
                    <a:lstStyle/>
                    <a:p>
                      <a:endParaRPr lang="en-US" dirty="0"/>
                    </a:p>
                  </a:txBody>
                  <a:tcPr>
                    <a:lnT w="57150" cap="flat" cmpd="sng" algn="ctr">
                      <a:solidFill>
                        <a:schemeClr val="tx1"/>
                      </a:solidFill>
                      <a:prstDash val="solid"/>
                      <a:round/>
                      <a:headEnd type="none" w="med" len="med"/>
                      <a:tailEnd type="none" w="med" len="med"/>
                    </a:lnT>
                  </a:tcPr>
                </a:tc>
                <a:tc vMerge="1">
                  <a:txBody>
                    <a:bodyPr/>
                    <a:lstStyle/>
                    <a:p>
                      <a:endParaRPr lang="en-US"/>
                    </a:p>
                  </a:txBody>
                  <a:tcPr>
                    <a:lnT w="57150" cap="flat" cmpd="sng" algn="ctr">
                      <a:solidFill>
                        <a:schemeClr val="tx1"/>
                      </a:solidFill>
                      <a:prstDash val="solid"/>
                      <a:round/>
                      <a:headEnd type="none" w="med" len="med"/>
                      <a:tailEnd type="none" w="med" len="med"/>
                    </a:lnT>
                  </a:tcPr>
                </a:tc>
                <a:tc rowSpan="6" gridSpan="4">
                  <a:txBody>
                    <a:bodyPr/>
                    <a:lstStyle/>
                    <a:p>
                      <a:pPr lvl="0" algn="just" defTabSz="457200" eaLnBrk="0" hangingPunct="0">
                        <a:defRPr/>
                      </a:pPr>
                      <a:r>
                        <a:rPr lang="en-GB" sz="1000" b="1" dirty="0"/>
                        <a:t>Lock and Key Model</a:t>
                      </a:r>
                    </a:p>
                    <a:p>
                      <a:pPr lvl="0" algn="just" defTabSz="457200" eaLnBrk="0" hangingPunct="0">
                        <a:defRPr/>
                      </a:pPr>
                      <a:r>
                        <a:rPr lang="en-GB" sz="1000" dirty="0"/>
                        <a:t>Enzymes are biological catalysts which will only speed up one type of reaction.  Enzymes are proteins. The enzyme has an active site which matches the shape of a specific substrate molecule. The substrate binds to the active site and is broken down by the enzyme. The </a:t>
                      </a:r>
                      <a:r>
                        <a:rPr lang="en-GB" sz="1000" b="1" dirty="0"/>
                        <a:t>lock</a:t>
                      </a:r>
                      <a:r>
                        <a:rPr lang="en-GB" sz="1000" dirty="0"/>
                        <a:t> is the enzyme and the </a:t>
                      </a:r>
                      <a:r>
                        <a:rPr lang="en-GB" sz="1000" b="1" dirty="0"/>
                        <a:t>key</a:t>
                      </a:r>
                      <a:r>
                        <a:rPr lang="en-GB" sz="1000" dirty="0"/>
                        <a:t> is the substrate. Only the correctly sized </a:t>
                      </a:r>
                      <a:r>
                        <a:rPr lang="en-GB" sz="1000" b="1" dirty="0"/>
                        <a:t>key </a:t>
                      </a:r>
                      <a:r>
                        <a:rPr lang="en-GB" sz="1000" dirty="0"/>
                        <a:t>(substrate) fits into the </a:t>
                      </a:r>
                      <a:r>
                        <a:rPr lang="en-GB" sz="1000" b="1" dirty="0"/>
                        <a:t>key</a:t>
                      </a:r>
                      <a:r>
                        <a:rPr lang="en-GB" sz="1000" dirty="0"/>
                        <a:t> hole (active site) of the </a:t>
                      </a:r>
                      <a:r>
                        <a:rPr lang="en-GB" sz="1000" b="1" dirty="0"/>
                        <a:t>lock </a:t>
                      </a:r>
                      <a:r>
                        <a:rPr lang="en-GB" sz="1000" dirty="0"/>
                        <a:t>(enzyme). </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6" hMerge="1">
                  <a:txBody>
                    <a:bodyPr/>
                    <a:lstStyle/>
                    <a:p>
                      <a:endParaRPr lang="en-US"/>
                    </a:p>
                  </a:txBody>
                  <a:tcPr/>
                </a:tc>
                <a:tc rowSpan="6" hMerge="1">
                  <a:txBody>
                    <a:bodyPr/>
                    <a:lstStyle/>
                    <a:p>
                      <a:pPr algn="just"/>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6"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gridSpan="5">
                  <a:txBody>
                    <a:bodyPr/>
                    <a:lstStyle/>
                    <a:p>
                      <a:pPr algn="just"/>
                      <a:r>
                        <a:rPr lang="en-GB" sz="1000" b="1" dirty="0"/>
                        <a:t>Enzymes</a:t>
                      </a:r>
                    </a:p>
                    <a:p>
                      <a:pPr algn="just"/>
                      <a:r>
                        <a:rPr lang="en-GB" sz="1000" dirty="0"/>
                        <a:t>Digestive enzymes convert food into small soluble molecules that can be absorbed into the bloodstream. </a:t>
                      </a:r>
                      <a:endParaRPr lang="en-US" sz="1000" dirty="0"/>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lnL w="28575"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rowSpan="2" hMerge="1">
                  <a:txBody>
                    <a:bodyPr/>
                    <a:lstStyle/>
                    <a:p>
                      <a:pPr algn="ctr"/>
                      <a:endParaRPr lang="en-US" sz="1000" dirty="0"/>
                    </a:p>
                  </a:txBody>
                  <a:tcPr anchor="ctr">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pPr algn="just"/>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1480142"/>
                  </a:ext>
                </a:extLst>
              </a:tr>
              <a:tr h="372036">
                <a:tc rowSpan="5" gridSpan="2">
                  <a:txBody>
                    <a:bodyPr/>
                    <a:lstStyle/>
                    <a:p>
                      <a:pPr algn="just"/>
                      <a:r>
                        <a:rPr lang="en-GB" sz="1100" b="1" dirty="0"/>
                        <a:t>Bile</a:t>
                      </a:r>
                    </a:p>
                    <a:p>
                      <a:pPr algn="just"/>
                      <a:r>
                        <a:rPr lang="en-GB" sz="1100" dirty="0"/>
                        <a:t>Bile is made in the liver and stored in the gall bladder. It is alkaline to neutralise hydrochloric acid from the stomach. It also emulsifies fat to form small droplets which increases the surface area. The alkaline conditions and large surface area increase the rate of fat breakdown by lipase.</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5" hMerge="1">
                  <a:txBody>
                    <a:bodyPr/>
                    <a:lstStyle/>
                    <a:p>
                      <a:pPr algn="ctr"/>
                      <a:endParaRPr lang="en-US" sz="1100" dirty="0"/>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4" vMerge="1">
                  <a:txBody>
                    <a:bodyPr/>
                    <a:lstStyle/>
                    <a:p>
                      <a:endParaRPr lang="en-US"/>
                    </a:p>
                  </a:txBody>
                  <a:tcPr>
                    <a:lnL w="57150" cap="flat" cmpd="sng" algn="ctr">
                      <a:solidFill>
                        <a:schemeClr val="tx1"/>
                      </a:solidFill>
                      <a:prstDash val="solid"/>
                      <a:round/>
                      <a:headEnd type="none" w="med" len="med"/>
                      <a:tailEnd type="none" w="med" len="med"/>
                    </a:lnL>
                  </a:tcPr>
                </a:tc>
                <a:tc hMerge="1" vMerge="1">
                  <a:txBody>
                    <a:bodyPr/>
                    <a:lstStyle/>
                    <a:p>
                      <a:endParaRPr lang="en-US"/>
                    </a:p>
                  </a:txBody>
                  <a:tcPr/>
                </a:tc>
                <a:tc hMerge="1" vMerge="1">
                  <a:txBody>
                    <a:bodyPr/>
                    <a:lstStyle/>
                    <a:p>
                      <a:pPr algn="ctr"/>
                      <a:endParaRPr lang="en-US" sz="1000" dirty="0"/>
                    </a:p>
                  </a:txBody>
                  <a:tcPr anchor="ctr">
                    <a:lnR w="28575"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5" vMerge="1">
                  <a:txBody>
                    <a:bodyPr/>
                    <a:lstStyle/>
                    <a:p>
                      <a:pPr algn="ctr"/>
                      <a:endParaRPr lang="en-US" sz="1000" dirty="0"/>
                    </a:p>
                  </a:txBody>
                  <a:tcPr anchor="ctr">
                    <a:lnR w="28575"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hMerge="1" vMerge="1">
                  <a:txBody>
                    <a:bodyPr/>
                    <a:lstStyle/>
                    <a:p>
                      <a:endParaRPr lang="en-US"/>
                    </a:p>
                  </a:txBody>
                  <a:tcPr/>
                </a:tc>
                <a:tc hMerge="1" v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extLst>
                  <a:ext uri="{0D108BD9-81ED-4DB2-BD59-A6C34878D82A}">
                    <a16:rowId xmlns:a16="http://schemas.microsoft.com/office/drawing/2014/main" val="301960985"/>
                  </a:ext>
                </a:extLst>
              </a:tr>
              <a:tr h="223221">
                <a:tc gridSpan="2" vMerge="1">
                  <a:txBody>
                    <a:bodyPr/>
                    <a:lstStyle/>
                    <a:p>
                      <a:pPr algn="ctr"/>
                      <a:endParaRPr lang="en-US" sz="1100" dirty="0"/>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pPr algn="ctr"/>
                      <a:endParaRPr lang="en-US" sz="1100" dirty="0"/>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4" vMerge="1">
                  <a:txBody>
                    <a:bodyPr/>
                    <a:lstStyle/>
                    <a:p>
                      <a:pPr algn="ctr"/>
                      <a:endParaRPr lang="en-US" sz="1000" dirty="0"/>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tc hMerge="1" v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vMerge="1">
                  <a:txBody>
                    <a:bodyPr/>
                    <a:lstStyle/>
                    <a:p>
                      <a:pPr algn="ctr"/>
                      <a:endParaRPr lang="en-US" sz="1000" b="1"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vMerge="1">
                  <a:txBody>
                    <a:bodyPr/>
                    <a:lstStyle/>
                    <a:p>
                      <a:pPr algn="ctr"/>
                      <a:r>
                        <a:rPr lang="en-US" sz="1000" dirty="0"/>
                        <a:t>Where it Is Produced </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a:txBody>
                    <a:bodyPr/>
                    <a:lstStyle/>
                    <a:p>
                      <a:pPr algn="ctr"/>
                      <a:r>
                        <a:rPr lang="en-US" sz="1000" b="1" dirty="0"/>
                        <a:t>Enzymes</a:t>
                      </a:r>
                      <a:endParaRPr lang="en-US" sz="1000" dirty="0"/>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85000"/>
                      </a:schemeClr>
                    </a:solidFill>
                  </a:tcPr>
                </a:tc>
                <a:tc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a:txBody>
                    <a:bodyPr/>
                    <a:lstStyle/>
                    <a:p>
                      <a:pPr algn="ctr"/>
                      <a:r>
                        <a:rPr lang="en-US" sz="1000" b="1" dirty="0"/>
                        <a:t>Where it Is Produced</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85000"/>
                      </a:schemeClr>
                    </a:solidFill>
                  </a:tcPr>
                </a:tc>
                <a:tc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b="1" dirty="0"/>
                        <a:t>Optimum pH</a:t>
                      </a:r>
                      <a:endParaRPr lang="en-US" sz="1000" dirty="0"/>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18777850"/>
                  </a:ext>
                </a:extLst>
              </a:tr>
              <a:tr h="223221">
                <a:tc gridSpan="2" vMerge="1">
                  <a:txBody>
                    <a:bodyPr/>
                    <a:lstStyle/>
                    <a:p>
                      <a:endParaRPr lang="en-US"/>
                    </a:p>
                  </a:txBody>
                  <a:tcPr/>
                </a:tc>
                <a:tc hMerge="1" vMerge="1">
                  <a:txBody>
                    <a:bodyPr/>
                    <a:lstStyle/>
                    <a:p>
                      <a:endParaRPr lang="en-US"/>
                    </a:p>
                  </a:txBody>
                  <a:tcPr/>
                </a:tc>
                <a:tc gridSpan="4" vMerge="1">
                  <a:txBody>
                    <a:bodyPr/>
                    <a:lstStyle/>
                    <a:p>
                      <a:pPr algn="ctr"/>
                      <a:endParaRPr lang="en-US" sz="1000" dirty="0"/>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v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v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vMerge="1">
                  <a:txBody>
                    <a:bodyPr/>
                    <a:lstStyle/>
                    <a:p>
                      <a:pPr algn="ctr"/>
                      <a:r>
                        <a:rPr lang="en-US" sz="1000" dirty="0"/>
                        <a:t>Salivary Gland</a:t>
                      </a:r>
                    </a:p>
                    <a:p>
                      <a:pPr algn="ctr"/>
                      <a:r>
                        <a:rPr lang="en-US" sz="1000" dirty="0"/>
                        <a:t>Pancreas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a:txBody>
                    <a:bodyPr/>
                    <a:lstStyle/>
                    <a:p>
                      <a:pPr algn="ctr"/>
                      <a:r>
                        <a:rPr lang="en-US" sz="1000" dirty="0"/>
                        <a:t>Amylase</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a:txBody>
                    <a:bodyPr/>
                    <a:lstStyle/>
                    <a:p>
                      <a:pPr algn="ctr"/>
                      <a:r>
                        <a:rPr lang="en-US" sz="1000" dirty="0"/>
                        <a:t>Salivary Gland, Pancreas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t>pH 7</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9840143"/>
                  </a:ext>
                </a:extLst>
              </a:tr>
              <a:tr h="223221">
                <a:tc gridSpan="2" vMerge="1">
                  <a:txBody>
                    <a:bodyPr/>
                    <a:lstStyle/>
                    <a:p>
                      <a:endParaRPr lang="en-US"/>
                    </a:p>
                  </a:txBody>
                  <a:tcPr/>
                </a:tc>
                <a:tc hMerge="1" vMerge="1">
                  <a:txBody>
                    <a:bodyPr/>
                    <a:lstStyle/>
                    <a:p>
                      <a:endParaRPr lang="en-US"/>
                    </a:p>
                  </a:txBody>
                  <a:tcPr/>
                </a:tc>
                <a:tc gridSpan="4" vMerge="1">
                  <a:txBody>
                    <a:bodyPr/>
                    <a:lstStyle/>
                    <a:p>
                      <a:pPr algn="ctr"/>
                      <a:endParaRPr lang="en-US" sz="1000" dirty="0"/>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vMerge="1">
                  <a:txBody>
                    <a:bodyPr/>
                    <a:lstStyle/>
                    <a:p>
                      <a:pPr algn="ctr"/>
                      <a:r>
                        <a:rPr lang="en-US" sz="1000" dirty="0"/>
                        <a:t>Stomach</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a:txBody>
                    <a:bodyPr/>
                    <a:lstStyle/>
                    <a:p>
                      <a:pPr algn="ctr"/>
                      <a:r>
                        <a:rPr lang="en-US" sz="1000" dirty="0"/>
                        <a:t>Protease</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gridSpan="2">
                  <a:txBody>
                    <a:bodyPr/>
                    <a:lstStyle/>
                    <a:p>
                      <a:pPr algn="ctr"/>
                      <a:r>
                        <a:rPr lang="en-US" sz="1000" dirty="0"/>
                        <a:t>Stomach, Pancreas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dirty="0"/>
                        <a:t>pH 1.5</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03701450"/>
                  </a:ext>
                </a:extLst>
              </a:tr>
              <a:tr h="345178">
                <a:tc gridSpan="2" vMerge="1">
                  <a:txBody>
                    <a:bodyPr/>
                    <a:lstStyle/>
                    <a:p>
                      <a:pPr algn="ctr"/>
                      <a:endParaRPr lang="en-US" sz="1100" dirty="0"/>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pPr algn="ctr"/>
                      <a:endParaRPr lang="en-US" sz="1100" dirty="0"/>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4" vMerge="1">
                  <a:txBody>
                    <a:bodyPr/>
                    <a:lstStyle/>
                    <a:p>
                      <a:pPr algn="ctr"/>
                      <a:endParaRPr lang="en-US" sz="1000" dirty="0"/>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pPr algn="ctr"/>
                      <a:endParaRPr lang="en-US" sz="1000" dirty="0"/>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pPr algn="ctr"/>
                      <a:endParaRPr lang="en-US" sz="1000" dirty="0"/>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pPr algn="ctr"/>
                      <a:endParaRPr lang="en-US" sz="1000" dirty="0"/>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a:txBody>
                    <a:bodyPr/>
                    <a:lstStyle/>
                    <a:p>
                      <a:pPr algn="ctr"/>
                      <a:r>
                        <a:rPr lang="en-US" sz="1000" dirty="0"/>
                        <a:t>Lipase</a:t>
                      </a:r>
                    </a:p>
                  </a:txBody>
                  <a:tcPr anchor="ctr">
                    <a:lnL w="5715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ctr"/>
                      <a:endParaRPr lang="en-US" sz="1000" dirty="0"/>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a:txBody>
                    <a:bodyPr/>
                    <a:lstStyle/>
                    <a:p>
                      <a:pPr algn="ctr"/>
                      <a:r>
                        <a:rPr lang="en-US" sz="1000" dirty="0"/>
                        <a:t>Pancreas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ctr"/>
                      <a:endParaRPr lang="en-US" sz="1000" dirty="0"/>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ctr"/>
                      <a:r>
                        <a:rPr lang="en-US" sz="1000" dirty="0"/>
                        <a:t>pH 7</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04457741"/>
                  </a:ext>
                </a:extLst>
              </a:tr>
            </a:tbl>
          </a:graphicData>
        </a:graphic>
      </p:graphicFrame>
    </p:spTree>
    <p:extLst>
      <p:ext uri="{BB962C8B-B14F-4D97-AF65-F5344CB8AC3E}">
        <p14:creationId xmlns:p14="http://schemas.microsoft.com/office/powerpoint/2010/main" val="4284910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e 13"/>
          <p:cNvGraphicFramePr>
            <a:graphicFrameLocks noGrp="1"/>
          </p:cNvGraphicFramePr>
          <p:nvPr>
            <p:extLst>
              <p:ext uri="{D42A27DB-BD31-4B8C-83A1-F6EECF244321}">
                <p14:modId xmlns:p14="http://schemas.microsoft.com/office/powerpoint/2010/main" val="4116559488"/>
              </p:ext>
            </p:extLst>
          </p:nvPr>
        </p:nvGraphicFramePr>
        <p:xfrm>
          <a:off x="58230" y="4023759"/>
          <a:ext cx="5707001" cy="2016695"/>
        </p:xfrm>
        <a:graphic>
          <a:graphicData uri="http://schemas.openxmlformats.org/drawingml/2006/table">
            <a:tbl>
              <a:tblPr firstRow="1" bandRow="1">
                <a:tableStyleId>{5940675A-B579-460E-94D1-54222C63F5DA}</a:tableStyleId>
              </a:tblPr>
              <a:tblGrid>
                <a:gridCol w="1156421">
                  <a:extLst>
                    <a:ext uri="{9D8B030D-6E8A-4147-A177-3AD203B41FA5}">
                      <a16:colId xmlns:a16="http://schemas.microsoft.com/office/drawing/2014/main" val="3111572017"/>
                    </a:ext>
                  </a:extLst>
                </a:gridCol>
                <a:gridCol w="4550580">
                  <a:extLst>
                    <a:ext uri="{9D8B030D-6E8A-4147-A177-3AD203B41FA5}">
                      <a16:colId xmlns:a16="http://schemas.microsoft.com/office/drawing/2014/main" val="2355568238"/>
                    </a:ext>
                  </a:extLst>
                </a:gridCol>
              </a:tblGrid>
              <a:tr h="265766">
                <a:tc>
                  <a:txBody>
                    <a:bodyPr/>
                    <a:lstStyle/>
                    <a:p>
                      <a:pPr algn="ctr"/>
                      <a:r>
                        <a:rPr lang="en-GB" sz="1100" b="1" dirty="0">
                          <a:solidFill>
                            <a:schemeClr val="tx1"/>
                          </a:solidFill>
                        </a:rPr>
                        <a:t>Component</a:t>
                      </a:r>
                    </a:p>
                  </a:txBody>
                  <a:tcPr>
                    <a:solidFill>
                      <a:schemeClr val="bg1">
                        <a:lumMod val="85000"/>
                      </a:schemeClr>
                    </a:solidFill>
                  </a:tcPr>
                </a:tc>
                <a:tc>
                  <a:txBody>
                    <a:bodyPr/>
                    <a:lstStyle/>
                    <a:p>
                      <a:pPr algn="ctr"/>
                      <a:r>
                        <a:rPr lang="en-GB" sz="1100" b="1" dirty="0">
                          <a:solidFill>
                            <a:schemeClr val="tx1"/>
                          </a:solidFill>
                        </a:rPr>
                        <a:t>Description</a:t>
                      </a:r>
                    </a:p>
                  </a:txBody>
                  <a:tcPr>
                    <a:solidFill>
                      <a:schemeClr val="bg1">
                        <a:lumMod val="85000"/>
                      </a:schemeClr>
                    </a:solidFill>
                  </a:tcPr>
                </a:tc>
                <a:extLst>
                  <a:ext uri="{0D108BD9-81ED-4DB2-BD59-A6C34878D82A}">
                    <a16:rowId xmlns:a16="http://schemas.microsoft.com/office/drawing/2014/main" val="226296252"/>
                  </a:ext>
                </a:extLst>
              </a:tr>
              <a:tr h="437732">
                <a:tc>
                  <a:txBody>
                    <a:bodyPr/>
                    <a:lstStyle/>
                    <a:p>
                      <a:pPr algn="ctr"/>
                      <a:r>
                        <a:rPr lang="en-GB" sz="1100" dirty="0">
                          <a:solidFill>
                            <a:schemeClr val="tx1"/>
                          </a:solidFill>
                        </a:rPr>
                        <a:t>Plasma</a:t>
                      </a:r>
                    </a:p>
                  </a:txBody>
                  <a:tcPr/>
                </a:tc>
                <a:tc>
                  <a:txBody>
                    <a:bodyPr/>
                    <a:lstStyle/>
                    <a:p>
                      <a:pPr algn="ctr"/>
                      <a:r>
                        <a:rPr lang="en-GB" sz="1100" dirty="0">
                          <a:solidFill>
                            <a:schemeClr val="tx1"/>
                          </a:solidFill>
                        </a:rPr>
                        <a:t>Yellow</a:t>
                      </a:r>
                      <a:r>
                        <a:rPr lang="en-GB" sz="1100" baseline="0" dirty="0">
                          <a:solidFill>
                            <a:schemeClr val="tx1"/>
                          </a:solidFill>
                        </a:rPr>
                        <a:t> liquid that carries other blood cells and substances such as hormones and urea around the body.</a:t>
                      </a:r>
                      <a:endParaRPr lang="en-GB" sz="1100" dirty="0">
                        <a:solidFill>
                          <a:schemeClr val="tx1"/>
                        </a:solidFill>
                      </a:endParaRPr>
                    </a:p>
                  </a:txBody>
                  <a:tcPr/>
                </a:tc>
                <a:extLst>
                  <a:ext uri="{0D108BD9-81ED-4DB2-BD59-A6C34878D82A}">
                    <a16:rowId xmlns:a16="http://schemas.microsoft.com/office/drawing/2014/main" val="3592586816"/>
                  </a:ext>
                </a:extLst>
              </a:tr>
              <a:tr h="609699">
                <a:tc>
                  <a:txBody>
                    <a:bodyPr/>
                    <a:lstStyle/>
                    <a:p>
                      <a:pPr algn="ctr"/>
                      <a:r>
                        <a:rPr lang="en-GB" sz="1100" dirty="0">
                          <a:solidFill>
                            <a:schemeClr val="tx1"/>
                          </a:solidFill>
                        </a:rPr>
                        <a:t>Red Blood Cells</a:t>
                      </a:r>
                    </a:p>
                  </a:txBody>
                  <a:tcPr/>
                </a:tc>
                <a:tc>
                  <a:txBody>
                    <a:bodyPr/>
                    <a:lstStyle/>
                    <a:p>
                      <a:pPr algn="ctr"/>
                      <a:r>
                        <a:rPr lang="en-GB" sz="1100" dirty="0">
                          <a:solidFill>
                            <a:schemeClr val="tx1"/>
                          </a:solidFill>
                        </a:rPr>
                        <a:t>Transport oxygen only around the body.  To</a:t>
                      </a:r>
                      <a:r>
                        <a:rPr lang="en-GB" sz="1100" baseline="0" dirty="0">
                          <a:solidFill>
                            <a:schemeClr val="tx1"/>
                          </a:solidFill>
                        </a:rPr>
                        <a:t> do this they have a biconcave shape and a red pigment called haemoglobin.  For more space they have no nucleus.</a:t>
                      </a:r>
                      <a:endParaRPr lang="en-GB" sz="1100" dirty="0">
                        <a:solidFill>
                          <a:schemeClr val="tx1"/>
                        </a:solidFill>
                      </a:endParaRPr>
                    </a:p>
                  </a:txBody>
                  <a:tcPr/>
                </a:tc>
                <a:extLst>
                  <a:ext uri="{0D108BD9-81ED-4DB2-BD59-A6C34878D82A}">
                    <a16:rowId xmlns:a16="http://schemas.microsoft.com/office/drawing/2014/main" val="401712010"/>
                  </a:ext>
                </a:extLst>
              </a:tr>
              <a:tr h="437732">
                <a:tc>
                  <a:txBody>
                    <a:bodyPr/>
                    <a:lstStyle/>
                    <a:p>
                      <a:pPr algn="ctr"/>
                      <a:r>
                        <a:rPr lang="en-GB" sz="1100" dirty="0">
                          <a:solidFill>
                            <a:schemeClr val="tx1"/>
                          </a:solidFill>
                        </a:rPr>
                        <a:t>White Blood Cells</a:t>
                      </a:r>
                    </a:p>
                  </a:txBody>
                  <a:tcPr/>
                </a:tc>
                <a:tc>
                  <a:txBody>
                    <a:bodyPr/>
                    <a:lstStyle/>
                    <a:p>
                      <a:pPr algn="ctr"/>
                      <a:r>
                        <a:rPr lang="en-GB" sz="1100" dirty="0">
                          <a:solidFill>
                            <a:schemeClr val="tx1"/>
                          </a:solidFill>
                        </a:rPr>
                        <a:t>Larger blood</a:t>
                      </a:r>
                      <a:r>
                        <a:rPr lang="en-GB" sz="1100" baseline="0" dirty="0">
                          <a:solidFill>
                            <a:schemeClr val="tx1"/>
                          </a:solidFill>
                        </a:rPr>
                        <a:t> cells that have a nucleus.  They defend the body from infection.  They carry out phagocytosis, produce antibodies and produce antitoxins.</a:t>
                      </a:r>
                      <a:endParaRPr lang="en-GB" sz="1100" dirty="0">
                        <a:solidFill>
                          <a:schemeClr val="tx1"/>
                        </a:solidFill>
                      </a:endParaRPr>
                    </a:p>
                  </a:txBody>
                  <a:tcPr/>
                </a:tc>
                <a:extLst>
                  <a:ext uri="{0D108BD9-81ED-4DB2-BD59-A6C34878D82A}">
                    <a16:rowId xmlns:a16="http://schemas.microsoft.com/office/drawing/2014/main" val="2845173714"/>
                  </a:ext>
                </a:extLst>
              </a:tr>
              <a:tr h="265766">
                <a:tc>
                  <a:txBody>
                    <a:bodyPr/>
                    <a:lstStyle/>
                    <a:p>
                      <a:pPr algn="ctr"/>
                      <a:r>
                        <a:rPr lang="en-GB" sz="1100" dirty="0">
                          <a:solidFill>
                            <a:schemeClr val="tx1"/>
                          </a:solidFill>
                        </a:rPr>
                        <a:t>Platelets</a:t>
                      </a:r>
                    </a:p>
                  </a:txBody>
                  <a:tcPr/>
                </a:tc>
                <a:tc>
                  <a:txBody>
                    <a:bodyPr/>
                    <a:lstStyle/>
                    <a:p>
                      <a:pPr algn="ctr"/>
                      <a:r>
                        <a:rPr lang="en-GB" sz="1100" dirty="0">
                          <a:solidFill>
                            <a:schemeClr val="tx1"/>
                          </a:solidFill>
                        </a:rPr>
                        <a:t>Small fragments of cells that help to clot blood.</a:t>
                      </a:r>
                    </a:p>
                  </a:txBody>
                  <a:tcPr/>
                </a:tc>
                <a:extLst>
                  <a:ext uri="{0D108BD9-81ED-4DB2-BD59-A6C34878D82A}">
                    <a16:rowId xmlns:a16="http://schemas.microsoft.com/office/drawing/2014/main" val="2280136564"/>
                  </a:ext>
                </a:extLst>
              </a:tr>
            </a:tbl>
          </a:graphicData>
        </a:graphic>
      </p:graphicFrame>
      <p:sp>
        <p:nvSpPr>
          <p:cNvPr id="11" name="Rectangle 10"/>
          <p:cNvSpPr/>
          <p:nvPr/>
        </p:nvSpPr>
        <p:spPr>
          <a:xfrm>
            <a:off x="58230" y="3437581"/>
            <a:ext cx="5666939" cy="600164"/>
          </a:xfrm>
          <a:prstGeom prst="rect">
            <a:avLst/>
          </a:prstGeom>
        </p:spPr>
        <p:txBody>
          <a:bodyPr wrap="square">
            <a:spAutoFit/>
          </a:bodyPr>
          <a:lstStyle/>
          <a:p>
            <a:pPr lvl="0" algn="just" defTabSz="914400">
              <a:defRPr/>
            </a:pPr>
            <a:r>
              <a:rPr lang="en-GB" sz="1100" b="1" dirty="0"/>
              <a:t>Components of the Blood</a:t>
            </a:r>
          </a:p>
          <a:p>
            <a:pPr lvl="0" algn="just" defTabSz="914400">
              <a:defRPr/>
            </a:pPr>
            <a:r>
              <a:rPr lang="en-GB" sz="1100" dirty="0"/>
              <a:t>Blood is pumped around the body by the heart and it travels along blood vessels.  Blood is a tissue that is made up of plasma, red blood cells, white blood cells and platelets.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2151" y="487646"/>
            <a:ext cx="2186719" cy="2256806"/>
          </a:xfrm>
          <a:prstGeom prst="rect">
            <a:avLst/>
          </a:prstGeom>
        </p:spPr>
      </p:pic>
      <p:sp>
        <p:nvSpPr>
          <p:cNvPr id="8" name="Rectangle 7"/>
          <p:cNvSpPr/>
          <p:nvPr/>
        </p:nvSpPr>
        <p:spPr>
          <a:xfrm>
            <a:off x="58230" y="429578"/>
            <a:ext cx="9027539" cy="638031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p:cNvSpPr/>
          <p:nvPr/>
        </p:nvSpPr>
        <p:spPr>
          <a:xfrm>
            <a:off x="58231" y="441018"/>
            <a:ext cx="3407828" cy="297004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Calibri" panose="020F0502020204030204"/>
                <a:ea typeface="+mn-ea"/>
                <a:cs typeface="+mn-cs"/>
              </a:rPr>
              <a:t>Heart</a:t>
            </a:r>
          </a:p>
          <a:p>
            <a:pPr lvl="0" algn="just" defTabSz="914400">
              <a:defRPr/>
            </a:pPr>
            <a:r>
              <a:rPr lang="en-GB" sz="1100" dirty="0">
                <a:solidFill>
                  <a:prstClr val="black"/>
                </a:solidFill>
              </a:rPr>
              <a:t>The heart is an organ that pumps blood around the body in a double circulatory system. The right ventricle pumps deoxygenated blood to the lungs where gas exchange takes place. The left ventricle pumps oxygenated blood under higher pressure around the rest of the body.  The heart is known as a double pump because it pumps blood to the lungs from the right hand side and to the body from the left hand side.  Or you could say that on one journey around the body blood enters the heart twice.</a:t>
            </a:r>
          </a:p>
          <a:p>
            <a:pPr lvl="0" algn="just" defTabSz="914400">
              <a:defRPr/>
            </a:pPr>
            <a:endParaRPr lang="en-GB" sz="1100" dirty="0">
              <a:solidFill>
                <a:prstClr val="black"/>
              </a:solidFill>
            </a:endParaRPr>
          </a:p>
          <a:p>
            <a:pPr lvl="0" algn="just" defTabSz="914400">
              <a:defRPr/>
            </a:pPr>
            <a:r>
              <a:rPr lang="en-GB" sz="1100" dirty="0">
                <a:solidFill>
                  <a:prstClr val="black"/>
                </a:solidFill>
              </a:rPr>
              <a:t>Route of blood through the heart:</a:t>
            </a:r>
          </a:p>
          <a:p>
            <a:pPr lvl="0" algn="just" defTabSz="914400">
              <a:defRPr/>
            </a:pPr>
            <a:r>
              <a:rPr lang="en-GB" sz="1100" dirty="0">
                <a:solidFill>
                  <a:prstClr val="black"/>
                </a:solidFill>
              </a:rPr>
              <a:t>Body </a:t>
            </a:r>
            <a:r>
              <a:rPr lang="en-GB" sz="1100" dirty="0">
                <a:solidFill>
                  <a:prstClr val="black"/>
                </a:solidFill>
                <a:sym typeface="Wingdings" panose="05000000000000000000" pitchFamily="2" charset="2"/>
              </a:rPr>
              <a:t> </a:t>
            </a:r>
            <a:r>
              <a:rPr lang="en-GB" sz="1100" dirty="0">
                <a:solidFill>
                  <a:prstClr val="black"/>
                </a:solidFill>
              </a:rPr>
              <a:t>Vena Cava </a:t>
            </a:r>
            <a:r>
              <a:rPr lang="en-GB" sz="1100" dirty="0">
                <a:solidFill>
                  <a:prstClr val="black"/>
                </a:solidFill>
                <a:sym typeface="Wingdings" panose="05000000000000000000" pitchFamily="2" charset="2"/>
              </a:rPr>
              <a:t> Right Atrium  Right Ventricle  Pulmonary Artery  Lungs  Pulmonary Vein  Left Atrium  Left Ventricle  Aorta  Body</a:t>
            </a:r>
            <a:endParaRPr lang="en-GB" sz="1100" dirty="0">
              <a:solidFill>
                <a:prstClr val="black"/>
              </a:solidFill>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Rectangle 23"/>
          <p:cNvSpPr/>
          <p:nvPr/>
        </p:nvSpPr>
        <p:spPr>
          <a:xfrm>
            <a:off x="3509480" y="434278"/>
            <a:ext cx="2249390" cy="299569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p:cNvSpPr/>
          <p:nvPr/>
        </p:nvSpPr>
        <p:spPr>
          <a:xfrm>
            <a:off x="58231" y="3429968"/>
            <a:ext cx="5706997" cy="263394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Rectangle 27"/>
          <p:cNvSpPr/>
          <p:nvPr/>
        </p:nvSpPr>
        <p:spPr>
          <a:xfrm>
            <a:off x="5765231" y="420783"/>
            <a:ext cx="3338211" cy="110030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222222"/>
                </a:solidFill>
                <a:effectLst/>
                <a:uLnTx/>
                <a:uFillTx/>
                <a:latin typeface="Calibri" panose="020F0502020204030204"/>
              </a:rPr>
              <a:t>Pacemaker</a:t>
            </a:r>
          </a:p>
          <a:p>
            <a:pPr lvl="0" algn="just" defTabSz="914400">
              <a:defRPr/>
            </a:pPr>
            <a:r>
              <a:rPr lang="en-GB" sz="1100" dirty="0">
                <a:solidFill>
                  <a:prstClr val="black"/>
                </a:solidFill>
              </a:rPr>
              <a:t>The natural resting heart rate is controlled by a group of cells located in the right atrium that act as a pacemaker. Artificial pacemakers are electrical devices used to correct irregularities in the heart rate</a:t>
            </a:r>
            <a:endParaRPr kumimoji="0" lang="en-GB" sz="1100" b="0" i="0" u="none" strike="noStrike" kern="1200" cap="none" spc="0" normalizeH="0" baseline="0" noProof="0" dirty="0">
              <a:ln>
                <a:noFill/>
              </a:ln>
              <a:solidFill>
                <a:srgbClr val="222222"/>
              </a:solidFill>
              <a:effectLst/>
              <a:uLnTx/>
              <a:uFillTx/>
              <a:latin typeface="Calibri" panose="020F0502020204030204"/>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srgbClr val="222222"/>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A24D6105-1D14-364B-8F6E-3DA5A0E78772}"/>
              </a:ext>
            </a:extLst>
          </p:cNvPr>
          <p:cNvSpPr txBox="1"/>
          <p:nvPr/>
        </p:nvSpPr>
        <p:spPr>
          <a:xfrm>
            <a:off x="-17684" y="-22433"/>
            <a:ext cx="8315325" cy="400110"/>
          </a:xfrm>
          <a:prstGeom prst="rect">
            <a:avLst/>
          </a:prstGeom>
          <a:noFill/>
        </p:spPr>
        <p:txBody>
          <a:bodyPr wrap="square" rtlCol="0">
            <a:spAutoFit/>
          </a:bodyPr>
          <a:lstStyle/>
          <a:p>
            <a:r>
              <a:rPr lang="en-US" sz="2000" b="1" dirty="0"/>
              <a:t>B4: Organisation of Animals: The Heart</a:t>
            </a:r>
          </a:p>
        </p:txBody>
      </p:sp>
      <p:sp>
        <p:nvSpPr>
          <p:cNvPr id="17" name="Rectangle 16">
            <a:extLst>
              <a:ext uri="{FF2B5EF4-FFF2-40B4-BE49-F238E27FC236}">
                <a16:creationId xmlns:a16="http://schemas.microsoft.com/office/drawing/2014/main" id="{37993E5D-DCB7-2846-B515-07A7861E6369}"/>
              </a:ext>
            </a:extLst>
          </p:cNvPr>
          <p:cNvSpPr/>
          <p:nvPr/>
        </p:nvSpPr>
        <p:spPr>
          <a:xfrm>
            <a:off x="3554478" y="2657686"/>
            <a:ext cx="2204392" cy="76944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i="0" u="none" strike="noStrike" kern="1200" cap="none" spc="0" normalizeH="0" baseline="0" noProof="0" dirty="0">
                <a:ln>
                  <a:noFill/>
                </a:ln>
                <a:solidFill>
                  <a:prstClr val="black"/>
                </a:solidFill>
                <a:effectLst/>
                <a:uLnTx/>
                <a:uFillTx/>
                <a:latin typeface="Calibri" panose="020F0502020204030204"/>
              </a:rPr>
              <a:t>A = Vena Cava</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100" dirty="0">
                <a:solidFill>
                  <a:prstClr val="black"/>
                </a:solidFill>
                <a:latin typeface="Calibri" panose="020F0502020204030204"/>
              </a:rPr>
              <a:t>B = Pulmonary Artery</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i="0" u="none" strike="noStrike" kern="1200" cap="none" spc="0" normalizeH="0" baseline="0" noProof="0" dirty="0">
                <a:ln>
                  <a:noFill/>
                </a:ln>
                <a:solidFill>
                  <a:prstClr val="black"/>
                </a:solidFill>
                <a:effectLst/>
                <a:uLnTx/>
                <a:uFillTx/>
                <a:latin typeface="Calibri" panose="020F0502020204030204"/>
              </a:rPr>
              <a:t>C = Pulmonary Vein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100" dirty="0">
                <a:solidFill>
                  <a:prstClr val="black"/>
                </a:solidFill>
                <a:latin typeface="Calibri" panose="020F0502020204030204"/>
              </a:rPr>
              <a:t>D = Aorta</a:t>
            </a:r>
            <a:endParaRPr kumimoji="0" lang="en-GB" sz="1100" i="0" u="none" strike="noStrike" kern="1200" cap="none" spc="0" normalizeH="0" baseline="0" noProof="0" dirty="0">
              <a:ln>
                <a:noFill/>
              </a:ln>
              <a:solidFill>
                <a:prstClr val="black"/>
              </a:solidFill>
              <a:effectLst/>
              <a:uLnTx/>
              <a:uFillTx/>
              <a:latin typeface="Calibri" panose="020F0502020204030204"/>
            </a:endParaRPr>
          </a:p>
        </p:txBody>
      </p:sp>
      <p:sp>
        <p:nvSpPr>
          <p:cNvPr id="20" name="Rectangle 19">
            <a:extLst>
              <a:ext uri="{FF2B5EF4-FFF2-40B4-BE49-F238E27FC236}">
                <a16:creationId xmlns:a16="http://schemas.microsoft.com/office/drawing/2014/main" id="{CD588BA0-27A4-BA43-B0CF-7E88B9E79AE1}"/>
              </a:ext>
            </a:extLst>
          </p:cNvPr>
          <p:cNvSpPr/>
          <p:nvPr/>
        </p:nvSpPr>
        <p:spPr>
          <a:xfrm>
            <a:off x="5758870" y="429578"/>
            <a:ext cx="3326899" cy="95495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502F0583-F37A-B842-B083-C5FF9E257B4E}"/>
              </a:ext>
            </a:extLst>
          </p:cNvPr>
          <p:cNvSpPr/>
          <p:nvPr/>
        </p:nvSpPr>
        <p:spPr>
          <a:xfrm>
            <a:off x="5765230" y="3429969"/>
            <a:ext cx="3320539" cy="114203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5246840" y="1737440"/>
            <a:ext cx="324619" cy="400110"/>
          </a:xfrm>
          <a:prstGeom prst="rect">
            <a:avLst/>
          </a:prstGeom>
          <a:noFill/>
        </p:spPr>
        <p:txBody>
          <a:bodyPr wrap="square" rtlCol="0">
            <a:spAutoFit/>
          </a:bodyPr>
          <a:lstStyle/>
          <a:p>
            <a:r>
              <a:rPr lang="en-GB" sz="2000" b="1" dirty="0"/>
              <a:t>L</a:t>
            </a:r>
          </a:p>
        </p:txBody>
      </p:sp>
      <p:sp>
        <p:nvSpPr>
          <p:cNvPr id="30" name="TextBox 29"/>
          <p:cNvSpPr txBox="1"/>
          <p:nvPr/>
        </p:nvSpPr>
        <p:spPr>
          <a:xfrm>
            <a:off x="3572350" y="1743118"/>
            <a:ext cx="328936" cy="400110"/>
          </a:xfrm>
          <a:prstGeom prst="rect">
            <a:avLst/>
          </a:prstGeom>
          <a:noFill/>
        </p:spPr>
        <p:txBody>
          <a:bodyPr wrap="none" rtlCol="0">
            <a:spAutoFit/>
          </a:bodyPr>
          <a:lstStyle/>
          <a:p>
            <a:r>
              <a:rPr lang="en-GB" sz="2000" b="1" dirty="0"/>
              <a:t>R</a:t>
            </a:r>
          </a:p>
        </p:txBody>
      </p:sp>
      <p:sp>
        <p:nvSpPr>
          <p:cNvPr id="5" name="TextBox 4"/>
          <p:cNvSpPr txBox="1"/>
          <p:nvPr/>
        </p:nvSpPr>
        <p:spPr>
          <a:xfrm>
            <a:off x="3931509" y="1176084"/>
            <a:ext cx="580608" cy="261610"/>
          </a:xfrm>
          <a:prstGeom prst="rect">
            <a:avLst/>
          </a:prstGeom>
          <a:noFill/>
        </p:spPr>
        <p:txBody>
          <a:bodyPr wrap="none" rtlCol="0">
            <a:spAutoFit/>
          </a:bodyPr>
          <a:lstStyle/>
          <a:p>
            <a:r>
              <a:rPr lang="en-GB" sz="1100" dirty="0"/>
              <a:t>Atrium</a:t>
            </a:r>
          </a:p>
        </p:txBody>
      </p:sp>
      <p:sp>
        <p:nvSpPr>
          <p:cNvPr id="31" name="TextBox 30"/>
          <p:cNvSpPr txBox="1"/>
          <p:nvPr/>
        </p:nvSpPr>
        <p:spPr>
          <a:xfrm>
            <a:off x="4828541" y="1178869"/>
            <a:ext cx="580608" cy="261610"/>
          </a:xfrm>
          <a:prstGeom prst="rect">
            <a:avLst/>
          </a:prstGeom>
          <a:noFill/>
        </p:spPr>
        <p:txBody>
          <a:bodyPr wrap="none" rtlCol="0">
            <a:spAutoFit/>
          </a:bodyPr>
          <a:lstStyle/>
          <a:p>
            <a:r>
              <a:rPr lang="en-GB" sz="1100" dirty="0"/>
              <a:t>Atrium</a:t>
            </a:r>
          </a:p>
        </p:txBody>
      </p:sp>
      <p:sp>
        <p:nvSpPr>
          <p:cNvPr id="34" name="TextBox 33"/>
          <p:cNvSpPr txBox="1"/>
          <p:nvPr/>
        </p:nvSpPr>
        <p:spPr>
          <a:xfrm rot="17261264">
            <a:off x="4516274" y="1851116"/>
            <a:ext cx="699230" cy="261610"/>
          </a:xfrm>
          <a:prstGeom prst="rect">
            <a:avLst/>
          </a:prstGeom>
          <a:noFill/>
        </p:spPr>
        <p:txBody>
          <a:bodyPr wrap="none" rtlCol="0">
            <a:spAutoFit/>
          </a:bodyPr>
          <a:lstStyle/>
          <a:p>
            <a:r>
              <a:rPr lang="en-GB" sz="1100" dirty="0"/>
              <a:t>Ventricle</a:t>
            </a:r>
          </a:p>
        </p:txBody>
      </p:sp>
      <p:sp>
        <p:nvSpPr>
          <p:cNvPr id="36" name="TextBox 35"/>
          <p:cNvSpPr txBox="1"/>
          <p:nvPr/>
        </p:nvSpPr>
        <p:spPr>
          <a:xfrm rot="4456147">
            <a:off x="3951235" y="1878444"/>
            <a:ext cx="699230" cy="261610"/>
          </a:xfrm>
          <a:prstGeom prst="rect">
            <a:avLst/>
          </a:prstGeom>
          <a:noFill/>
        </p:spPr>
        <p:txBody>
          <a:bodyPr wrap="none" rtlCol="0">
            <a:spAutoFit/>
          </a:bodyPr>
          <a:lstStyle/>
          <a:p>
            <a:r>
              <a:rPr lang="en-GB" sz="1100" dirty="0"/>
              <a:t>Ventricle</a:t>
            </a:r>
          </a:p>
        </p:txBody>
      </p:sp>
      <p:sp>
        <p:nvSpPr>
          <p:cNvPr id="41" name="Rectangle 40"/>
          <p:cNvSpPr/>
          <p:nvPr/>
        </p:nvSpPr>
        <p:spPr>
          <a:xfrm>
            <a:off x="5742842" y="1401208"/>
            <a:ext cx="3338211" cy="207749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222222"/>
                </a:solidFill>
                <a:effectLst/>
                <a:uLnTx/>
                <a:uFillTx/>
                <a:latin typeface="Calibri" panose="020F0502020204030204"/>
              </a:rPr>
              <a:t>Blood Vessels</a:t>
            </a:r>
          </a:p>
          <a:p>
            <a:pPr lvl="0" algn="just" defTabSz="914400">
              <a:defRPr/>
            </a:pPr>
            <a:r>
              <a:rPr lang="en-GB" sz="1100" dirty="0">
                <a:solidFill>
                  <a:prstClr val="black"/>
                </a:solidFill>
              </a:rPr>
              <a:t>Blood is pumped around the body by the heart and it travels along blood vessels.  There are three different types of which include arteries, veins and capillaries.  </a:t>
            </a:r>
          </a:p>
          <a:p>
            <a:pPr lvl="0" algn="just" defTabSz="914400">
              <a:defRPr/>
            </a:pPr>
            <a:endParaRPr lang="en-GB" sz="500" dirty="0">
              <a:solidFill>
                <a:prstClr val="black"/>
              </a:solidFill>
            </a:endParaRPr>
          </a:p>
          <a:p>
            <a:pPr lvl="0" algn="just" defTabSz="914400">
              <a:defRPr/>
            </a:pPr>
            <a:r>
              <a:rPr lang="en-GB" sz="1100" b="1" dirty="0">
                <a:solidFill>
                  <a:prstClr val="black"/>
                </a:solidFill>
              </a:rPr>
              <a:t>Arteries</a:t>
            </a:r>
          </a:p>
          <a:p>
            <a:pPr lvl="0" algn="just" defTabSz="914400">
              <a:defRPr/>
            </a:pPr>
            <a:r>
              <a:rPr lang="en-GB" sz="1100" dirty="0">
                <a:solidFill>
                  <a:prstClr val="black"/>
                </a:solidFill>
              </a:rPr>
              <a:t>The arteries carry oxygenated blood away from the heart to the organs of the body.  The blood is under very high pressure and so they have thick walls and have a thick layer of muscle and elastic fibres to withstand the pressure.  The arteries are narrower tubes and so we say that they have a small lumen.  </a:t>
            </a:r>
            <a:endParaRPr kumimoji="0" lang="en-GB" sz="1100" b="0" i="0" u="none" strike="noStrike" kern="1200" cap="none" spc="0" normalizeH="0" baseline="0" noProof="0" dirty="0">
              <a:ln>
                <a:noFill/>
              </a:ln>
              <a:solidFill>
                <a:srgbClr val="222222"/>
              </a:solidFill>
              <a:effectLst/>
              <a:uLnTx/>
              <a:uFillTx/>
              <a:latin typeface="Calibri" panose="020F0502020204030204"/>
            </a:endParaRPr>
          </a:p>
        </p:txBody>
      </p:sp>
      <p:sp>
        <p:nvSpPr>
          <p:cNvPr id="42" name="Rectangle 41">
            <a:extLst>
              <a:ext uri="{FF2B5EF4-FFF2-40B4-BE49-F238E27FC236}">
                <a16:creationId xmlns:a16="http://schemas.microsoft.com/office/drawing/2014/main" id="{CD588BA0-27A4-BA43-B0CF-7E88B9E79AE1}"/>
              </a:ext>
            </a:extLst>
          </p:cNvPr>
          <p:cNvSpPr/>
          <p:nvPr/>
        </p:nvSpPr>
        <p:spPr>
          <a:xfrm>
            <a:off x="5765230" y="1382955"/>
            <a:ext cx="3315823" cy="76027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p:cNvSpPr/>
          <p:nvPr/>
        </p:nvSpPr>
        <p:spPr>
          <a:xfrm>
            <a:off x="5765230" y="3437581"/>
            <a:ext cx="3315823" cy="2462213"/>
          </a:xfrm>
          <a:prstGeom prst="rect">
            <a:avLst/>
          </a:prstGeom>
        </p:spPr>
        <p:txBody>
          <a:bodyPr wrap="square">
            <a:spAutoFit/>
          </a:bodyPr>
          <a:lstStyle/>
          <a:p>
            <a:pPr algn="just"/>
            <a:r>
              <a:rPr lang="en-GB" sz="1100" b="1" dirty="0"/>
              <a:t>Veins</a:t>
            </a:r>
          </a:p>
          <a:p>
            <a:pPr algn="just"/>
            <a:r>
              <a:rPr lang="en-GB" sz="1100" dirty="0"/>
              <a:t>The veins carry deoxygenated blood towards the heart from the organs of the body.  The blood is under low pressure and so they have thin walls and a large lumen.  To stop the blood flowing backwards the veins also have valves.  </a:t>
            </a:r>
          </a:p>
          <a:p>
            <a:pPr algn="just"/>
            <a:endParaRPr lang="en-GB" sz="1100" dirty="0"/>
          </a:p>
          <a:p>
            <a:pPr algn="just"/>
            <a:r>
              <a:rPr lang="en-GB" sz="1100" b="1" dirty="0"/>
              <a:t>Capillaries</a:t>
            </a:r>
          </a:p>
          <a:p>
            <a:pPr algn="just"/>
            <a:r>
              <a:rPr lang="en-GB" sz="1100" dirty="0"/>
              <a:t>The capillaries are a network of blood vessels that connect the arteries to the veins and get blood close to all cells in the body.  They are very narrow so that blood vessels pass through them one by one and have very thin walls so that substances are able to diffuse easily through them.</a:t>
            </a:r>
          </a:p>
        </p:txBody>
      </p:sp>
      <p:sp>
        <p:nvSpPr>
          <p:cNvPr id="43" name="Rectangle 42">
            <a:extLst>
              <a:ext uri="{FF2B5EF4-FFF2-40B4-BE49-F238E27FC236}">
                <a16:creationId xmlns:a16="http://schemas.microsoft.com/office/drawing/2014/main" id="{502F0583-F37A-B842-B083-C5FF9E257B4E}"/>
              </a:ext>
            </a:extLst>
          </p:cNvPr>
          <p:cNvSpPr/>
          <p:nvPr/>
        </p:nvSpPr>
        <p:spPr>
          <a:xfrm>
            <a:off x="5765229" y="4572000"/>
            <a:ext cx="3304192" cy="1491916"/>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p:cNvSpPr/>
          <p:nvPr/>
        </p:nvSpPr>
        <p:spPr>
          <a:xfrm>
            <a:off x="58231" y="6070299"/>
            <a:ext cx="9011190" cy="769441"/>
          </a:xfrm>
          <a:prstGeom prst="rect">
            <a:avLst/>
          </a:prstGeom>
        </p:spPr>
        <p:txBody>
          <a:bodyPr wrap="square">
            <a:spAutoFit/>
          </a:bodyPr>
          <a:lstStyle/>
          <a:p>
            <a:pPr lvl="0" algn="just" defTabSz="914400">
              <a:defRPr/>
            </a:pPr>
            <a:r>
              <a:rPr lang="en-GB" sz="1100" b="1" dirty="0">
                <a:solidFill>
                  <a:prstClr val="black"/>
                </a:solidFill>
              </a:rPr>
              <a:t>Calculating Rate of Blood Flow</a:t>
            </a:r>
          </a:p>
          <a:p>
            <a:pPr lvl="0" algn="just" defTabSz="914400">
              <a:defRPr/>
            </a:pPr>
            <a:r>
              <a:rPr lang="en-GB" sz="1100" dirty="0">
                <a:solidFill>
                  <a:prstClr val="black"/>
                </a:solidFill>
              </a:rPr>
              <a:t>To calculate rate of blood flow you need to find the volume of blood that passes through the blood vessel and the time that this occurs over.  To calculate the rate of blood flow you would then use the following equation:</a:t>
            </a:r>
          </a:p>
          <a:p>
            <a:pPr lvl="0" algn="ctr" defTabSz="914400">
              <a:defRPr/>
            </a:pPr>
            <a:r>
              <a:rPr lang="en-GB" sz="1100" dirty="0">
                <a:solidFill>
                  <a:prstClr val="black"/>
                </a:solidFill>
              </a:rPr>
              <a:t>Rate of Blood Flow = Volume of Blood / Number of Minutes</a:t>
            </a:r>
          </a:p>
        </p:txBody>
      </p:sp>
    </p:spTree>
    <p:extLst>
      <p:ext uri="{BB962C8B-B14F-4D97-AF65-F5344CB8AC3E}">
        <p14:creationId xmlns:p14="http://schemas.microsoft.com/office/powerpoint/2010/main" val="2815953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2">
            <a:extLst>
              <a:ext uri="{FF2B5EF4-FFF2-40B4-BE49-F238E27FC236}">
                <a16:creationId xmlns:a16="http://schemas.microsoft.com/office/drawing/2014/main" id="{4A8E88C4-6C14-0147-8AEB-356004B7F4D0}"/>
              </a:ext>
            </a:extLst>
          </p:cNvPr>
          <p:cNvGraphicFramePr>
            <a:graphicFrameLocks noGrp="1"/>
          </p:cNvGraphicFramePr>
          <p:nvPr>
            <p:extLst>
              <p:ext uri="{D42A27DB-BD31-4B8C-83A1-F6EECF244321}">
                <p14:modId xmlns:p14="http://schemas.microsoft.com/office/powerpoint/2010/main" val="1113908188"/>
              </p:ext>
            </p:extLst>
          </p:nvPr>
        </p:nvGraphicFramePr>
        <p:xfrm>
          <a:off x="5492476" y="429578"/>
          <a:ext cx="3593293" cy="2583180"/>
        </p:xfrm>
        <a:graphic>
          <a:graphicData uri="http://schemas.openxmlformats.org/drawingml/2006/table">
            <a:tbl>
              <a:tblPr>
                <a:tableStyleId>{5940675A-B579-460E-94D1-54222C63F5DA}</a:tableStyleId>
              </a:tblPr>
              <a:tblGrid>
                <a:gridCol w="1510490">
                  <a:extLst>
                    <a:ext uri="{9D8B030D-6E8A-4147-A177-3AD203B41FA5}">
                      <a16:colId xmlns:a16="http://schemas.microsoft.com/office/drawing/2014/main" val="984202835"/>
                    </a:ext>
                  </a:extLst>
                </a:gridCol>
                <a:gridCol w="2082803">
                  <a:extLst>
                    <a:ext uri="{9D8B030D-6E8A-4147-A177-3AD203B41FA5}">
                      <a16:colId xmlns:a16="http://schemas.microsoft.com/office/drawing/2014/main" val="2220162332"/>
                    </a:ext>
                  </a:extLst>
                </a:gridCol>
              </a:tblGrid>
              <a:tr h="192593">
                <a:tc>
                  <a:txBody>
                    <a:bodyPr/>
                    <a:lstStyle/>
                    <a:p>
                      <a:pPr algn="ctr" fontAlgn="t"/>
                      <a:r>
                        <a:rPr lang="en-GB" sz="1100" b="1" dirty="0">
                          <a:solidFill>
                            <a:schemeClr val="tx1"/>
                          </a:solidFill>
                          <a:effectLst/>
                        </a:rPr>
                        <a:t>Adaption</a:t>
                      </a:r>
                      <a:endParaRPr lang="en-GB" sz="1100" b="1" i="0" dirty="0">
                        <a:solidFill>
                          <a:schemeClr val="tx1"/>
                        </a:solidFill>
                        <a:effectLst/>
                      </a:endParaRPr>
                    </a:p>
                  </a:txBody>
                  <a:tcPr marL="76200" marR="47625" marT="76200" marB="19050" anchor="ctr">
                    <a:solidFill>
                      <a:schemeClr val="bg1">
                        <a:lumMod val="85000"/>
                      </a:schemeClr>
                    </a:solidFill>
                  </a:tcPr>
                </a:tc>
                <a:tc>
                  <a:txBody>
                    <a:bodyPr/>
                    <a:lstStyle/>
                    <a:p>
                      <a:pPr algn="ctr" fontAlgn="t"/>
                      <a:r>
                        <a:rPr lang="en-GB" sz="1100" b="1" dirty="0">
                          <a:solidFill>
                            <a:schemeClr val="tx1"/>
                          </a:solidFill>
                          <a:effectLst/>
                        </a:rPr>
                        <a:t>Purpose</a:t>
                      </a:r>
                      <a:endParaRPr lang="en-GB" sz="1100" b="1" i="0" dirty="0">
                        <a:solidFill>
                          <a:schemeClr val="tx1"/>
                        </a:solidFill>
                        <a:effectLst/>
                      </a:endParaRPr>
                    </a:p>
                  </a:txBody>
                  <a:tcPr marL="76200" marR="47625" marT="76200" marB="19050" anchor="ctr">
                    <a:solidFill>
                      <a:schemeClr val="bg1">
                        <a:lumMod val="85000"/>
                      </a:schemeClr>
                    </a:solidFill>
                  </a:tcPr>
                </a:tc>
                <a:extLst>
                  <a:ext uri="{0D108BD9-81ED-4DB2-BD59-A6C34878D82A}">
                    <a16:rowId xmlns:a16="http://schemas.microsoft.com/office/drawing/2014/main" val="3673047767"/>
                  </a:ext>
                </a:extLst>
              </a:tr>
              <a:tr h="315406">
                <a:tc>
                  <a:txBody>
                    <a:bodyPr/>
                    <a:lstStyle/>
                    <a:p>
                      <a:pPr algn="ctr" fontAlgn="t"/>
                      <a:r>
                        <a:rPr lang="en-GB" sz="1100" dirty="0">
                          <a:solidFill>
                            <a:schemeClr val="tx1"/>
                          </a:solidFill>
                          <a:effectLst/>
                        </a:rPr>
                        <a:t>Thin, waxy cuticle</a:t>
                      </a:r>
                    </a:p>
                  </a:txBody>
                  <a:tcPr marL="76200" marR="47625" marT="76200" marB="19050" anchor="ctr"/>
                </a:tc>
                <a:tc>
                  <a:txBody>
                    <a:bodyPr/>
                    <a:lstStyle/>
                    <a:p>
                      <a:pPr algn="ctr" fontAlgn="t"/>
                      <a:r>
                        <a:rPr lang="en-GB" sz="1100">
                          <a:solidFill>
                            <a:schemeClr val="tx1"/>
                          </a:solidFill>
                          <a:effectLst/>
                        </a:rPr>
                        <a:t>To protect the leaf without blocking out light</a:t>
                      </a:r>
                    </a:p>
                  </a:txBody>
                  <a:tcPr marL="76200" marR="47625" marT="76200" marB="19050" anchor="ctr"/>
                </a:tc>
                <a:extLst>
                  <a:ext uri="{0D108BD9-81ED-4DB2-BD59-A6C34878D82A}">
                    <a16:rowId xmlns:a16="http://schemas.microsoft.com/office/drawing/2014/main" val="1570037061"/>
                  </a:ext>
                </a:extLst>
              </a:tr>
              <a:tr h="315406">
                <a:tc>
                  <a:txBody>
                    <a:bodyPr/>
                    <a:lstStyle/>
                    <a:p>
                      <a:pPr algn="ctr" fontAlgn="t"/>
                      <a:r>
                        <a:rPr lang="en-GB" sz="1100" dirty="0">
                          <a:solidFill>
                            <a:schemeClr val="tx1"/>
                          </a:solidFill>
                          <a:effectLst/>
                        </a:rPr>
                        <a:t>Thin  epidermis</a:t>
                      </a:r>
                    </a:p>
                  </a:txBody>
                  <a:tcPr marL="76200" marR="47625" marT="76200" marB="19050" anchor="ctr"/>
                </a:tc>
                <a:tc>
                  <a:txBody>
                    <a:bodyPr/>
                    <a:lstStyle/>
                    <a:p>
                      <a:pPr algn="ctr" fontAlgn="t"/>
                      <a:r>
                        <a:rPr lang="en-GB" sz="1100">
                          <a:solidFill>
                            <a:schemeClr val="tx1"/>
                          </a:solidFill>
                          <a:effectLst/>
                        </a:rPr>
                        <a:t>To allow more light to reach the palisade cells</a:t>
                      </a:r>
                    </a:p>
                  </a:txBody>
                  <a:tcPr marL="76200" marR="47625" marT="76200" marB="19050" anchor="ctr"/>
                </a:tc>
                <a:extLst>
                  <a:ext uri="{0D108BD9-81ED-4DB2-BD59-A6C34878D82A}">
                    <a16:rowId xmlns:a16="http://schemas.microsoft.com/office/drawing/2014/main" val="1493026607"/>
                  </a:ext>
                </a:extLst>
              </a:tr>
              <a:tr h="315406">
                <a:tc>
                  <a:txBody>
                    <a:bodyPr/>
                    <a:lstStyle/>
                    <a:p>
                      <a:pPr algn="ctr" fontAlgn="t"/>
                      <a:r>
                        <a:rPr lang="en-GB" sz="1100" dirty="0">
                          <a:solidFill>
                            <a:schemeClr val="tx1"/>
                          </a:solidFill>
                          <a:effectLst/>
                        </a:rPr>
                        <a:t>Palisade cells on the top surface</a:t>
                      </a:r>
                    </a:p>
                  </a:txBody>
                  <a:tcPr marL="76200" marR="47625" marT="76200" marB="19050" anchor="ctr"/>
                </a:tc>
                <a:tc>
                  <a:txBody>
                    <a:bodyPr/>
                    <a:lstStyle/>
                    <a:p>
                      <a:pPr algn="ctr" fontAlgn="t"/>
                      <a:r>
                        <a:rPr lang="en-GB" sz="1100" dirty="0">
                          <a:solidFill>
                            <a:schemeClr val="tx1"/>
                          </a:solidFill>
                          <a:effectLst/>
                        </a:rPr>
                        <a:t>To absorb light</a:t>
                      </a:r>
                    </a:p>
                  </a:txBody>
                  <a:tcPr marL="76200" marR="47625" marT="76200" marB="19050" anchor="ctr"/>
                </a:tc>
                <a:extLst>
                  <a:ext uri="{0D108BD9-81ED-4DB2-BD59-A6C34878D82A}">
                    <a16:rowId xmlns:a16="http://schemas.microsoft.com/office/drawing/2014/main" val="1059244215"/>
                  </a:ext>
                </a:extLst>
              </a:tr>
              <a:tr h="315406">
                <a:tc>
                  <a:txBody>
                    <a:bodyPr/>
                    <a:lstStyle/>
                    <a:p>
                      <a:pPr algn="ctr" fontAlgn="t"/>
                      <a:r>
                        <a:rPr lang="en-GB" sz="1100" dirty="0">
                          <a:solidFill>
                            <a:schemeClr val="tx1"/>
                          </a:solidFill>
                          <a:effectLst/>
                        </a:rPr>
                        <a:t>Many chloroplasts in the palisade cells</a:t>
                      </a:r>
                    </a:p>
                  </a:txBody>
                  <a:tcPr marL="76200" marR="47625" marT="76200" marB="19050" anchor="ctr"/>
                </a:tc>
                <a:tc>
                  <a:txBody>
                    <a:bodyPr/>
                    <a:lstStyle/>
                    <a:p>
                      <a:pPr algn="ctr" fontAlgn="t"/>
                      <a:r>
                        <a:rPr lang="en-GB" sz="1100" dirty="0">
                          <a:solidFill>
                            <a:schemeClr val="tx1"/>
                          </a:solidFill>
                          <a:effectLst/>
                        </a:rPr>
                        <a:t>To increase absorption of light</a:t>
                      </a:r>
                    </a:p>
                  </a:txBody>
                  <a:tcPr marL="76200" marR="47625" marT="76200" marB="19050" anchor="ctr"/>
                </a:tc>
                <a:extLst>
                  <a:ext uri="{0D108BD9-81ED-4DB2-BD59-A6C34878D82A}">
                    <a16:rowId xmlns:a16="http://schemas.microsoft.com/office/drawing/2014/main" val="1509359718"/>
                  </a:ext>
                </a:extLst>
              </a:tr>
              <a:tr h="438219">
                <a:tc>
                  <a:txBody>
                    <a:bodyPr/>
                    <a:lstStyle/>
                    <a:p>
                      <a:pPr algn="ctr" fontAlgn="t"/>
                      <a:r>
                        <a:rPr lang="en-GB" sz="1100" dirty="0">
                          <a:solidFill>
                            <a:schemeClr val="tx1"/>
                          </a:solidFill>
                          <a:effectLst/>
                        </a:rPr>
                        <a:t>Spongy mesophyll inside the leaf</a:t>
                      </a:r>
                    </a:p>
                  </a:txBody>
                  <a:tcPr marL="76200" marR="47625" marT="76200" marB="19050" anchor="ctr"/>
                </a:tc>
                <a:tc>
                  <a:txBody>
                    <a:bodyPr/>
                    <a:lstStyle/>
                    <a:p>
                      <a:pPr algn="ctr" fontAlgn="t"/>
                      <a:r>
                        <a:rPr lang="en-GB" sz="1100" dirty="0">
                          <a:solidFill>
                            <a:schemeClr val="tx1"/>
                          </a:solidFill>
                          <a:effectLst/>
                        </a:rPr>
                        <a:t>Air spaces allow carbon dioxide to diffuse through the leaf, and increase the surface area</a:t>
                      </a:r>
                    </a:p>
                  </a:txBody>
                  <a:tcPr marL="76200" marR="47625" marT="76200" marB="19050" anchor="ctr"/>
                </a:tc>
                <a:extLst>
                  <a:ext uri="{0D108BD9-81ED-4DB2-BD59-A6C34878D82A}">
                    <a16:rowId xmlns:a16="http://schemas.microsoft.com/office/drawing/2014/main" val="2504169531"/>
                  </a:ext>
                </a:extLst>
              </a:tr>
            </a:tbl>
          </a:graphicData>
        </a:graphic>
      </p:graphicFrame>
      <p:graphicFrame>
        <p:nvGraphicFramePr>
          <p:cNvPr id="14" name="Table 13">
            <a:extLst>
              <a:ext uri="{FF2B5EF4-FFF2-40B4-BE49-F238E27FC236}">
                <a16:creationId xmlns:a16="http://schemas.microsoft.com/office/drawing/2014/main" id="{DEF8444C-10B3-014F-9159-9C4AA45776E5}"/>
              </a:ext>
            </a:extLst>
          </p:cNvPr>
          <p:cNvGraphicFramePr>
            <a:graphicFrameLocks noGrp="1"/>
          </p:cNvGraphicFramePr>
          <p:nvPr>
            <p:extLst>
              <p:ext uri="{D42A27DB-BD31-4B8C-83A1-F6EECF244321}">
                <p14:modId xmlns:p14="http://schemas.microsoft.com/office/powerpoint/2010/main" val="1887642385"/>
              </p:ext>
            </p:extLst>
          </p:nvPr>
        </p:nvGraphicFramePr>
        <p:xfrm>
          <a:off x="3028013" y="4496195"/>
          <a:ext cx="6042970" cy="2338412"/>
        </p:xfrm>
        <a:graphic>
          <a:graphicData uri="http://schemas.openxmlformats.org/drawingml/2006/table">
            <a:tbl>
              <a:tblPr>
                <a:tableStyleId>{5940675A-B579-460E-94D1-54222C63F5DA}</a:tableStyleId>
              </a:tblPr>
              <a:tblGrid>
                <a:gridCol w="1052164">
                  <a:extLst>
                    <a:ext uri="{9D8B030D-6E8A-4147-A177-3AD203B41FA5}">
                      <a16:colId xmlns:a16="http://schemas.microsoft.com/office/drawing/2014/main" val="2685386523"/>
                    </a:ext>
                  </a:extLst>
                </a:gridCol>
                <a:gridCol w="1973490">
                  <a:extLst>
                    <a:ext uri="{9D8B030D-6E8A-4147-A177-3AD203B41FA5}">
                      <a16:colId xmlns:a16="http://schemas.microsoft.com/office/drawing/2014/main" val="2011720604"/>
                    </a:ext>
                  </a:extLst>
                </a:gridCol>
                <a:gridCol w="3017316">
                  <a:extLst>
                    <a:ext uri="{9D8B030D-6E8A-4147-A177-3AD203B41FA5}">
                      <a16:colId xmlns:a16="http://schemas.microsoft.com/office/drawing/2014/main" val="3450346433"/>
                    </a:ext>
                  </a:extLst>
                </a:gridCol>
              </a:tblGrid>
              <a:tr h="238075">
                <a:tc>
                  <a:txBody>
                    <a:bodyPr/>
                    <a:lstStyle/>
                    <a:p>
                      <a:pPr algn="ctr" fontAlgn="t"/>
                      <a:r>
                        <a:rPr lang="en-GB" sz="1100" b="1" dirty="0">
                          <a:solidFill>
                            <a:schemeClr val="tx1"/>
                          </a:solidFill>
                          <a:effectLst/>
                        </a:rPr>
                        <a:t>Factor</a:t>
                      </a:r>
                      <a:endParaRPr lang="en-GB" sz="1100" b="1" i="0" dirty="0">
                        <a:solidFill>
                          <a:schemeClr val="tx1"/>
                        </a:solidFill>
                        <a:effectLst/>
                      </a:endParaRPr>
                    </a:p>
                  </a:txBody>
                  <a:tcPr marL="61243" marR="38277" marT="61243" marB="15311" anchor="ctr">
                    <a:solidFill>
                      <a:schemeClr val="bg1">
                        <a:lumMod val="85000"/>
                      </a:schemeClr>
                    </a:solidFill>
                  </a:tcPr>
                </a:tc>
                <a:tc>
                  <a:txBody>
                    <a:bodyPr/>
                    <a:lstStyle/>
                    <a:p>
                      <a:pPr algn="ctr" fontAlgn="t"/>
                      <a:r>
                        <a:rPr lang="en-GB" sz="1100" b="1" dirty="0">
                          <a:solidFill>
                            <a:schemeClr val="tx1"/>
                          </a:solidFill>
                          <a:effectLst/>
                        </a:rPr>
                        <a:t>Description</a:t>
                      </a:r>
                      <a:endParaRPr lang="en-GB" sz="1100" b="1" i="0" dirty="0">
                        <a:solidFill>
                          <a:schemeClr val="tx1"/>
                        </a:solidFill>
                        <a:effectLst/>
                      </a:endParaRPr>
                    </a:p>
                  </a:txBody>
                  <a:tcPr marL="61243" marR="38277" marT="61243" marB="15311" anchor="ctr">
                    <a:solidFill>
                      <a:schemeClr val="bg1">
                        <a:lumMod val="85000"/>
                      </a:schemeClr>
                    </a:solidFill>
                  </a:tcPr>
                </a:tc>
                <a:tc>
                  <a:txBody>
                    <a:bodyPr/>
                    <a:lstStyle/>
                    <a:p>
                      <a:pPr algn="ctr" fontAlgn="t"/>
                      <a:r>
                        <a:rPr lang="en-GB" sz="1100" b="1" dirty="0">
                          <a:solidFill>
                            <a:schemeClr val="tx1"/>
                          </a:solidFill>
                          <a:effectLst/>
                        </a:rPr>
                        <a:t>Explanation</a:t>
                      </a:r>
                      <a:endParaRPr lang="en-GB" sz="1100" b="1" i="0" dirty="0">
                        <a:solidFill>
                          <a:schemeClr val="tx1"/>
                        </a:solidFill>
                        <a:effectLst/>
                      </a:endParaRPr>
                    </a:p>
                  </a:txBody>
                  <a:tcPr marL="61243" marR="38277" marT="61243" marB="15311" anchor="ctr">
                    <a:solidFill>
                      <a:schemeClr val="bg1">
                        <a:lumMod val="85000"/>
                      </a:schemeClr>
                    </a:solidFill>
                  </a:tcPr>
                </a:tc>
                <a:extLst>
                  <a:ext uri="{0D108BD9-81ED-4DB2-BD59-A6C34878D82A}">
                    <a16:rowId xmlns:a16="http://schemas.microsoft.com/office/drawing/2014/main" val="2459509653"/>
                  </a:ext>
                </a:extLst>
              </a:tr>
              <a:tr h="564953">
                <a:tc>
                  <a:txBody>
                    <a:bodyPr/>
                    <a:lstStyle/>
                    <a:p>
                      <a:pPr algn="ctr" fontAlgn="t"/>
                      <a:r>
                        <a:rPr lang="en-GB" sz="1100" b="1" dirty="0">
                          <a:solidFill>
                            <a:schemeClr val="tx1"/>
                          </a:solidFill>
                          <a:effectLst/>
                        </a:rPr>
                        <a:t>Light</a:t>
                      </a:r>
                    </a:p>
                  </a:txBody>
                  <a:tcPr marL="61243" marR="38277" marT="61243" marB="15311" anchor="ctr">
                    <a:solidFill>
                      <a:schemeClr val="bg1"/>
                    </a:solidFill>
                  </a:tcPr>
                </a:tc>
                <a:tc>
                  <a:txBody>
                    <a:bodyPr/>
                    <a:lstStyle/>
                    <a:p>
                      <a:pPr algn="ctr" fontAlgn="t"/>
                      <a:r>
                        <a:rPr lang="en-GB" sz="1100" dirty="0">
                          <a:solidFill>
                            <a:schemeClr val="tx1"/>
                          </a:solidFill>
                          <a:effectLst/>
                        </a:rPr>
                        <a:t>In bright light transpiration increases</a:t>
                      </a:r>
                    </a:p>
                  </a:txBody>
                  <a:tcPr marL="61243" marR="38277" marT="61243" marB="15311" anchor="ctr">
                    <a:solidFill>
                      <a:schemeClr val="bg1"/>
                    </a:solidFill>
                  </a:tcPr>
                </a:tc>
                <a:tc>
                  <a:txBody>
                    <a:bodyPr/>
                    <a:lstStyle/>
                    <a:p>
                      <a:pPr algn="ctr" fontAlgn="t"/>
                      <a:r>
                        <a:rPr lang="en-GB" sz="1100" dirty="0">
                          <a:solidFill>
                            <a:schemeClr val="tx1"/>
                          </a:solidFill>
                          <a:effectLst/>
                        </a:rPr>
                        <a:t>The stomata (openings in the leaf) open wider to allow more carbon dioxide into the leaf for photosynthesis</a:t>
                      </a:r>
                    </a:p>
                  </a:txBody>
                  <a:tcPr marL="61243" marR="38277" marT="61243" marB="15311" anchor="ctr">
                    <a:solidFill>
                      <a:schemeClr val="bg1"/>
                    </a:solidFill>
                  </a:tcPr>
                </a:tc>
                <a:extLst>
                  <a:ext uri="{0D108BD9-81ED-4DB2-BD59-A6C34878D82A}">
                    <a16:rowId xmlns:a16="http://schemas.microsoft.com/office/drawing/2014/main" val="4186724464"/>
                  </a:ext>
                </a:extLst>
              </a:tr>
              <a:tr h="401514">
                <a:tc>
                  <a:txBody>
                    <a:bodyPr/>
                    <a:lstStyle/>
                    <a:p>
                      <a:pPr algn="ctr" fontAlgn="t"/>
                      <a:r>
                        <a:rPr lang="en-GB" sz="1100" b="1" dirty="0">
                          <a:solidFill>
                            <a:schemeClr val="tx1"/>
                          </a:solidFill>
                          <a:effectLst/>
                        </a:rPr>
                        <a:t>Temperature</a:t>
                      </a:r>
                    </a:p>
                  </a:txBody>
                  <a:tcPr marL="61243" marR="38277" marT="61243" marB="15311" anchor="ctr">
                    <a:solidFill>
                      <a:schemeClr val="bg1"/>
                    </a:solidFill>
                  </a:tcPr>
                </a:tc>
                <a:tc>
                  <a:txBody>
                    <a:bodyPr/>
                    <a:lstStyle/>
                    <a:p>
                      <a:pPr algn="ctr" fontAlgn="t"/>
                      <a:r>
                        <a:rPr lang="en-GB" sz="1100" dirty="0">
                          <a:solidFill>
                            <a:schemeClr val="tx1"/>
                          </a:solidFill>
                          <a:effectLst/>
                        </a:rPr>
                        <a:t>Transpiration is faster in higher temperatures</a:t>
                      </a:r>
                    </a:p>
                  </a:txBody>
                  <a:tcPr marL="61243" marR="38277" marT="61243" marB="15311" anchor="ctr">
                    <a:solidFill>
                      <a:schemeClr val="bg1"/>
                    </a:solidFill>
                  </a:tcPr>
                </a:tc>
                <a:tc>
                  <a:txBody>
                    <a:bodyPr/>
                    <a:lstStyle/>
                    <a:p>
                      <a:pPr algn="ctr" fontAlgn="t"/>
                      <a:r>
                        <a:rPr lang="en-GB" sz="1100" dirty="0">
                          <a:solidFill>
                            <a:schemeClr val="tx1"/>
                          </a:solidFill>
                          <a:effectLst/>
                        </a:rPr>
                        <a:t>Evaporation and diffusion are faster at higher temperatures</a:t>
                      </a:r>
                    </a:p>
                  </a:txBody>
                  <a:tcPr marL="61243" marR="38277" marT="61243" marB="15311" anchor="ctr">
                    <a:solidFill>
                      <a:schemeClr val="bg1"/>
                    </a:solidFill>
                  </a:tcPr>
                </a:tc>
                <a:extLst>
                  <a:ext uri="{0D108BD9-81ED-4DB2-BD59-A6C34878D82A}">
                    <a16:rowId xmlns:a16="http://schemas.microsoft.com/office/drawing/2014/main" val="3034901883"/>
                  </a:ext>
                </a:extLst>
              </a:tr>
              <a:tr h="564953">
                <a:tc>
                  <a:txBody>
                    <a:bodyPr/>
                    <a:lstStyle/>
                    <a:p>
                      <a:pPr algn="ctr" fontAlgn="t"/>
                      <a:r>
                        <a:rPr lang="en-GB" sz="1100" b="1" dirty="0">
                          <a:solidFill>
                            <a:schemeClr val="tx1"/>
                          </a:solidFill>
                          <a:effectLst/>
                        </a:rPr>
                        <a:t>Wind</a:t>
                      </a:r>
                    </a:p>
                  </a:txBody>
                  <a:tcPr marL="61243" marR="38277" marT="61243" marB="15311" anchor="ctr">
                    <a:solidFill>
                      <a:schemeClr val="bg1"/>
                    </a:solidFill>
                  </a:tcPr>
                </a:tc>
                <a:tc>
                  <a:txBody>
                    <a:bodyPr/>
                    <a:lstStyle/>
                    <a:p>
                      <a:pPr algn="ctr" fontAlgn="t"/>
                      <a:r>
                        <a:rPr lang="en-GB" sz="1100" dirty="0">
                          <a:solidFill>
                            <a:schemeClr val="tx1"/>
                          </a:solidFill>
                          <a:effectLst/>
                        </a:rPr>
                        <a:t>Transpiration is faster in windy conditions</a:t>
                      </a:r>
                    </a:p>
                  </a:txBody>
                  <a:tcPr marL="61243" marR="38277" marT="61243" marB="15311" anchor="ctr">
                    <a:solidFill>
                      <a:schemeClr val="bg1"/>
                    </a:solidFill>
                  </a:tcPr>
                </a:tc>
                <a:tc>
                  <a:txBody>
                    <a:bodyPr/>
                    <a:lstStyle/>
                    <a:p>
                      <a:pPr algn="ctr" fontAlgn="t"/>
                      <a:r>
                        <a:rPr lang="en-GB" sz="1100" dirty="0">
                          <a:solidFill>
                            <a:schemeClr val="tx1"/>
                          </a:solidFill>
                          <a:effectLst/>
                        </a:rPr>
                        <a:t>Water vapour is removed quickly by air movement, speeding up diffusion of more water vapour out of the leaf</a:t>
                      </a:r>
                    </a:p>
                  </a:txBody>
                  <a:tcPr marL="61243" marR="38277" marT="61243" marB="15311" anchor="ctr">
                    <a:solidFill>
                      <a:schemeClr val="bg1"/>
                    </a:solidFill>
                  </a:tcPr>
                </a:tc>
                <a:extLst>
                  <a:ext uri="{0D108BD9-81ED-4DB2-BD59-A6C34878D82A}">
                    <a16:rowId xmlns:a16="http://schemas.microsoft.com/office/drawing/2014/main" val="1840872714"/>
                  </a:ext>
                </a:extLst>
              </a:tr>
              <a:tr h="523436">
                <a:tc>
                  <a:txBody>
                    <a:bodyPr/>
                    <a:lstStyle/>
                    <a:p>
                      <a:pPr algn="ctr" fontAlgn="t"/>
                      <a:r>
                        <a:rPr lang="en-GB" sz="1100" b="1" dirty="0">
                          <a:solidFill>
                            <a:schemeClr val="tx1"/>
                          </a:solidFill>
                          <a:effectLst/>
                        </a:rPr>
                        <a:t>Humidity</a:t>
                      </a:r>
                    </a:p>
                  </a:txBody>
                  <a:tcPr marL="61243" marR="38277" marT="61243" marB="15311" anchor="ctr">
                    <a:solidFill>
                      <a:schemeClr val="bg1"/>
                    </a:solidFill>
                  </a:tcPr>
                </a:tc>
                <a:tc>
                  <a:txBody>
                    <a:bodyPr/>
                    <a:lstStyle/>
                    <a:p>
                      <a:pPr algn="ctr" fontAlgn="t"/>
                      <a:r>
                        <a:rPr lang="en-GB" sz="1100" dirty="0">
                          <a:solidFill>
                            <a:schemeClr val="tx1"/>
                          </a:solidFill>
                          <a:effectLst/>
                        </a:rPr>
                        <a:t>Transpiration is slower in humid conditions</a:t>
                      </a:r>
                    </a:p>
                  </a:txBody>
                  <a:tcPr marL="61243" marR="38277" marT="61243" marB="15311" anchor="ctr">
                    <a:solidFill>
                      <a:schemeClr val="bg1"/>
                    </a:solidFill>
                  </a:tcPr>
                </a:tc>
                <a:tc>
                  <a:txBody>
                    <a:bodyPr/>
                    <a:lstStyle/>
                    <a:p>
                      <a:pPr algn="ctr" fontAlgn="t"/>
                      <a:r>
                        <a:rPr lang="en-GB" sz="1100" dirty="0">
                          <a:solidFill>
                            <a:schemeClr val="tx1"/>
                          </a:solidFill>
                          <a:effectLst/>
                        </a:rPr>
                        <a:t>Diffusion of water vapour out of the leaf slows down if the leaf is already surrounded by moist air</a:t>
                      </a:r>
                    </a:p>
                  </a:txBody>
                  <a:tcPr marL="61243" marR="38277" marT="61243" marB="15311" anchor="ctr">
                    <a:solidFill>
                      <a:schemeClr val="bg1"/>
                    </a:solidFill>
                  </a:tcPr>
                </a:tc>
                <a:extLst>
                  <a:ext uri="{0D108BD9-81ED-4DB2-BD59-A6C34878D82A}">
                    <a16:rowId xmlns:a16="http://schemas.microsoft.com/office/drawing/2014/main" val="1672209012"/>
                  </a:ext>
                </a:extLst>
              </a:tr>
            </a:tbl>
          </a:graphicData>
        </a:graphic>
      </p:graphicFrame>
      <p:sp>
        <p:nvSpPr>
          <p:cNvPr id="19" name="TextBox 18">
            <a:extLst>
              <a:ext uri="{FF2B5EF4-FFF2-40B4-BE49-F238E27FC236}">
                <a16:creationId xmlns:a16="http://schemas.microsoft.com/office/drawing/2014/main" id="{A0CA46F1-8FD6-4C4F-8300-FE6493C18D91}"/>
              </a:ext>
            </a:extLst>
          </p:cNvPr>
          <p:cNvSpPr txBox="1"/>
          <p:nvPr/>
        </p:nvSpPr>
        <p:spPr>
          <a:xfrm>
            <a:off x="-17684" y="-22433"/>
            <a:ext cx="8315325" cy="400110"/>
          </a:xfrm>
          <a:prstGeom prst="rect">
            <a:avLst/>
          </a:prstGeom>
          <a:noFill/>
        </p:spPr>
        <p:txBody>
          <a:bodyPr wrap="square" rtlCol="0">
            <a:spAutoFit/>
          </a:bodyPr>
          <a:lstStyle/>
          <a:p>
            <a:r>
              <a:rPr lang="en-US" sz="2000" b="1" dirty="0"/>
              <a:t>B4: Organisation of Plants</a:t>
            </a:r>
          </a:p>
        </p:txBody>
      </p:sp>
      <p:sp>
        <p:nvSpPr>
          <p:cNvPr id="23" name="Rectangle 22">
            <a:extLst>
              <a:ext uri="{FF2B5EF4-FFF2-40B4-BE49-F238E27FC236}">
                <a16:creationId xmlns:a16="http://schemas.microsoft.com/office/drawing/2014/main" id="{0C4D054E-1320-6B40-95C5-1FC04F9EFB2B}"/>
              </a:ext>
            </a:extLst>
          </p:cNvPr>
          <p:cNvSpPr/>
          <p:nvPr/>
        </p:nvSpPr>
        <p:spPr>
          <a:xfrm>
            <a:off x="58230" y="429578"/>
            <a:ext cx="9027539" cy="638031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C1B39EB2-1C60-2946-92F6-2C0E2B3F110D}"/>
              </a:ext>
            </a:extLst>
          </p:cNvPr>
          <p:cNvSpPr/>
          <p:nvPr/>
        </p:nvSpPr>
        <p:spPr>
          <a:xfrm>
            <a:off x="58231" y="429578"/>
            <a:ext cx="2969782" cy="2631490"/>
          </a:xfrm>
          <a:prstGeom prst="rect">
            <a:avLst/>
          </a:prstGeom>
        </p:spPr>
        <p:txBody>
          <a:bodyPr wrap="square">
            <a:spAutoFit/>
          </a:bodyPr>
          <a:lstStyle/>
          <a:p>
            <a:pPr algn="just"/>
            <a:r>
              <a:rPr lang="en-GB" sz="1100" b="1" dirty="0"/>
              <a:t>Plant Tissues</a:t>
            </a:r>
          </a:p>
          <a:p>
            <a:pPr algn="just"/>
            <a:r>
              <a:rPr lang="en-GB" sz="1100" dirty="0"/>
              <a:t>Plants are multicellular organisms, just like animals. They also usually contain differentiated cells, tissues and organs. The leaves, stems and roots are all plant organs. They form a plant organ system for the transport of substances around the plant. </a:t>
            </a:r>
            <a:r>
              <a:rPr lang="en-GB" sz="1100" b="1" dirty="0"/>
              <a:t>Epidermal tissues </a:t>
            </a:r>
            <a:r>
              <a:rPr lang="en-GB" sz="1100" dirty="0"/>
              <a:t>cover the surface and protect them. These cells often secrete a waxy substance that waterproofs the surface of the leaf. </a:t>
            </a:r>
            <a:r>
              <a:rPr lang="en-GB" sz="1100" b="1" dirty="0"/>
              <a:t>Palisade mesophyll </a:t>
            </a:r>
            <a:r>
              <a:rPr lang="en-GB" sz="1100" dirty="0"/>
              <a:t>tissue contains lots of chloroplasts, which carry out photosynthesis. </a:t>
            </a:r>
            <a:r>
              <a:rPr lang="en-GB" sz="1100" b="1" dirty="0"/>
              <a:t>Spongy mesophyll </a:t>
            </a:r>
            <a:r>
              <a:rPr lang="en-GB" sz="1100" dirty="0"/>
              <a:t>tissue contains some chloroplasts for photosynthesis but also has big air spaces and a large surface area to make diffusion of gases earlier. </a:t>
            </a:r>
          </a:p>
        </p:txBody>
      </p:sp>
      <p:sp>
        <p:nvSpPr>
          <p:cNvPr id="11" name="Rectangle 10">
            <a:extLst>
              <a:ext uri="{FF2B5EF4-FFF2-40B4-BE49-F238E27FC236}">
                <a16:creationId xmlns:a16="http://schemas.microsoft.com/office/drawing/2014/main" id="{3625E2BC-A764-7349-8A1C-DD4C59BAD2A5}"/>
              </a:ext>
            </a:extLst>
          </p:cNvPr>
          <p:cNvSpPr/>
          <p:nvPr/>
        </p:nvSpPr>
        <p:spPr>
          <a:xfrm>
            <a:off x="3067646" y="416822"/>
            <a:ext cx="3352209" cy="253916"/>
          </a:xfrm>
          <a:prstGeom prst="rect">
            <a:avLst/>
          </a:prstGeom>
        </p:spPr>
        <p:txBody>
          <a:bodyPr wrap="square">
            <a:spAutoFit/>
          </a:bodyPr>
          <a:lstStyle/>
          <a:p>
            <a:pPr algn="just"/>
            <a:r>
              <a:rPr lang="en-GB" sz="1050" b="1" dirty="0"/>
              <a:t>Structure of the Leaf</a:t>
            </a:r>
          </a:p>
        </p:txBody>
      </p:sp>
      <p:pic>
        <p:nvPicPr>
          <p:cNvPr id="12" name="Picture 2" descr="Related image">
            <a:extLst>
              <a:ext uri="{FF2B5EF4-FFF2-40B4-BE49-F238E27FC236}">
                <a16:creationId xmlns:a16="http://schemas.microsoft.com/office/drawing/2014/main" id="{ED570996-C2D8-A348-B848-93149405DF67}"/>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3119527" y="959356"/>
            <a:ext cx="2360822" cy="1678807"/>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24894CF5-5AC0-C542-97F2-BF4ECCED304C}"/>
              </a:ext>
            </a:extLst>
          </p:cNvPr>
          <p:cNvSpPr/>
          <p:nvPr/>
        </p:nvSpPr>
        <p:spPr>
          <a:xfrm>
            <a:off x="3477990" y="3019707"/>
            <a:ext cx="5592992" cy="1446550"/>
          </a:xfrm>
          <a:prstGeom prst="rect">
            <a:avLst/>
          </a:prstGeom>
        </p:spPr>
        <p:txBody>
          <a:bodyPr wrap="square">
            <a:spAutoFit/>
          </a:bodyPr>
          <a:lstStyle/>
          <a:p>
            <a:r>
              <a:rPr lang="en-GB" sz="1100" b="1" dirty="0"/>
              <a:t>Phloem and Xylem</a:t>
            </a:r>
          </a:p>
          <a:p>
            <a:pPr algn="just"/>
            <a:r>
              <a:rPr lang="en-GB" sz="1100" dirty="0"/>
              <a:t>Plants have two different types of transport tissue. Xylem tissue transports water and mineral ions from the roots to the stems and leaves. It is composed of hollow tubes strengthened by lignin adapted for the transport of water in the </a:t>
            </a:r>
            <a:r>
              <a:rPr lang="en-GB" sz="1100" b="1" dirty="0"/>
              <a:t>transpiration</a:t>
            </a:r>
            <a:r>
              <a:rPr lang="en-GB" sz="1100" dirty="0"/>
              <a:t> stream.</a:t>
            </a:r>
          </a:p>
          <a:p>
            <a:pPr algn="just"/>
            <a:r>
              <a:rPr lang="en-GB" sz="1100" dirty="0"/>
              <a:t>Phloem tissue transports dissolved sugars from the leaves to the rest of the plant for immediate use or storage. The movement of food molecules through phloem tissue is called </a:t>
            </a:r>
            <a:r>
              <a:rPr lang="en-GB" sz="1100" b="1" dirty="0"/>
              <a:t>translocation. </a:t>
            </a:r>
            <a:r>
              <a:rPr lang="en-GB" sz="1100" dirty="0"/>
              <a:t>Phloem is composed of tubes of elongated cells. Cell sap can move from one phloem cell to the next through pores in the end walls.</a:t>
            </a:r>
          </a:p>
        </p:txBody>
      </p:sp>
      <p:sp>
        <p:nvSpPr>
          <p:cNvPr id="17" name="Rectangle 16">
            <a:extLst>
              <a:ext uri="{FF2B5EF4-FFF2-40B4-BE49-F238E27FC236}">
                <a16:creationId xmlns:a16="http://schemas.microsoft.com/office/drawing/2014/main" id="{0B219B24-2A80-B74B-BCAB-D59C1D0C440D}"/>
              </a:ext>
            </a:extLst>
          </p:cNvPr>
          <p:cNvSpPr/>
          <p:nvPr/>
        </p:nvSpPr>
        <p:spPr>
          <a:xfrm>
            <a:off x="73018" y="4516961"/>
            <a:ext cx="2910025" cy="2292935"/>
          </a:xfrm>
          <a:prstGeom prst="rect">
            <a:avLst/>
          </a:prstGeom>
        </p:spPr>
        <p:txBody>
          <a:bodyPr wrap="square">
            <a:spAutoFit/>
          </a:bodyPr>
          <a:lstStyle/>
          <a:p>
            <a:r>
              <a:rPr lang="en-GB" sz="1100" b="1" dirty="0"/>
              <a:t>Transpiration</a:t>
            </a:r>
          </a:p>
          <a:p>
            <a:pPr algn="just"/>
            <a:r>
              <a:rPr lang="en-GB" sz="1100" dirty="0"/>
              <a:t>Transpiration explains how water moves up the plant against gravity in tubes made of dead xylem cells without the use of a pump.</a:t>
            </a:r>
          </a:p>
          <a:p>
            <a:pPr algn="just"/>
            <a:r>
              <a:rPr lang="en-GB" sz="1100" dirty="0"/>
              <a:t>Water on the surface of spongy and palisade cells (inside the leaf) evaporates and then diffuses out of the leaf. This is called transpiration. More water is drawn out of the xylem cells inside the leaf to replace what's lost. As the xylem cells make a continuous tube from the leaf, down the stem to the roots, this acts like a drinking straw, producing a flow of water and dissolved minerals from roots to leaves.</a:t>
            </a:r>
          </a:p>
        </p:txBody>
      </p:sp>
      <p:sp>
        <p:nvSpPr>
          <p:cNvPr id="18" name="Rectangle 17">
            <a:extLst>
              <a:ext uri="{FF2B5EF4-FFF2-40B4-BE49-F238E27FC236}">
                <a16:creationId xmlns:a16="http://schemas.microsoft.com/office/drawing/2014/main" id="{D4B0EE79-4AAD-894C-BE2A-176C7EFE789F}"/>
              </a:ext>
            </a:extLst>
          </p:cNvPr>
          <p:cNvSpPr/>
          <p:nvPr/>
        </p:nvSpPr>
        <p:spPr>
          <a:xfrm>
            <a:off x="58229" y="3028298"/>
            <a:ext cx="3387785" cy="1446550"/>
          </a:xfrm>
          <a:prstGeom prst="rect">
            <a:avLst/>
          </a:prstGeom>
        </p:spPr>
        <p:txBody>
          <a:bodyPr wrap="square">
            <a:spAutoFit/>
          </a:bodyPr>
          <a:lstStyle/>
          <a:p>
            <a:pPr algn="just"/>
            <a:r>
              <a:rPr lang="en-GB" sz="1100" b="1" dirty="0"/>
              <a:t>Guard Cells </a:t>
            </a:r>
          </a:p>
          <a:p>
            <a:pPr algn="just"/>
            <a:r>
              <a:rPr lang="en-GB" sz="1100" dirty="0"/>
              <a:t>The role of stomata and guard cells are to control gas exchange and water loss. The opening and closing of the </a:t>
            </a:r>
            <a:r>
              <a:rPr lang="en-GB" sz="1100" b="1" dirty="0"/>
              <a:t>stomata</a:t>
            </a:r>
            <a:r>
              <a:rPr lang="en-GB" sz="1100" dirty="0"/>
              <a:t> is controlled by the guard cells. In light, guard cells take up water by osmosis and become turgid. Because their inner walls are rigid they are pulled apart, opening the pore. In darkness water is lost and the inner walls move together closing the pore.</a:t>
            </a:r>
          </a:p>
        </p:txBody>
      </p:sp>
      <p:cxnSp>
        <p:nvCxnSpPr>
          <p:cNvPr id="21" name="Straight Connector 20">
            <a:extLst>
              <a:ext uri="{FF2B5EF4-FFF2-40B4-BE49-F238E27FC236}">
                <a16:creationId xmlns:a16="http://schemas.microsoft.com/office/drawing/2014/main" id="{969B9396-8DB0-AA44-B79F-1204CB4F79F8}"/>
              </a:ext>
            </a:extLst>
          </p:cNvPr>
          <p:cNvCxnSpPr/>
          <p:nvPr/>
        </p:nvCxnSpPr>
        <p:spPr>
          <a:xfrm>
            <a:off x="46042" y="3012758"/>
            <a:ext cx="9024941"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EDD7AE5-C802-7745-9092-6E8854F9B50D}"/>
              </a:ext>
            </a:extLst>
          </p:cNvPr>
          <p:cNvCxnSpPr/>
          <p:nvPr/>
        </p:nvCxnSpPr>
        <p:spPr>
          <a:xfrm>
            <a:off x="46042" y="4483438"/>
            <a:ext cx="9024941"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9F9FE8E-1A33-7645-8477-6D8205BD6561}"/>
              </a:ext>
            </a:extLst>
          </p:cNvPr>
          <p:cNvCxnSpPr>
            <a:cxnSpLocks/>
          </p:cNvCxnSpPr>
          <p:nvPr/>
        </p:nvCxnSpPr>
        <p:spPr>
          <a:xfrm>
            <a:off x="5492476" y="429578"/>
            <a:ext cx="0" cy="258318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BD91E20-ACBB-1142-9497-0F82AB50A021}"/>
              </a:ext>
            </a:extLst>
          </p:cNvPr>
          <p:cNvCxnSpPr>
            <a:cxnSpLocks/>
          </p:cNvCxnSpPr>
          <p:nvPr/>
        </p:nvCxnSpPr>
        <p:spPr>
          <a:xfrm>
            <a:off x="3028013" y="429578"/>
            <a:ext cx="0" cy="258318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C16C85D-34B8-A543-B6C7-96273B453848}"/>
              </a:ext>
            </a:extLst>
          </p:cNvPr>
          <p:cNvCxnSpPr>
            <a:cxnSpLocks/>
          </p:cNvCxnSpPr>
          <p:nvPr/>
        </p:nvCxnSpPr>
        <p:spPr>
          <a:xfrm>
            <a:off x="3446014" y="3028298"/>
            <a:ext cx="0" cy="146789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5846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B2598B9E-ED38-EA43-B6A8-0B3DCFD91F08}"/>
              </a:ext>
            </a:extLst>
          </p:cNvPr>
          <p:cNvGraphicFramePr>
            <a:graphicFrameLocks noGrp="1"/>
          </p:cNvGraphicFramePr>
          <p:nvPr/>
        </p:nvGraphicFramePr>
        <p:xfrm>
          <a:off x="58229" y="2405744"/>
          <a:ext cx="9027540" cy="4389120"/>
        </p:xfrm>
        <a:graphic>
          <a:graphicData uri="http://schemas.openxmlformats.org/drawingml/2006/table">
            <a:tbl>
              <a:tblPr firstRow="1" bandRow="1">
                <a:tableStyleId>{5940675A-B579-460E-94D1-54222C63F5DA}</a:tableStyleId>
              </a:tblPr>
              <a:tblGrid>
                <a:gridCol w="1019457">
                  <a:extLst>
                    <a:ext uri="{9D8B030D-6E8A-4147-A177-3AD203B41FA5}">
                      <a16:colId xmlns:a16="http://schemas.microsoft.com/office/drawing/2014/main" val="3397582288"/>
                    </a:ext>
                  </a:extLst>
                </a:gridCol>
                <a:gridCol w="783771">
                  <a:extLst>
                    <a:ext uri="{9D8B030D-6E8A-4147-A177-3AD203B41FA5}">
                      <a16:colId xmlns:a16="http://schemas.microsoft.com/office/drawing/2014/main" val="3226692261"/>
                    </a:ext>
                  </a:extLst>
                </a:gridCol>
                <a:gridCol w="2079172">
                  <a:extLst>
                    <a:ext uri="{9D8B030D-6E8A-4147-A177-3AD203B41FA5}">
                      <a16:colId xmlns:a16="http://schemas.microsoft.com/office/drawing/2014/main" val="4016785637"/>
                    </a:ext>
                  </a:extLst>
                </a:gridCol>
                <a:gridCol w="1817914">
                  <a:extLst>
                    <a:ext uri="{9D8B030D-6E8A-4147-A177-3AD203B41FA5}">
                      <a16:colId xmlns:a16="http://schemas.microsoft.com/office/drawing/2014/main" val="3513107181"/>
                    </a:ext>
                  </a:extLst>
                </a:gridCol>
                <a:gridCol w="1600200">
                  <a:extLst>
                    <a:ext uri="{9D8B030D-6E8A-4147-A177-3AD203B41FA5}">
                      <a16:colId xmlns:a16="http://schemas.microsoft.com/office/drawing/2014/main" val="2389227288"/>
                    </a:ext>
                  </a:extLst>
                </a:gridCol>
                <a:gridCol w="1727026">
                  <a:extLst>
                    <a:ext uri="{9D8B030D-6E8A-4147-A177-3AD203B41FA5}">
                      <a16:colId xmlns:a16="http://schemas.microsoft.com/office/drawing/2014/main" val="1793257615"/>
                    </a:ext>
                  </a:extLst>
                </a:gridCol>
              </a:tblGrid>
              <a:tr h="292940">
                <a:tc>
                  <a:txBody>
                    <a:bodyPr/>
                    <a:lstStyle/>
                    <a:p>
                      <a:pPr algn="ctr"/>
                      <a:r>
                        <a:rPr lang="en-US" sz="1200" b="1" dirty="0"/>
                        <a:t>Disease</a:t>
                      </a:r>
                    </a:p>
                  </a:txBody>
                  <a:tcPr anchor="ctr">
                    <a:solidFill>
                      <a:schemeClr val="bg1">
                        <a:lumMod val="85000"/>
                      </a:schemeClr>
                    </a:solidFill>
                  </a:tcPr>
                </a:tc>
                <a:tc>
                  <a:txBody>
                    <a:bodyPr/>
                    <a:lstStyle/>
                    <a:p>
                      <a:pPr algn="ctr"/>
                      <a:r>
                        <a:rPr lang="en-US" sz="1200" b="1" dirty="0"/>
                        <a:t>Type of Microbe</a:t>
                      </a:r>
                    </a:p>
                  </a:txBody>
                  <a:tcPr anchor="ctr">
                    <a:solidFill>
                      <a:schemeClr val="bg1">
                        <a:lumMod val="85000"/>
                      </a:schemeClr>
                    </a:solidFill>
                  </a:tcPr>
                </a:tc>
                <a:tc>
                  <a:txBody>
                    <a:bodyPr/>
                    <a:lstStyle/>
                    <a:p>
                      <a:pPr algn="ctr"/>
                      <a:r>
                        <a:rPr lang="en-US" sz="1200" b="1" dirty="0"/>
                        <a:t>Symptoms</a:t>
                      </a:r>
                    </a:p>
                  </a:txBody>
                  <a:tcPr anchor="ctr">
                    <a:solidFill>
                      <a:schemeClr val="bg1">
                        <a:lumMod val="85000"/>
                      </a:schemeClr>
                    </a:solidFill>
                  </a:tcPr>
                </a:tc>
                <a:tc>
                  <a:txBody>
                    <a:bodyPr/>
                    <a:lstStyle/>
                    <a:p>
                      <a:pPr algn="ctr"/>
                      <a:r>
                        <a:rPr lang="en-US" sz="1200" b="1" dirty="0"/>
                        <a:t>How its Spread</a:t>
                      </a:r>
                    </a:p>
                  </a:txBody>
                  <a:tcPr anchor="ctr">
                    <a:solidFill>
                      <a:schemeClr val="bg1">
                        <a:lumMod val="85000"/>
                      </a:schemeClr>
                    </a:solidFill>
                  </a:tcPr>
                </a:tc>
                <a:tc>
                  <a:txBody>
                    <a:bodyPr/>
                    <a:lstStyle/>
                    <a:p>
                      <a:pPr algn="ctr"/>
                      <a:r>
                        <a:rPr lang="en-US" sz="1200" b="1" dirty="0"/>
                        <a:t>Ways of Preventing Disease</a:t>
                      </a:r>
                    </a:p>
                  </a:txBody>
                  <a:tcPr anchor="ctr">
                    <a:solidFill>
                      <a:schemeClr val="bg1">
                        <a:lumMod val="85000"/>
                      </a:schemeClr>
                    </a:solidFill>
                  </a:tcPr>
                </a:tc>
                <a:tc>
                  <a:txBody>
                    <a:bodyPr/>
                    <a:lstStyle/>
                    <a:p>
                      <a:pPr algn="ctr"/>
                      <a:r>
                        <a:rPr lang="en-US" sz="1200" b="1" dirty="0"/>
                        <a:t>Ways of Treating Disease</a:t>
                      </a:r>
                    </a:p>
                  </a:txBody>
                  <a:tcPr anchor="ctr">
                    <a:solidFill>
                      <a:schemeClr val="bg1">
                        <a:lumMod val="85000"/>
                      </a:schemeClr>
                    </a:solidFill>
                  </a:tcPr>
                </a:tc>
                <a:extLst>
                  <a:ext uri="{0D108BD9-81ED-4DB2-BD59-A6C34878D82A}">
                    <a16:rowId xmlns:a16="http://schemas.microsoft.com/office/drawing/2014/main" val="1776671242"/>
                  </a:ext>
                </a:extLst>
              </a:tr>
              <a:tr h="410117">
                <a:tc>
                  <a:txBody>
                    <a:bodyPr/>
                    <a:lstStyle/>
                    <a:p>
                      <a:pPr algn="ctr"/>
                      <a:r>
                        <a:rPr lang="en-US" sz="1200" dirty="0"/>
                        <a:t>Salmonella</a:t>
                      </a:r>
                    </a:p>
                  </a:txBody>
                  <a:tcPr anchor="ctr"/>
                </a:tc>
                <a:tc>
                  <a:txBody>
                    <a:bodyPr/>
                    <a:lstStyle/>
                    <a:p>
                      <a:pPr algn="ctr"/>
                      <a:r>
                        <a:rPr lang="en-US" sz="1200" dirty="0"/>
                        <a:t>Bacterial</a:t>
                      </a:r>
                    </a:p>
                  </a:txBody>
                  <a:tcPr anchor="ctr"/>
                </a:tc>
                <a:tc>
                  <a:txBody>
                    <a:bodyPr/>
                    <a:lstStyle/>
                    <a:p>
                      <a:pPr algn="ctr"/>
                      <a:r>
                        <a:rPr lang="en-GB" sz="1200" dirty="0"/>
                        <a:t>Fever, abdominal cramps, vomiting and diarrhoea </a:t>
                      </a:r>
                      <a:endParaRPr lang="en-US" sz="1200" dirty="0"/>
                    </a:p>
                  </a:txBody>
                  <a:tcPr anchor="ctr"/>
                </a:tc>
                <a:tc>
                  <a:txBody>
                    <a:bodyPr/>
                    <a:lstStyle/>
                    <a:p>
                      <a:pPr algn="ctr"/>
                      <a:r>
                        <a:rPr lang="en-US" sz="1200" dirty="0"/>
                        <a:t>Bacteria in food and food prepared in unhygienic conditions</a:t>
                      </a:r>
                    </a:p>
                  </a:txBody>
                  <a:tcPr anchor="ctr"/>
                </a:tc>
                <a:tc>
                  <a:txBody>
                    <a:bodyPr/>
                    <a:lstStyle/>
                    <a:p>
                      <a:pPr algn="ctr"/>
                      <a:r>
                        <a:rPr lang="en-US" sz="1200" dirty="0"/>
                        <a:t>Vaccinating chickens and washing hands and surfaces.</a:t>
                      </a:r>
                    </a:p>
                  </a:txBody>
                  <a:tcPr anchor="ctr"/>
                </a:tc>
                <a:tc>
                  <a:txBody>
                    <a:bodyPr/>
                    <a:lstStyle/>
                    <a:p>
                      <a:pPr algn="ctr"/>
                      <a:r>
                        <a:rPr lang="en-US" sz="1200" dirty="0"/>
                        <a:t>Normally goes without treatment needed</a:t>
                      </a:r>
                    </a:p>
                  </a:txBody>
                  <a:tcPr anchor="ctr"/>
                </a:tc>
                <a:extLst>
                  <a:ext uri="{0D108BD9-81ED-4DB2-BD59-A6C34878D82A}">
                    <a16:rowId xmlns:a16="http://schemas.microsoft.com/office/drawing/2014/main" val="3455879053"/>
                  </a:ext>
                </a:extLst>
              </a:tr>
              <a:tr h="410117">
                <a:tc>
                  <a:txBody>
                    <a:bodyPr/>
                    <a:lstStyle/>
                    <a:p>
                      <a:pPr algn="ctr"/>
                      <a:r>
                        <a:rPr lang="en-US" sz="1200" dirty="0"/>
                        <a:t>Gonorrhoea</a:t>
                      </a:r>
                    </a:p>
                  </a:txBody>
                  <a:tcPr anchor="ctr"/>
                </a:tc>
                <a:tc>
                  <a:txBody>
                    <a:bodyPr/>
                    <a:lstStyle/>
                    <a:p>
                      <a:pPr algn="ctr"/>
                      <a:r>
                        <a:rPr lang="en-US" sz="1200" dirty="0"/>
                        <a:t>Bacterial</a:t>
                      </a:r>
                    </a:p>
                  </a:txBody>
                  <a:tcPr anchor="ctr"/>
                </a:tc>
                <a:tc>
                  <a:txBody>
                    <a:bodyPr/>
                    <a:lstStyle/>
                    <a:p>
                      <a:pPr algn="ctr"/>
                      <a:r>
                        <a:rPr lang="en-GB" sz="1200" dirty="0"/>
                        <a:t>Thick yellow or green discharge from the vagina or penis and pain on urinating</a:t>
                      </a:r>
                      <a:endParaRPr lang="en-US" sz="1200" dirty="0"/>
                    </a:p>
                  </a:txBody>
                  <a:tcPr anchor="ctr"/>
                </a:tc>
                <a:tc>
                  <a:txBody>
                    <a:bodyPr/>
                    <a:lstStyle/>
                    <a:p>
                      <a:pPr algn="ctr"/>
                      <a:r>
                        <a:rPr lang="en-US" sz="1200" dirty="0"/>
                        <a:t>Sexual Contact</a:t>
                      </a:r>
                    </a:p>
                  </a:txBody>
                  <a:tcPr anchor="ctr"/>
                </a:tc>
                <a:tc>
                  <a:txBody>
                    <a:bodyPr/>
                    <a:lstStyle/>
                    <a:p>
                      <a:pPr algn="ctr"/>
                      <a:r>
                        <a:rPr lang="en-US" sz="1200" dirty="0"/>
                        <a:t>Barrier method of contraception</a:t>
                      </a:r>
                    </a:p>
                  </a:txBody>
                  <a:tcPr anchor="ctr"/>
                </a:tc>
                <a:tc>
                  <a:txBody>
                    <a:bodyPr/>
                    <a:lstStyle/>
                    <a:p>
                      <a:pPr algn="ctr"/>
                      <a:r>
                        <a:rPr lang="en-US" sz="1200" dirty="0"/>
                        <a:t>Antibiotics</a:t>
                      </a:r>
                    </a:p>
                  </a:txBody>
                  <a:tcPr anchor="ctr"/>
                </a:tc>
                <a:extLst>
                  <a:ext uri="{0D108BD9-81ED-4DB2-BD59-A6C34878D82A}">
                    <a16:rowId xmlns:a16="http://schemas.microsoft.com/office/drawing/2014/main" val="3214373054"/>
                  </a:ext>
                </a:extLst>
              </a:tr>
              <a:tr h="292940">
                <a:tc>
                  <a:txBody>
                    <a:bodyPr/>
                    <a:lstStyle/>
                    <a:p>
                      <a:pPr algn="ctr"/>
                      <a:r>
                        <a:rPr lang="en-US" sz="1200" dirty="0"/>
                        <a:t>Measles</a:t>
                      </a:r>
                    </a:p>
                  </a:txBody>
                  <a:tcPr anchor="ctr"/>
                </a:tc>
                <a:tc>
                  <a:txBody>
                    <a:bodyPr/>
                    <a:lstStyle/>
                    <a:p>
                      <a:pPr algn="ctr"/>
                      <a:r>
                        <a:rPr lang="en-US" sz="1200" dirty="0"/>
                        <a:t>Virus</a:t>
                      </a:r>
                    </a:p>
                  </a:txBody>
                  <a:tcPr anchor="ctr"/>
                </a:tc>
                <a:tc>
                  <a:txBody>
                    <a:bodyPr/>
                    <a:lstStyle/>
                    <a:p>
                      <a:pPr algn="ctr"/>
                      <a:r>
                        <a:rPr lang="en-US" sz="1200" dirty="0"/>
                        <a:t>Fever and red skin rash</a:t>
                      </a:r>
                    </a:p>
                  </a:txBody>
                  <a:tcPr anchor="ctr"/>
                </a:tc>
                <a:tc>
                  <a:txBody>
                    <a:bodyPr/>
                    <a:lstStyle/>
                    <a:p>
                      <a:pPr algn="ctr"/>
                      <a:r>
                        <a:rPr lang="en-GB" sz="1200" dirty="0"/>
                        <a:t>Inhalation of droplets from sneezes and coughs</a:t>
                      </a:r>
                      <a:endParaRPr lang="en-US" sz="1200" dirty="0"/>
                    </a:p>
                  </a:txBody>
                  <a:tcPr anchor="ctr"/>
                </a:tc>
                <a:tc>
                  <a:txBody>
                    <a:bodyPr/>
                    <a:lstStyle/>
                    <a:p>
                      <a:pPr algn="ctr"/>
                      <a:r>
                        <a:rPr lang="en-US" sz="1200" dirty="0"/>
                        <a:t>Vaccination </a:t>
                      </a:r>
                    </a:p>
                  </a:txBody>
                  <a:tcPr anchor="ctr"/>
                </a:tc>
                <a:tc>
                  <a:txBody>
                    <a:bodyPr/>
                    <a:lstStyle/>
                    <a:p>
                      <a:pPr algn="ctr"/>
                      <a:r>
                        <a:rPr lang="en-US" sz="1200" dirty="0"/>
                        <a:t>-</a:t>
                      </a:r>
                    </a:p>
                  </a:txBody>
                  <a:tcPr anchor="ctr"/>
                </a:tc>
                <a:extLst>
                  <a:ext uri="{0D108BD9-81ED-4DB2-BD59-A6C34878D82A}">
                    <a16:rowId xmlns:a16="http://schemas.microsoft.com/office/drawing/2014/main" val="2871083916"/>
                  </a:ext>
                </a:extLst>
              </a:tr>
              <a:tr h="410117">
                <a:tc>
                  <a:txBody>
                    <a:bodyPr/>
                    <a:lstStyle/>
                    <a:p>
                      <a:pPr algn="ctr"/>
                      <a:r>
                        <a:rPr lang="en-US" sz="1200" dirty="0"/>
                        <a:t>HIV</a:t>
                      </a:r>
                    </a:p>
                  </a:txBody>
                  <a:tcPr anchor="ctr"/>
                </a:tc>
                <a:tc>
                  <a:txBody>
                    <a:bodyPr/>
                    <a:lstStyle/>
                    <a:p>
                      <a:pPr algn="ctr"/>
                      <a:r>
                        <a:rPr lang="en-US" sz="1200" dirty="0"/>
                        <a:t>Virus</a:t>
                      </a:r>
                    </a:p>
                  </a:txBody>
                  <a:tcPr anchor="ctr"/>
                </a:tc>
                <a:tc>
                  <a:txBody>
                    <a:bodyPr/>
                    <a:lstStyle/>
                    <a:p>
                      <a:pPr algn="ctr"/>
                      <a:r>
                        <a:rPr lang="en-US" sz="1200" dirty="0"/>
                        <a:t>Flu like illness to start before immune system becomes weakened.</a:t>
                      </a:r>
                    </a:p>
                  </a:txBody>
                  <a:tcPr anchor="ctr"/>
                </a:tc>
                <a:tc>
                  <a:txBody>
                    <a:bodyPr/>
                    <a:lstStyle/>
                    <a:p>
                      <a:pPr algn="ctr"/>
                      <a:r>
                        <a:rPr lang="en-US" sz="1200" dirty="0"/>
                        <a:t>Sexual contact or exchange of body fluids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t>Barrier method of contraception and not sharing needles</a:t>
                      </a:r>
                    </a:p>
                  </a:txBody>
                  <a:tcPr anchor="ctr"/>
                </a:tc>
                <a:tc>
                  <a:txBody>
                    <a:bodyPr/>
                    <a:lstStyle/>
                    <a:p>
                      <a:pPr algn="ctr"/>
                      <a:r>
                        <a:rPr lang="en-GB" sz="1200" dirty="0"/>
                        <a:t>Antiretroviral Drugs </a:t>
                      </a:r>
                      <a:endParaRPr lang="en-US" sz="1200" dirty="0"/>
                    </a:p>
                  </a:txBody>
                  <a:tcPr anchor="ctr"/>
                </a:tc>
                <a:extLst>
                  <a:ext uri="{0D108BD9-81ED-4DB2-BD59-A6C34878D82A}">
                    <a16:rowId xmlns:a16="http://schemas.microsoft.com/office/drawing/2014/main" val="2976443745"/>
                  </a:ext>
                </a:extLst>
              </a:tr>
              <a:tr h="292940">
                <a:tc>
                  <a:txBody>
                    <a:bodyPr/>
                    <a:lstStyle/>
                    <a:p>
                      <a:pPr algn="ctr"/>
                      <a:r>
                        <a:rPr lang="en-US" sz="1200" dirty="0"/>
                        <a:t>Tobacco Mosaic Virus</a:t>
                      </a:r>
                    </a:p>
                  </a:txBody>
                  <a:tcPr anchor="ctr"/>
                </a:tc>
                <a:tc>
                  <a:txBody>
                    <a:bodyPr/>
                    <a:lstStyle/>
                    <a:p>
                      <a:pPr algn="ctr"/>
                      <a:r>
                        <a:rPr lang="en-US" sz="1200" dirty="0"/>
                        <a:t>Virus</a:t>
                      </a:r>
                    </a:p>
                  </a:txBody>
                  <a:tcPr anchor="ctr"/>
                </a:tc>
                <a:tc>
                  <a:txBody>
                    <a:bodyPr/>
                    <a:lstStyle/>
                    <a:p>
                      <a:pPr algn="ctr"/>
                      <a:r>
                        <a:rPr lang="en-US" sz="1200" dirty="0"/>
                        <a:t>Mosaic pattern of discoloration on leaf</a:t>
                      </a:r>
                    </a:p>
                  </a:txBody>
                  <a:tcPr anchor="ctr"/>
                </a:tc>
                <a:tc>
                  <a:txBody>
                    <a:bodyPr/>
                    <a:lstStyle/>
                    <a:p>
                      <a:pPr algn="ctr"/>
                      <a:r>
                        <a:rPr lang="en-US" sz="1200" dirty="0"/>
                        <a:t>Contact between plants</a:t>
                      </a:r>
                    </a:p>
                  </a:txBody>
                  <a:tcPr anchor="ctr"/>
                </a:tc>
                <a:tc>
                  <a:txBody>
                    <a:bodyPr/>
                    <a:lstStyle/>
                    <a:p>
                      <a:pPr algn="ctr"/>
                      <a:r>
                        <a:rPr lang="en-US" sz="1200" dirty="0"/>
                        <a:t>-</a:t>
                      </a:r>
                    </a:p>
                  </a:txBody>
                  <a:tcPr anchor="ctr"/>
                </a:tc>
                <a:tc>
                  <a:txBody>
                    <a:bodyPr/>
                    <a:lstStyle/>
                    <a:p>
                      <a:pPr algn="ctr"/>
                      <a:r>
                        <a:rPr lang="en-US" sz="1200" dirty="0"/>
                        <a:t>Remove infected plants</a:t>
                      </a:r>
                    </a:p>
                  </a:txBody>
                  <a:tcPr anchor="ctr"/>
                </a:tc>
                <a:extLst>
                  <a:ext uri="{0D108BD9-81ED-4DB2-BD59-A6C34878D82A}">
                    <a16:rowId xmlns:a16="http://schemas.microsoft.com/office/drawing/2014/main" val="1370098595"/>
                  </a:ext>
                </a:extLst>
              </a:tr>
              <a:tr h="376311">
                <a:tc>
                  <a:txBody>
                    <a:bodyPr/>
                    <a:lstStyle/>
                    <a:p>
                      <a:pPr algn="ctr"/>
                      <a:r>
                        <a:rPr lang="en-US" sz="1200" dirty="0"/>
                        <a:t>Black Spot</a:t>
                      </a:r>
                    </a:p>
                  </a:txBody>
                  <a:tcPr anchor="ctr"/>
                </a:tc>
                <a:tc>
                  <a:txBody>
                    <a:bodyPr/>
                    <a:lstStyle/>
                    <a:p>
                      <a:pPr algn="ctr"/>
                      <a:r>
                        <a:rPr lang="en-US" sz="1200" dirty="0"/>
                        <a:t>Fungi</a:t>
                      </a:r>
                    </a:p>
                  </a:txBody>
                  <a:tcPr anchor="ctr"/>
                </a:tc>
                <a:tc>
                  <a:txBody>
                    <a:bodyPr/>
                    <a:lstStyle/>
                    <a:p>
                      <a:pPr algn="ctr"/>
                      <a:r>
                        <a:rPr lang="en-US" sz="1200" dirty="0"/>
                        <a:t>Purple or black spots on leaves</a:t>
                      </a:r>
                    </a:p>
                  </a:txBody>
                  <a:tcPr anchor="ctr"/>
                </a:tc>
                <a:tc>
                  <a:txBody>
                    <a:bodyPr/>
                    <a:lstStyle/>
                    <a:p>
                      <a:pPr algn="ctr"/>
                      <a:r>
                        <a:rPr lang="en-US" sz="1200" dirty="0"/>
                        <a:t>Contact between plants</a:t>
                      </a:r>
                    </a:p>
                  </a:txBody>
                  <a:tcPr anchor="ctr"/>
                </a:tc>
                <a:tc>
                  <a:txBody>
                    <a:bodyPr/>
                    <a:lstStyle/>
                    <a:p>
                      <a:pPr algn="ctr"/>
                      <a:r>
                        <a:rPr lang="en-US" sz="1200" dirty="0"/>
                        <a:t>-</a:t>
                      </a:r>
                    </a:p>
                  </a:txBody>
                  <a:tcPr anchor="ctr"/>
                </a:tc>
                <a:tc>
                  <a:txBody>
                    <a:bodyPr/>
                    <a:lstStyle/>
                    <a:p>
                      <a:pPr algn="ctr"/>
                      <a:r>
                        <a:rPr lang="en-US" sz="1200" dirty="0"/>
                        <a:t>Fungicides and removing dead leaves</a:t>
                      </a:r>
                    </a:p>
                  </a:txBody>
                  <a:tcPr anchor="ctr"/>
                </a:tc>
                <a:extLst>
                  <a:ext uri="{0D108BD9-81ED-4DB2-BD59-A6C34878D82A}">
                    <a16:rowId xmlns:a16="http://schemas.microsoft.com/office/drawing/2014/main" val="2999859891"/>
                  </a:ext>
                </a:extLst>
              </a:tr>
              <a:tr h="410117">
                <a:tc>
                  <a:txBody>
                    <a:bodyPr/>
                    <a:lstStyle/>
                    <a:p>
                      <a:pPr algn="ctr"/>
                      <a:r>
                        <a:rPr lang="en-US" sz="1200" dirty="0"/>
                        <a:t>Malaria</a:t>
                      </a:r>
                    </a:p>
                  </a:txBody>
                  <a:tcPr anchor="ctr"/>
                </a:tc>
                <a:tc>
                  <a:txBody>
                    <a:bodyPr/>
                    <a:lstStyle/>
                    <a:p>
                      <a:pPr algn="ctr"/>
                      <a:r>
                        <a:rPr lang="en-US" sz="1200" dirty="0"/>
                        <a:t>Protist</a:t>
                      </a:r>
                    </a:p>
                  </a:txBody>
                  <a:tcPr anchor="ctr"/>
                </a:tc>
                <a:tc>
                  <a:txBody>
                    <a:bodyPr/>
                    <a:lstStyle/>
                    <a:p>
                      <a:pPr algn="ctr"/>
                      <a:r>
                        <a:rPr lang="en-US" sz="1200" dirty="0"/>
                        <a:t>Episodes of fever that can be fatal</a:t>
                      </a:r>
                    </a:p>
                  </a:txBody>
                  <a:tcPr anchor="ctr"/>
                </a:tc>
                <a:tc>
                  <a:txBody>
                    <a:bodyPr/>
                    <a:lstStyle/>
                    <a:p>
                      <a:pPr algn="ctr"/>
                      <a:r>
                        <a:rPr lang="en-US" sz="1200" dirty="0"/>
                        <a:t>Mosquitos (vectors)</a:t>
                      </a:r>
                    </a:p>
                  </a:txBody>
                  <a:tcPr anchor="ctr"/>
                </a:tc>
                <a:tc>
                  <a:txBody>
                    <a:bodyPr/>
                    <a:lstStyle/>
                    <a:p>
                      <a:pPr algn="ctr"/>
                      <a:r>
                        <a:rPr lang="en-US" sz="1200" dirty="0"/>
                        <a:t>Preventing mosquitos from breeding and using nets</a:t>
                      </a:r>
                    </a:p>
                  </a:txBody>
                  <a:tcPr anchor="ctr"/>
                </a:tc>
                <a:tc>
                  <a:txBody>
                    <a:bodyPr/>
                    <a:lstStyle/>
                    <a:p>
                      <a:pPr algn="ctr"/>
                      <a:r>
                        <a:rPr lang="en-US" sz="1200" dirty="0"/>
                        <a:t>Antiviral Drugs</a:t>
                      </a:r>
                    </a:p>
                  </a:txBody>
                  <a:tcPr anchor="ctr"/>
                </a:tc>
                <a:extLst>
                  <a:ext uri="{0D108BD9-81ED-4DB2-BD59-A6C34878D82A}">
                    <a16:rowId xmlns:a16="http://schemas.microsoft.com/office/drawing/2014/main" val="3231987628"/>
                  </a:ext>
                </a:extLst>
              </a:tr>
            </a:tbl>
          </a:graphicData>
        </a:graphic>
      </p:graphicFrame>
      <p:sp>
        <p:nvSpPr>
          <p:cNvPr id="29" name="Rectangle 28">
            <a:extLst>
              <a:ext uri="{FF2B5EF4-FFF2-40B4-BE49-F238E27FC236}">
                <a16:creationId xmlns:a16="http://schemas.microsoft.com/office/drawing/2014/main" id="{5DBE82CA-EDE5-A642-A8B5-AC51EDE48CE9}"/>
              </a:ext>
            </a:extLst>
          </p:cNvPr>
          <p:cNvSpPr/>
          <p:nvPr/>
        </p:nvSpPr>
        <p:spPr>
          <a:xfrm>
            <a:off x="58230" y="429578"/>
            <a:ext cx="3806400" cy="2123658"/>
          </a:xfrm>
          <a:prstGeom prst="rect">
            <a:avLst/>
          </a:prstGeom>
        </p:spPr>
        <p:txBody>
          <a:bodyPr wrap="square">
            <a:spAutoFit/>
          </a:bodyPr>
          <a:lstStyle/>
          <a:p>
            <a:pPr lvl="0" algn="just" fontAlgn="auto">
              <a:spcBef>
                <a:spcPts val="0"/>
              </a:spcBef>
              <a:spcAft>
                <a:spcPts val="0"/>
              </a:spcAft>
              <a:defRPr/>
            </a:pPr>
            <a:r>
              <a:rPr lang="en-GB" sz="1100" b="1" dirty="0">
                <a:sym typeface="Calibri"/>
              </a:rPr>
              <a:t>Communicable Disease</a:t>
            </a:r>
          </a:p>
          <a:p>
            <a:pPr lvl="0" algn="just" fontAlgn="auto">
              <a:spcBef>
                <a:spcPts val="0"/>
              </a:spcBef>
              <a:spcAft>
                <a:spcPts val="0"/>
              </a:spcAft>
              <a:defRPr/>
            </a:pPr>
            <a:r>
              <a:rPr lang="en-GB" sz="1100" dirty="0"/>
              <a:t>Pathogens are microorganisms that cause infectious disease, in animals and plants. Pathogens may be viruses, bacteria, protists or fungi. They depend on their host to provide the conditions and nutrients that they need to grow and reproduce. They frequently produce toxins that damage tissues and make us feel ill. They can be spread by direct contact, by water or by air. Bacteria and viruses may reproduce rapidly inside the body. Bacteria may produce poisons (toxins) that damage tissues and make us feel ill. Viruses live and reproduce inside cells, causing cell damage.</a:t>
            </a:r>
            <a:endParaRPr lang="en-GB" sz="1100" b="1" dirty="0">
              <a:sym typeface="Calibri"/>
            </a:endParaRPr>
          </a:p>
          <a:p>
            <a:pPr lvl="0" algn="just" fontAlgn="auto">
              <a:spcBef>
                <a:spcPts val="0"/>
              </a:spcBef>
              <a:spcAft>
                <a:spcPts val="0"/>
              </a:spcAft>
              <a:defRPr/>
            </a:pPr>
            <a:endParaRPr lang="en-US" sz="1100" dirty="0">
              <a:sym typeface="Calibri"/>
            </a:endParaRPr>
          </a:p>
        </p:txBody>
      </p:sp>
      <p:sp>
        <p:nvSpPr>
          <p:cNvPr id="19" name="TextBox 18">
            <a:extLst>
              <a:ext uri="{FF2B5EF4-FFF2-40B4-BE49-F238E27FC236}">
                <a16:creationId xmlns:a16="http://schemas.microsoft.com/office/drawing/2014/main" id="{A0CA46F1-8FD6-4C4F-8300-FE6493C18D91}"/>
              </a:ext>
            </a:extLst>
          </p:cNvPr>
          <p:cNvSpPr txBox="1"/>
          <p:nvPr/>
        </p:nvSpPr>
        <p:spPr>
          <a:xfrm>
            <a:off x="-17684" y="-22433"/>
            <a:ext cx="8315325" cy="400110"/>
          </a:xfrm>
          <a:prstGeom prst="rect">
            <a:avLst/>
          </a:prstGeom>
          <a:noFill/>
        </p:spPr>
        <p:txBody>
          <a:bodyPr wrap="square" rtlCol="0">
            <a:spAutoFit/>
          </a:bodyPr>
          <a:lstStyle/>
          <a:p>
            <a:r>
              <a:rPr lang="en-US" sz="2000" b="1" dirty="0"/>
              <a:t>B5: Communicable Diseases</a:t>
            </a:r>
          </a:p>
        </p:txBody>
      </p:sp>
      <p:sp>
        <p:nvSpPr>
          <p:cNvPr id="23" name="Rectangle 22">
            <a:extLst>
              <a:ext uri="{FF2B5EF4-FFF2-40B4-BE49-F238E27FC236}">
                <a16:creationId xmlns:a16="http://schemas.microsoft.com/office/drawing/2014/main" id="{0C4D054E-1320-6B40-95C5-1FC04F9EFB2B}"/>
              </a:ext>
            </a:extLst>
          </p:cNvPr>
          <p:cNvSpPr/>
          <p:nvPr/>
        </p:nvSpPr>
        <p:spPr>
          <a:xfrm>
            <a:off x="58230" y="429578"/>
            <a:ext cx="9027539" cy="638031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23438902-A153-DD4B-A51B-0FCFCA121380}"/>
              </a:ext>
            </a:extLst>
          </p:cNvPr>
          <p:cNvSpPr/>
          <p:nvPr/>
        </p:nvSpPr>
        <p:spPr>
          <a:xfrm>
            <a:off x="3841829" y="435203"/>
            <a:ext cx="5243940" cy="1785104"/>
          </a:xfrm>
          <a:prstGeom prst="rect">
            <a:avLst/>
          </a:prstGeom>
        </p:spPr>
        <p:txBody>
          <a:bodyPr wrap="square">
            <a:spAutoFit/>
          </a:bodyPr>
          <a:lstStyle/>
          <a:p>
            <a:r>
              <a:rPr lang="en-GB" sz="1100" b="1" dirty="0"/>
              <a:t>Human Defence System</a:t>
            </a:r>
          </a:p>
          <a:p>
            <a:pPr algn="just"/>
            <a:r>
              <a:rPr lang="en-GB" sz="1100" dirty="0"/>
              <a:t>The skin covers the whole body, protecting against physical damage, microbe infection and dehydration. Its dry, dead outer cells are difficult for microbes to penetrate, and the sebaceous glands produce oils that help kill microbes. The respiratory system is protected in several ways. Nasal hairs keep out dust and larger microorganisms. Sticky mucus traps dust and microbes, which are then carried away by cilia. The stomach contains </a:t>
            </a:r>
            <a:r>
              <a:rPr lang="en-GB" sz="1100" b="1" dirty="0"/>
              <a:t>hydrochloric acid</a:t>
            </a:r>
            <a:r>
              <a:rPr lang="en-GB" sz="1100" dirty="0"/>
              <a:t>, which destroys microorganisms.</a:t>
            </a:r>
          </a:p>
          <a:p>
            <a:pPr algn="just"/>
            <a:r>
              <a:rPr lang="en-GB" sz="1100" dirty="0"/>
              <a:t>If a pathogen enters the body the immune system tries to destroy the pathogen. White blood cells help to defend against pathogens by; phagocytosis (ingesting pathogens), antibody production and antitoxin production.</a:t>
            </a:r>
          </a:p>
        </p:txBody>
      </p:sp>
      <p:cxnSp>
        <p:nvCxnSpPr>
          <p:cNvPr id="4" name="Straight Connector 3">
            <a:extLst>
              <a:ext uri="{FF2B5EF4-FFF2-40B4-BE49-F238E27FC236}">
                <a16:creationId xmlns:a16="http://schemas.microsoft.com/office/drawing/2014/main" id="{EA80A40B-7142-A743-A27B-C21319392CCD}"/>
              </a:ext>
            </a:extLst>
          </p:cNvPr>
          <p:cNvCxnSpPr>
            <a:cxnSpLocks/>
          </p:cNvCxnSpPr>
          <p:nvPr/>
        </p:nvCxnSpPr>
        <p:spPr>
          <a:xfrm>
            <a:off x="58230" y="2405743"/>
            <a:ext cx="902753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AD6B642-D5F9-784F-9997-A4983DBC703C}"/>
              </a:ext>
            </a:extLst>
          </p:cNvPr>
          <p:cNvCxnSpPr>
            <a:cxnSpLocks/>
          </p:cNvCxnSpPr>
          <p:nvPr/>
        </p:nvCxnSpPr>
        <p:spPr>
          <a:xfrm>
            <a:off x="3841829" y="424317"/>
            <a:ext cx="0" cy="198142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0771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A0CA46F1-8FD6-4C4F-8300-FE6493C18D91}"/>
              </a:ext>
            </a:extLst>
          </p:cNvPr>
          <p:cNvSpPr txBox="1"/>
          <p:nvPr/>
        </p:nvSpPr>
        <p:spPr>
          <a:xfrm>
            <a:off x="-17684" y="-22433"/>
            <a:ext cx="8315325" cy="400110"/>
          </a:xfrm>
          <a:prstGeom prst="rect">
            <a:avLst/>
          </a:prstGeom>
          <a:noFill/>
        </p:spPr>
        <p:txBody>
          <a:bodyPr wrap="square" rtlCol="0">
            <a:spAutoFit/>
          </a:bodyPr>
          <a:lstStyle/>
          <a:p>
            <a:r>
              <a:rPr lang="en-US" sz="2000" b="1" dirty="0"/>
              <a:t>B6: Preventing and Treating Disease and B7: Non-Communicable Disease</a:t>
            </a:r>
          </a:p>
        </p:txBody>
      </p:sp>
      <p:sp>
        <p:nvSpPr>
          <p:cNvPr id="23" name="Rectangle 22">
            <a:extLst>
              <a:ext uri="{FF2B5EF4-FFF2-40B4-BE49-F238E27FC236}">
                <a16:creationId xmlns:a16="http://schemas.microsoft.com/office/drawing/2014/main" id="{0C4D054E-1320-6B40-95C5-1FC04F9EFB2B}"/>
              </a:ext>
            </a:extLst>
          </p:cNvPr>
          <p:cNvSpPr/>
          <p:nvPr/>
        </p:nvSpPr>
        <p:spPr>
          <a:xfrm>
            <a:off x="58230" y="429578"/>
            <a:ext cx="9027539" cy="638031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C9E5720-EAA3-FC48-B792-7D03B0FB591D}"/>
              </a:ext>
            </a:extLst>
          </p:cNvPr>
          <p:cNvSpPr/>
          <p:nvPr/>
        </p:nvSpPr>
        <p:spPr>
          <a:xfrm>
            <a:off x="58230" y="429578"/>
            <a:ext cx="3794096" cy="161582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panose="020F0502020204030204"/>
                <a:ea typeface="+mn-ea"/>
                <a:cs typeface="+mn-cs"/>
              </a:rPr>
              <a:t>Vaccination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effectLst/>
                <a:uLnTx/>
                <a:uFillTx/>
                <a:latin typeface="Calibri" panose="020F0502020204030204"/>
                <a:ea typeface="+mn-ea"/>
                <a:cs typeface="+mn-cs"/>
              </a:rPr>
              <a:t>Vaccination involves introducing small quantities of dead or inactive forms of a pathogen into the body to stimulate the white blood cells to produce antibodies. If the same pathogen re-enters the body the white blood cells respond quickly to produce the correct antibodies, preventing infection. If a large proportion of the population is immune to a pathogen the spread of the pathogen is much reduced. This is known as herd immunity. </a:t>
            </a:r>
            <a:endParaRPr kumimoji="0" lang="en-GB" sz="1100" b="1" i="0" u="none" strike="noStrike" kern="1200" cap="none" spc="0" normalizeH="0" baseline="0" noProof="0" dirty="0">
              <a:ln>
                <a:noFill/>
              </a:ln>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FDD0BA7-881D-4F4E-A68F-52F8DA1C6BA4}"/>
              </a:ext>
            </a:extLst>
          </p:cNvPr>
          <p:cNvSpPr/>
          <p:nvPr/>
        </p:nvSpPr>
        <p:spPr>
          <a:xfrm>
            <a:off x="78961" y="3183092"/>
            <a:ext cx="6135228" cy="161582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100" b="1" dirty="0">
                <a:latin typeface="Calibri" panose="020F0502020204030204"/>
              </a:rPr>
              <a:t>D</a:t>
            </a:r>
            <a:r>
              <a:rPr kumimoji="0" lang="en-GB" sz="1100" b="1" i="0" u="none" strike="noStrike" kern="1200" cap="none" spc="0" normalizeH="0" baseline="0" noProof="0" dirty="0" err="1">
                <a:ln>
                  <a:noFill/>
                </a:ln>
                <a:effectLst/>
                <a:uLnTx/>
                <a:uFillTx/>
                <a:latin typeface="Calibri" panose="020F0502020204030204"/>
                <a:ea typeface="+mn-ea"/>
                <a:cs typeface="+mn-cs"/>
              </a:rPr>
              <a:t>evelopment</a:t>
            </a:r>
            <a:r>
              <a:rPr kumimoji="0" lang="en-GB" sz="1100" b="1" i="0" u="none" strike="noStrike" kern="1200" cap="none" spc="0" normalizeH="0" baseline="0" noProof="0" dirty="0">
                <a:ln>
                  <a:noFill/>
                </a:ln>
                <a:effectLst/>
                <a:uLnTx/>
                <a:uFillTx/>
                <a:latin typeface="Calibri" panose="020F0502020204030204"/>
                <a:ea typeface="+mn-ea"/>
                <a:cs typeface="+mn-cs"/>
              </a:rPr>
              <a:t> of drugs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effectLst/>
                <a:uLnTx/>
                <a:uFillTx/>
                <a:latin typeface="Calibri" panose="020F0502020204030204"/>
                <a:ea typeface="+mn-ea"/>
                <a:cs typeface="+mn-cs"/>
              </a:rPr>
              <a:t>New drugs are tested for toxicity, efficacy and dose. Toxicity is the degree to which a chemical substance can damage an organism. Efficacy is a measure of how effectively they work. Dose is the quantity of medicine that should be prescribed to be taken at one time. Preclinical testing is done in a laboratory using cells, tissues and live animals. Then clinical trials are carried out which involves testing the drugs on healthy volunteers and then patients to  find out about safety and efficacy. Very low doses of the drug are given at the start of the clinical trial. If the drug is found to be safe, further clinical trials are carried out to find the optimum dose for the drug.  In double blind trials, some patients are given a placebo. Neither the doctor or the patient will know who has been given the placebo. This is done to avoid bias.</a:t>
            </a:r>
            <a:endParaRPr kumimoji="0" lang="en-GB" sz="1100" b="1" i="0" u="none" strike="noStrike" kern="1200" cap="none" spc="0" normalizeH="0" baseline="0" noProof="0" dirty="0">
              <a:ln>
                <a:noFill/>
              </a:ln>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410AE3C-03F1-C340-991B-942ABE8B99D9}"/>
              </a:ext>
            </a:extLst>
          </p:cNvPr>
          <p:cNvSpPr/>
          <p:nvPr/>
        </p:nvSpPr>
        <p:spPr>
          <a:xfrm>
            <a:off x="3794931" y="437883"/>
            <a:ext cx="2339038" cy="297004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panose="020F0502020204030204"/>
                <a:ea typeface="+mn-ea"/>
                <a:cs typeface="+mn-cs"/>
                <a:sym typeface="Calibri"/>
              </a:rPr>
              <a:t>Antibiotics and Painkillers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effectLst/>
                <a:uLnTx/>
                <a:uFillTx/>
                <a:latin typeface="Calibri" panose="020F0502020204030204"/>
                <a:ea typeface="+mn-ea"/>
                <a:cs typeface="+mn-cs"/>
              </a:rPr>
              <a:t>Antibiotics, such as penicillin, are medicines that help to cure bacterial disease by killing infective bacteria inside the body. The use of antibiotics has greatly reduced deaths from infectious bacterial diseases. However, the emergence of strains resistant to antibiotics is of great concern. Antibiotics cannot kill viral pathogens. Painkillers and other medicines are used to treat the symptoms of disease but do not kill pathogens. It is difficult to develop drugs that kill viruses without also damaging the body’s tissues.</a:t>
            </a:r>
            <a:endParaRPr kumimoji="0" lang="en-GB" sz="1100" b="1" i="0" u="none" strike="noStrike" kern="1200" cap="none" spc="0" normalizeH="0" baseline="0" noProof="0" dirty="0">
              <a:ln>
                <a:noFill/>
              </a:ln>
              <a:effectLst/>
              <a:uLnTx/>
              <a:uFillTx/>
              <a:latin typeface="Calibri" panose="020F0502020204030204"/>
              <a:ea typeface="+mn-ea"/>
              <a:cs typeface="+mn-cs"/>
              <a:sym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effectLst/>
              <a:uLnTx/>
              <a:uFillTx/>
              <a:latin typeface="Calibri" panose="020F0502020204030204"/>
              <a:ea typeface="+mn-ea"/>
              <a:cs typeface="+mn-cs"/>
              <a:sym typeface="Calibri"/>
            </a:endParaRPr>
          </a:p>
        </p:txBody>
      </p:sp>
      <p:sp>
        <p:nvSpPr>
          <p:cNvPr id="14" name="Rectangle 13">
            <a:extLst>
              <a:ext uri="{FF2B5EF4-FFF2-40B4-BE49-F238E27FC236}">
                <a16:creationId xmlns:a16="http://schemas.microsoft.com/office/drawing/2014/main" id="{6B3F1D75-6765-8C42-9EF1-677E002AD38F}"/>
              </a:ext>
            </a:extLst>
          </p:cNvPr>
          <p:cNvSpPr/>
          <p:nvPr/>
        </p:nvSpPr>
        <p:spPr>
          <a:xfrm>
            <a:off x="6216580" y="437883"/>
            <a:ext cx="2848210" cy="263149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Non-communicable Diseases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A non-communicable disease cannot be passed from on individual to another. Risk factors are aspects of a person’s lifestyle, or substances present in a person’s body or environment, that have been shown to be linked to an increased rate of a disease. For some non-communicable diseases, a casual mechanism for some risk factors has been proven, but not in others. A casual mechanism explains how one factor influences another through a biological process. Correlation does not prove causation and doctors have to do lots of research to prove a casual mechanism.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sym typeface="Calibri"/>
            </a:endParaRPr>
          </a:p>
        </p:txBody>
      </p:sp>
      <p:sp>
        <p:nvSpPr>
          <p:cNvPr id="15" name="Rectangle 14">
            <a:extLst>
              <a:ext uri="{FF2B5EF4-FFF2-40B4-BE49-F238E27FC236}">
                <a16:creationId xmlns:a16="http://schemas.microsoft.com/office/drawing/2014/main" id="{FFA003DD-936E-D942-8AAC-292CD432F8F9}"/>
              </a:ext>
            </a:extLst>
          </p:cNvPr>
          <p:cNvSpPr/>
          <p:nvPr/>
        </p:nvSpPr>
        <p:spPr>
          <a:xfrm>
            <a:off x="75889" y="4833895"/>
            <a:ext cx="6066701" cy="110799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Calibri" panose="020F0502020204030204"/>
                <a:ea typeface="+mn-ea"/>
                <a:cs typeface="+mn-cs"/>
              </a:rPr>
              <a:t>Diet, Exercise and Disease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Regular exercise and a balanced diet are needed to keep the body healthy. Too little food leads to a person being underweight and prone to illness, while too much food and not enough exercise leads to a person being overweight and prone to other illnesses. Excess cholesterol increases the risk of heart disease. Excess salt causes high blood pressure and increases the risk of heart disease and stroke. Obesity is a strong risk factor for type 2 diabetes. </a:t>
            </a:r>
          </a:p>
        </p:txBody>
      </p:sp>
      <p:sp>
        <p:nvSpPr>
          <p:cNvPr id="16" name="Rectangle 15">
            <a:extLst>
              <a:ext uri="{FF2B5EF4-FFF2-40B4-BE49-F238E27FC236}">
                <a16:creationId xmlns:a16="http://schemas.microsoft.com/office/drawing/2014/main" id="{EFA5BAC7-3DB9-B349-950B-CA873331BF42}"/>
              </a:ext>
            </a:extLst>
          </p:cNvPr>
          <p:cNvSpPr/>
          <p:nvPr/>
        </p:nvSpPr>
        <p:spPr>
          <a:xfrm>
            <a:off x="6252306" y="3986491"/>
            <a:ext cx="2806071" cy="297004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Calibri" panose="020F0502020204030204"/>
                <a:ea typeface="+mn-ea"/>
                <a:cs typeface="+mn-cs"/>
              </a:rPr>
              <a:t>Smoking</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Smoking can cause cardiovascular disease, lung cancer, and lung diseases such as bronchitis and COPD. A foetus exposed to smoke has restricted oxygen, which can lead to premature birth, low birthweight and even stillbirth. Tobacco smoke contains many harmful substances. These include: tar, nicotine and carbon monoxide. Tar causes cancer of the lungs, mouth and throat. It coats the surface of the breathing tubes and the alveoli. Nicotine is addictive - it causes a smoker to want more cigarettes. Carbon monoxide is a gas that takes the place of oxygen in red blood cells. This reduces the amount of oxygen that the blood can carry.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46193D98-F454-6846-9851-DBDAD7F7AAE6}"/>
              </a:ext>
            </a:extLst>
          </p:cNvPr>
          <p:cNvSpPr/>
          <p:nvPr/>
        </p:nvSpPr>
        <p:spPr>
          <a:xfrm>
            <a:off x="6228937" y="2881890"/>
            <a:ext cx="2848210" cy="127727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prstClr val="black"/>
                </a:solidFill>
                <a:effectLst/>
                <a:uLnTx/>
                <a:uFillTx/>
                <a:latin typeface="Calibri" panose="020F0502020204030204"/>
                <a:ea typeface="+mn-ea"/>
                <a:cs typeface="+mn-cs"/>
              </a:rPr>
              <a:t>Alcohol</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rPr>
              <a:t>Alcohol can damage the liver and cause cirrhosis and liver cancer. Alcohol can cause brain damage and death. Alcohol taken in by a pregnant woman can affect the development of her unborn baby.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E41C5AC9-E07D-8B4F-B6A0-5DDECFD05496}"/>
              </a:ext>
            </a:extLst>
          </p:cNvPr>
          <p:cNvSpPr/>
          <p:nvPr/>
        </p:nvSpPr>
        <p:spPr>
          <a:xfrm>
            <a:off x="75889" y="1950545"/>
            <a:ext cx="3719042" cy="1277273"/>
          </a:xfrm>
          <a:prstGeom prst="rect">
            <a:avLst/>
          </a:prstGeom>
        </p:spPr>
        <p:txBody>
          <a:bodyPr wrap="square">
            <a:spAutoFit/>
          </a:bodyPr>
          <a:lstStyle/>
          <a:p>
            <a:pPr lvl="0" algn="just">
              <a:defRPr/>
            </a:pPr>
            <a:r>
              <a:rPr lang="en-GB" sz="1100" b="1" dirty="0"/>
              <a:t>Drugs in the Past</a:t>
            </a:r>
          </a:p>
          <a:p>
            <a:pPr lvl="0" algn="just">
              <a:defRPr/>
            </a:pPr>
            <a:r>
              <a:rPr lang="en-GB" sz="1100" dirty="0"/>
              <a:t>Traditionally drugs were extracted from plants and microorganisms.</a:t>
            </a:r>
          </a:p>
          <a:p>
            <a:pPr marL="171450" lvl="0" indent="-171450" algn="just">
              <a:buFont typeface="Arial" panose="020B0604020202020204" pitchFamily="34" charset="0"/>
              <a:buChar char="•"/>
              <a:defRPr/>
            </a:pPr>
            <a:r>
              <a:rPr lang="en-GB" sz="1100" dirty="0"/>
              <a:t>The heart drug digitalis originates from foxgloves. </a:t>
            </a:r>
          </a:p>
          <a:p>
            <a:pPr marL="171450" lvl="0" indent="-171450" algn="just">
              <a:buFont typeface="Arial" panose="020B0604020202020204" pitchFamily="34" charset="0"/>
              <a:buChar char="•"/>
              <a:defRPr/>
            </a:pPr>
            <a:r>
              <a:rPr lang="en-GB" sz="1100" dirty="0"/>
              <a:t>The painkiller aspirin originates from willow. </a:t>
            </a:r>
          </a:p>
          <a:p>
            <a:pPr marL="171450" lvl="0" indent="-171450" algn="just">
              <a:buFont typeface="Arial" panose="020B0604020202020204" pitchFamily="34" charset="0"/>
              <a:buChar char="•"/>
              <a:defRPr/>
            </a:pPr>
            <a:r>
              <a:rPr lang="en-GB" sz="1100" dirty="0"/>
              <a:t>Penicillin was discovered by Alexander Fleming from the Penicillium mould. </a:t>
            </a:r>
          </a:p>
        </p:txBody>
      </p:sp>
      <p:cxnSp>
        <p:nvCxnSpPr>
          <p:cNvPr id="20" name="Straight Connector 19">
            <a:extLst>
              <a:ext uri="{FF2B5EF4-FFF2-40B4-BE49-F238E27FC236}">
                <a16:creationId xmlns:a16="http://schemas.microsoft.com/office/drawing/2014/main" id="{22D06627-0DE1-6E4B-B773-91A998E68D71}"/>
              </a:ext>
            </a:extLst>
          </p:cNvPr>
          <p:cNvCxnSpPr>
            <a:cxnSpLocks/>
          </p:cNvCxnSpPr>
          <p:nvPr/>
        </p:nvCxnSpPr>
        <p:spPr>
          <a:xfrm>
            <a:off x="6184537" y="418843"/>
            <a:ext cx="14748" cy="638031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820764B-D456-7840-9C5B-5C1A70CF55B8}"/>
              </a:ext>
            </a:extLst>
          </p:cNvPr>
          <p:cNvCxnSpPr>
            <a:cxnSpLocks/>
          </p:cNvCxnSpPr>
          <p:nvPr/>
        </p:nvCxnSpPr>
        <p:spPr>
          <a:xfrm>
            <a:off x="58230" y="4798919"/>
            <a:ext cx="6141055"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A34880-39E3-ED49-9BC0-3615950D659F}"/>
              </a:ext>
            </a:extLst>
          </p:cNvPr>
          <p:cNvCxnSpPr>
            <a:cxnSpLocks/>
          </p:cNvCxnSpPr>
          <p:nvPr/>
        </p:nvCxnSpPr>
        <p:spPr>
          <a:xfrm>
            <a:off x="58230" y="3218606"/>
            <a:ext cx="6141055"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10AFD78-8597-AE48-B501-21A904AF3A8B}"/>
              </a:ext>
            </a:extLst>
          </p:cNvPr>
          <p:cNvCxnSpPr>
            <a:cxnSpLocks/>
          </p:cNvCxnSpPr>
          <p:nvPr/>
        </p:nvCxnSpPr>
        <p:spPr>
          <a:xfrm flipV="1">
            <a:off x="3807850" y="462598"/>
            <a:ext cx="15448" cy="276522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CAA3853-3544-5249-92C8-27B6D50BFD73}"/>
              </a:ext>
            </a:extLst>
          </p:cNvPr>
          <p:cNvCxnSpPr>
            <a:cxnSpLocks/>
          </p:cNvCxnSpPr>
          <p:nvPr/>
        </p:nvCxnSpPr>
        <p:spPr>
          <a:xfrm>
            <a:off x="6199285" y="2896404"/>
            <a:ext cx="2859092"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9163CD2-62B9-F044-9587-AA84B0961D8D}"/>
              </a:ext>
            </a:extLst>
          </p:cNvPr>
          <p:cNvCxnSpPr>
            <a:cxnSpLocks/>
          </p:cNvCxnSpPr>
          <p:nvPr/>
        </p:nvCxnSpPr>
        <p:spPr>
          <a:xfrm>
            <a:off x="6191911" y="4001809"/>
            <a:ext cx="2859092"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F14A61A-42F2-0340-88DB-DB73C5CFCECE}"/>
              </a:ext>
            </a:extLst>
          </p:cNvPr>
          <p:cNvCxnSpPr>
            <a:cxnSpLocks/>
          </p:cNvCxnSpPr>
          <p:nvPr/>
        </p:nvCxnSpPr>
        <p:spPr>
          <a:xfrm>
            <a:off x="75889" y="1987616"/>
            <a:ext cx="374740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5867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4973"/>
            <a:ext cx="9144000" cy="6831016"/>
            <a:chOff x="0" y="-4973"/>
            <a:chExt cx="9144000" cy="6831016"/>
          </a:xfrm>
        </p:grpSpPr>
        <p:sp>
          <p:nvSpPr>
            <p:cNvPr id="4" name="TextBox 3"/>
            <p:cNvSpPr txBox="1"/>
            <p:nvPr/>
          </p:nvSpPr>
          <p:spPr>
            <a:xfrm>
              <a:off x="0" y="-4973"/>
              <a:ext cx="9144000" cy="400110"/>
            </a:xfrm>
            <a:prstGeom prst="rect">
              <a:avLst/>
            </a:prstGeom>
            <a:noFill/>
          </p:spPr>
          <p:txBody>
            <a:bodyPr wrap="square" rtlCol="0">
              <a:spAutoFit/>
            </a:bodyPr>
            <a:lstStyle/>
            <a:p>
              <a:pPr algn="just"/>
              <a:r>
                <a:rPr lang="en-US" sz="2000" b="1" dirty="0"/>
                <a:t>B8: Photosynthesis</a:t>
              </a:r>
            </a:p>
          </p:txBody>
        </p:sp>
        <p:sp>
          <p:nvSpPr>
            <p:cNvPr id="8" name="Rectangle 7"/>
            <p:cNvSpPr/>
            <p:nvPr/>
          </p:nvSpPr>
          <p:spPr>
            <a:xfrm>
              <a:off x="3794078" y="402474"/>
              <a:ext cx="5330448" cy="6423569"/>
            </a:xfrm>
            <a:prstGeom prst="rect">
              <a:avLst/>
            </a:prstGeom>
            <a:no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Rectangle 1"/>
            <p:cNvSpPr/>
            <p:nvPr/>
          </p:nvSpPr>
          <p:spPr>
            <a:xfrm>
              <a:off x="120767" y="383525"/>
              <a:ext cx="3645960" cy="4493538"/>
            </a:xfrm>
            <a:prstGeom prst="rect">
              <a:avLst/>
            </a:prstGeom>
          </p:spPr>
          <p:txBody>
            <a:bodyPr wrap="square">
              <a:spAutoFit/>
            </a:bodyPr>
            <a:lstStyle/>
            <a:p>
              <a:pPr algn="just"/>
              <a:r>
                <a:rPr lang="en-GB" sz="1100" b="1" dirty="0"/>
                <a:t>Photosynthesis</a:t>
              </a:r>
            </a:p>
            <a:p>
              <a:pPr algn="just"/>
              <a:r>
                <a:rPr lang="en-GB" sz="1100" dirty="0"/>
                <a:t>Plants harness the Sun’s energy in photosynthesis in order to make food. This process liberates oxygen which has built up over millions of years in the Earth’s atmosphere. Both animals and plants use this oxygen to oxidise food in a process called aerobic respiration which transfers the energy that the organism needs to perform its functions. Photosynthesis is an endothermic reaction in which energy is transferred from the environment to the chloroplasts by light.</a:t>
              </a:r>
            </a:p>
            <a:p>
              <a:pPr algn="just"/>
              <a:endParaRPr lang="en-GB" sz="600" dirty="0"/>
            </a:p>
            <a:p>
              <a:pPr algn="just"/>
              <a:r>
                <a:rPr lang="en-GB" sz="1100" dirty="0"/>
                <a:t>Photosynthesis is represented by the equation: </a:t>
              </a:r>
            </a:p>
            <a:p>
              <a:pPr algn="just"/>
              <a:endParaRPr lang="en-GB" sz="1100" dirty="0"/>
            </a:p>
            <a:p>
              <a:pPr algn="just"/>
              <a:endParaRPr lang="en-GB" sz="1100" dirty="0"/>
            </a:p>
            <a:p>
              <a:pPr algn="just"/>
              <a:endParaRPr lang="en-GB" sz="1100" dirty="0"/>
            </a:p>
            <a:p>
              <a:pPr algn="just"/>
              <a:endParaRPr lang="en-GB" sz="1100" dirty="0"/>
            </a:p>
            <a:p>
              <a:pPr algn="just"/>
              <a:endParaRPr lang="en-GB" sz="1100" b="1" dirty="0"/>
            </a:p>
            <a:p>
              <a:pPr algn="just"/>
              <a:endParaRPr lang="en-GB" sz="1100" b="1" dirty="0"/>
            </a:p>
            <a:p>
              <a:pPr algn="just"/>
              <a:r>
                <a:rPr lang="en-GB" sz="1100" dirty="0"/>
                <a:t>Plants absorb water through their roots, and carbon dioxide through their leaves. Some glucose is used for respiration, while some is converted into insoluble </a:t>
              </a:r>
              <a:r>
                <a:rPr lang="en-GB" sz="1100" i="1" dirty="0"/>
                <a:t>starch </a:t>
              </a:r>
              <a:r>
                <a:rPr lang="en-GB" sz="1100" dirty="0"/>
                <a:t>for storage. The stored starch can later be turned back into glucose and used in respiration. Oxygen is released as a by-product of photosynthesis. Leaves are adapted to perform their function e.g. they have a large surface area to absorb sunlight and lots of chloroplasts in the palisade cells. </a:t>
              </a:r>
            </a:p>
          </p:txBody>
        </p:sp>
        <p:sp>
          <p:nvSpPr>
            <p:cNvPr id="20" name="Rectangle 19"/>
            <p:cNvSpPr/>
            <p:nvPr/>
          </p:nvSpPr>
          <p:spPr>
            <a:xfrm>
              <a:off x="109182" y="402474"/>
              <a:ext cx="3672136" cy="6412092"/>
            </a:xfrm>
            <a:prstGeom prst="rect">
              <a:avLst/>
            </a:prstGeom>
            <a:no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37" name="Rectangle 36">
              <a:extLst>
                <a:ext uri="{FF2B5EF4-FFF2-40B4-BE49-F238E27FC236}">
                  <a16:creationId xmlns:a16="http://schemas.microsoft.com/office/drawing/2014/main" id="{A86DF29C-B641-4284-A7F7-79213DE58CD2}"/>
                </a:ext>
              </a:extLst>
            </p:cNvPr>
            <p:cNvSpPr/>
            <p:nvPr/>
          </p:nvSpPr>
          <p:spPr>
            <a:xfrm>
              <a:off x="6012246" y="4688349"/>
              <a:ext cx="3112280" cy="2137693"/>
            </a:xfrm>
            <a:prstGeom prst="rect">
              <a:avLst/>
            </a:prstGeom>
            <a:no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074" name="Picture 2" descr="Image result for symbol equation for photosynthesis">
              <a:extLst>
                <a:ext uri="{FF2B5EF4-FFF2-40B4-BE49-F238E27FC236}">
                  <a16:creationId xmlns:a16="http://schemas.microsoft.com/office/drawing/2014/main" id="{C39262D5-DCC1-44DD-9CA8-B4250E59D225}"/>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0714" y="2359708"/>
              <a:ext cx="2974019" cy="751797"/>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extLst>
                <a:ext uri="{FF2B5EF4-FFF2-40B4-BE49-F238E27FC236}">
                  <a16:creationId xmlns:a16="http://schemas.microsoft.com/office/drawing/2014/main" id="{782737C7-EE68-4713-B4F2-71CA5FA23417}"/>
                </a:ext>
              </a:extLst>
            </p:cNvPr>
            <p:cNvSpPr/>
            <p:nvPr/>
          </p:nvSpPr>
          <p:spPr>
            <a:xfrm>
              <a:off x="3808734" y="483205"/>
              <a:ext cx="5329817" cy="646331"/>
            </a:xfrm>
            <a:prstGeom prst="rect">
              <a:avLst/>
            </a:prstGeom>
          </p:spPr>
          <p:txBody>
            <a:bodyPr wrap="square">
              <a:spAutoFit/>
            </a:bodyPr>
            <a:lstStyle/>
            <a:p>
              <a:r>
                <a:rPr lang="en-GB" sz="1200" b="1" dirty="0"/>
                <a:t>Factors limiting photosynthesis</a:t>
              </a:r>
            </a:p>
            <a:p>
              <a:r>
                <a:rPr lang="en-GB" sz="1200" dirty="0"/>
                <a:t>Three factors can limit the speed of photosynthesis - light intensity, carbon dioxide concentration and temperature.</a:t>
              </a:r>
              <a:endParaRPr lang="en-GB" sz="1200" b="0" i="0" dirty="0">
                <a:effectLst/>
              </a:endParaRPr>
            </a:p>
          </p:txBody>
        </p:sp>
        <p:pic>
          <p:nvPicPr>
            <p:cNvPr id="34" name="Picture 33">
              <a:extLst>
                <a:ext uri="{FF2B5EF4-FFF2-40B4-BE49-F238E27FC236}">
                  <a16:creationId xmlns:a16="http://schemas.microsoft.com/office/drawing/2014/main" id="{0DA5AC17-FA22-4186-8EE5-BEA9B21A6D54}"/>
                </a:ext>
              </a:extLst>
            </p:cNvPr>
            <p:cNvPicPr>
              <a:picLocks noChangeAspect="1"/>
            </p:cNvPicPr>
            <p:nvPr/>
          </p:nvPicPr>
          <p:blipFill>
            <a:blip r:embed="rId4">
              <a:duotone>
                <a:schemeClr val="accent3">
                  <a:shade val="45000"/>
                  <a:satMod val="135000"/>
                </a:schemeClr>
                <a:prstClr val="white"/>
              </a:duotone>
            </a:blip>
            <a:stretch>
              <a:fillRect/>
            </a:stretch>
          </p:blipFill>
          <p:spPr>
            <a:xfrm>
              <a:off x="3973232" y="1212939"/>
              <a:ext cx="1990419" cy="1849504"/>
            </a:xfrm>
            <a:prstGeom prst="rect">
              <a:avLst/>
            </a:prstGeom>
          </p:spPr>
        </p:pic>
        <p:sp>
          <p:nvSpPr>
            <p:cNvPr id="35" name="Rectangle 34">
              <a:extLst>
                <a:ext uri="{FF2B5EF4-FFF2-40B4-BE49-F238E27FC236}">
                  <a16:creationId xmlns:a16="http://schemas.microsoft.com/office/drawing/2014/main" id="{374D10FC-F5CA-4037-9AD8-F793F0851548}"/>
                </a:ext>
              </a:extLst>
            </p:cNvPr>
            <p:cNvSpPr/>
            <p:nvPr/>
          </p:nvSpPr>
          <p:spPr>
            <a:xfrm>
              <a:off x="5916590" y="1046134"/>
              <a:ext cx="3192249" cy="1015663"/>
            </a:xfrm>
            <a:prstGeom prst="rect">
              <a:avLst/>
            </a:prstGeom>
          </p:spPr>
          <p:txBody>
            <a:bodyPr wrap="square">
              <a:spAutoFit/>
            </a:bodyPr>
            <a:lstStyle/>
            <a:p>
              <a:pPr algn="just"/>
              <a:r>
                <a:rPr lang="en-GB" sz="1200" dirty="0"/>
                <a:t>Without enough light, a plant cannot photosynthesise very quickly, even if there is plenty of water and carbon dioxide. Increasing the light intensity will boost the speed of photosynthesis.</a:t>
              </a:r>
            </a:p>
          </p:txBody>
        </p:sp>
        <p:pic>
          <p:nvPicPr>
            <p:cNvPr id="38" name="Picture 37">
              <a:extLst>
                <a:ext uri="{FF2B5EF4-FFF2-40B4-BE49-F238E27FC236}">
                  <a16:creationId xmlns:a16="http://schemas.microsoft.com/office/drawing/2014/main" id="{B4F28B0E-A460-4FB6-BA10-249FBB16550B}"/>
                </a:ext>
              </a:extLst>
            </p:cNvPr>
            <p:cNvPicPr>
              <a:picLocks noChangeAspect="1"/>
            </p:cNvPicPr>
            <p:nvPr/>
          </p:nvPicPr>
          <p:blipFill>
            <a:blip r:embed="rId5">
              <a:duotone>
                <a:schemeClr val="accent3">
                  <a:shade val="45000"/>
                  <a:satMod val="135000"/>
                </a:schemeClr>
                <a:prstClr val="white"/>
              </a:duotone>
            </a:blip>
            <a:stretch>
              <a:fillRect/>
            </a:stretch>
          </p:blipFill>
          <p:spPr>
            <a:xfrm>
              <a:off x="6985656" y="2078024"/>
              <a:ext cx="1990419" cy="1849504"/>
            </a:xfrm>
            <a:prstGeom prst="rect">
              <a:avLst/>
            </a:prstGeom>
          </p:spPr>
        </p:pic>
        <p:sp>
          <p:nvSpPr>
            <p:cNvPr id="39" name="Rectangle 38">
              <a:extLst>
                <a:ext uri="{FF2B5EF4-FFF2-40B4-BE49-F238E27FC236}">
                  <a16:creationId xmlns:a16="http://schemas.microsoft.com/office/drawing/2014/main" id="{01D1D25F-1CFB-4CB3-A062-1E015EC9CDDB}"/>
                </a:ext>
              </a:extLst>
            </p:cNvPr>
            <p:cNvSpPr/>
            <p:nvPr/>
          </p:nvSpPr>
          <p:spPr>
            <a:xfrm>
              <a:off x="3820254" y="3061232"/>
              <a:ext cx="3237666" cy="1015663"/>
            </a:xfrm>
            <a:prstGeom prst="rect">
              <a:avLst/>
            </a:prstGeom>
          </p:spPr>
          <p:txBody>
            <a:bodyPr wrap="square">
              <a:spAutoFit/>
            </a:bodyPr>
            <a:lstStyle/>
            <a:p>
              <a:pPr algn="just"/>
              <a:r>
                <a:rPr lang="en-GB" sz="1200" dirty="0"/>
                <a:t>Sometimes photosynthesis is limited by the concentration of carbon dioxide in the air. Even if there is plenty of light, a plant cannot photosynthesise if there is insufficient carbon dioxide.</a:t>
              </a:r>
            </a:p>
          </p:txBody>
        </p:sp>
        <p:pic>
          <p:nvPicPr>
            <p:cNvPr id="40" name="Picture 39">
              <a:extLst>
                <a:ext uri="{FF2B5EF4-FFF2-40B4-BE49-F238E27FC236}">
                  <a16:creationId xmlns:a16="http://schemas.microsoft.com/office/drawing/2014/main" id="{217285FC-3903-4033-82AC-19CE083E39A7}"/>
                </a:ext>
              </a:extLst>
            </p:cNvPr>
            <p:cNvPicPr>
              <a:picLocks noChangeAspect="1"/>
            </p:cNvPicPr>
            <p:nvPr/>
          </p:nvPicPr>
          <p:blipFill>
            <a:blip r:embed="rId6">
              <a:duotone>
                <a:schemeClr val="accent3">
                  <a:shade val="45000"/>
                  <a:satMod val="135000"/>
                </a:schemeClr>
                <a:prstClr val="white"/>
              </a:duotone>
            </a:blip>
            <a:stretch>
              <a:fillRect/>
            </a:stretch>
          </p:blipFill>
          <p:spPr>
            <a:xfrm>
              <a:off x="3900935" y="4212525"/>
              <a:ext cx="1990419" cy="1849504"/>
            </a:xfrm>
            <a:prstGeom prst="rect">
              <a:avLst/>
            </a:prstGeom>
          </p:spPr>
        </p:pic>
        <p:sp>
          <p:nvSpPr>
            <p:cNvPr id="41" name="Rectangle 40">
              <a:extLst>
                <a:ext uri="{FF2B5EF4-FFF2-40B4-BE49-F238E27FC236}">
                  <a16:creationId xmlns:a16="http://schemas.microsoft.com/office/drawing/2014/main" id="{7E8D7DDA-AF94-4135-87C2-2E9AC3BB41A6}"/>
                </a:ext>
              </a:extLst>
            </p:cNvPr>
            <p:cNvSpPr/>
            <p:nvPr/>
          </p:nvSpPr>
          <p:spPr>
            <a:xfrm>
              <a:off x="5946057" y="3984773"/>
              <a:ext cx="3030018" cy="646331"/>
            </a:xfrm>
            <a:prstGeom prst="rect">
              <a:avLst/>
            </a:prstGeom>
          </p:spPr>
          <p:txBody>
            <a:bodyPr wrap="square">
              <a:spAutoFit/>
            </a:bodyPr>
            <a:lstStyle/>
            <a:p>
              <a:pPr algn="just"/>
              <a:r>
                <a:rPr lang="en-GB" sz="1200" dirty="0"/>
                <a:t>If it gets too cold, the rate of photosynthesis will decrease. Plants cannot photosynthesise if it gets too hot.</a:t>
              </a:r>
            </a:p>
          </p:txBody>
        </p:sp>
        <p:sp>
          <p:nvSpPr>
            <p:cNvPr id="43" name="Rectangle 42">
              <a:extLst>
                <a:ext uri="{FF2B5EF4-FFF2-40B4-BE49-F238E27FC236}">
                  <a16:creationId xmlns:a16="http://schemas.microsoft.com/office/drawing/2014/main" id="{DD8E8575-0C83-4AD7-8D0A-ECA23695B853}"/>
                </a:ext>
              </a:extLst>
            </p:cNvPr>
            <p:cNvSpPr/>
            <p:nvPr/>
          </p:nvSpPr>
          <p:spPr>
            <a:xfrm>
              <a:off x="6026281" y="4690908"/>
              <a:ext cx="3098245" cy="2123658"/>
            </a:xfrm>
            <a:prstGeom prst="rect">
              <a:avLst/>
            </a:prstGeom>
            <a:ln>
              <a:solidFill>
                <a:schemeClr val="bg1">
                  <a:lumMod val="50000"/>
                </a:schemeClr>
              </a:solidFill>
            </a:ln>
          </p:spPr>
          <p:txBody>
            <a:bodyPr wrap="square">
              <a:spAutoFit/>
            </a:bodyPr>
            <a:lstStyle/>
            <a:p>
              <a:pPr algn="just"/>
              <a:r>
                <a:rPr lang="en-GB" sz="1100" b="1" dirty="0"/>
                <a:t>Making the most of Photosynthesis</a:t>
              </a:r>
            </a:p>
            <a:p>
              <a:pPr algn="just"/>
              <a:r>
                <a:rPr lang="en-GB" sz="1100" dirty="0"/>
                <a:t>Limiting factors are important in the economics of enhancing the conditions in greenhouses to gain the maximum rate of photosynthesis while still maintaining profit. Farmers can use their knowledge of these limiting factors to increase crop growth in greenhouses. They may use artificial light so that photosynthesis can continue beyond daylight hours. The use of paraffin lamps inside a greenhouse increases the rate of photosynthesis because the burning paraffin produces carbon dioxide, and heat too.</a:t>
              </a:r>
            </a:p>
          </p:txBody>
        </p:sp>
        <p:sp>
          <p:nvSpPr>
            <p:cNvPr id="45" name="Rectangle 44">
              <a:extLst>
                <a:ext uri="{FF2B5EF4-FFF2-40B4-BE49-F238E27FC236}">
                  <a16:creationId xmlns:a16="http://schemas.microsoft.com/office/drawing/2014/main" id="{491AB895-6BBA-490F-9281-4FBF397125D6}"/>
                </a:ext>
              </a:extLst>
            </p:cNvPr>
            <p:cNvSpPr/>
            <p:nvPr/>
          </p:nvSpPr>
          <p:spPr>
            <a:xfrm>
              <a:off x="3778801" y="6069366"/>
              <a:ext cx="2221927" cy="646331"/>
            </a:xfrm>
            <a:prstGeom prst="rect">
              <a:avLst/>
            </a:prstGeom>
          </p:spPr>
          <p:txBody>
            <a:bodyPr wrap="square">
              <a:spAutoFit/>
            </a:bodyPr>
            <a:lstStyle/>
            <a:p>
              <a:pPr algn="just"/>
              <a:r>
                <a:rPr lang="en-GB" sz="1200" dirty="0"/>
                <a:t>These factors interact and any one of them may be the factor that limits photosynthesis.</a:t>
              </a:r>
            </a:p>
          </p:txBody>
        </p:sp>
      </p:grpSp>
      <p:sp>
        <p:nvSpPr>
          <p:cNvPr id="18" name="Rectangle 17">
            <a:extLst>
              <a:ext uri="{FF2B5EF4-FFF2-40B4-BE49-F238E27FC236}">
                <a16:creationId xmlns:a16="http://schemas.microsoft.com/office/drawing/2014/main" id="{B9DB17E4-BA81-8C45-ABBE-156C5F88394A}"/>
              </a:ext>
            </a:extLst>
          </p:cNvPr>
          <p:cNvSpPr/>
          <p:nvPr/>
        </p:nvSpPr>
        <p:spPr>
          <a:xfrm>
            <a:off x="96422" y="4802274"/>
            <a:ext cx="3723832" cy="1954381"/>
          </a:xfrm>
          <a:prstGeom prst="rect">
            <a:avLst/>
          </a:prstGeom>
        </p:spPr>
        <p:txBody>
          <a:bodyPr wrap="square">
            <a:spAutoFit/>
          </a:bodyPr>
          <a:lstStyle/>
          <a:p>
            <a:r>
              <a:rPr lang="en-GB" sz="1100" b="1" dirty="0"/>
              <a:t>Uses of glucose from photosynthesis</a:t>
            </a:r>
          </a:p>
          <a:p>
            <a:r>
              <a:rPr lang="en-GB" sz="1100" dirty="0"/>
              <a:t>The glucose produced in photosynthesis may be:</a:t>
            </a:r>
          </a:p>
          <a:p>
            <a:pPr marL="171450" indent="-171450">
              <a:buFont typeface="Arial" panose="020B0604020202020204" pitchFamily="34" charset="0"/>
              <a:buChar char="•"/>
            </a:pPr>
            <a:r>
              <a:rPr lang="en-GB" sz="1100" dirty="0"/>
              <a:t>Used for respiration</a:t>
            </a:r>
          </a:p>
          <a:p>
            <a:pPr marL="171450" indent="-171450">
              <a:buFont typeface="Arial" panose="020B0604020202020204" pitchFamily="34" charset="0"/>
              <a:buChar char="•"/>
            </a:pPr>
            <a:r>
              <a:rPr lang="en-GB" sz="1100" dirty="0"/>
              <a:t>Converted into insoluble starch for storage</a:t>
            </a:r>
          </a:p>
          <a:p>
            <a:pPr marL="171450" indent="-171450">
              <a:buFont typeface="Arial" panose="020B0604020202020204" pitchFamily="34" charset="0"/>
              <a:buChar char="•"/>
            </a:pPr>
            <a:r>
              <a:rPr lang="en-GB" sz="1100" dirty="0"/>
              <a:t>Used to produce fat or oil for storage</a:t>
            </a:r>
          </a:p>
          <a:p>
            <a:pPr marL="171450" indent="-171450">
              <a:buFont typeface="Arial" panose="020B0604020202020204" pitchFamily="34" charset="0"/>
              <a:buChar char="•"/>
            </a:pPr>
            <a:r>
              <a:rPr lang="en-GB" sz="1100" dirty="0"/>
              <a:t>Used to produce cellulose, which strengthens the cell  wall</a:t>
            </a:r>
          </a:p>
          <a:p>
            <a:pPr marL="171450" indent="-171450">
              <a:buFont typeface="Arial" panose="020B0604020202020204" pitchFamily="34" charset="0"/>
              <a:buChar char="•"/>
            </a:pPr>
            <a:r>
              <a:rPr lang="en-GB" sz="1100" dirty="0"/>
              <a:t>Used to produce amino acids for protein synthesis.</a:t>
            </a:r>
          </a:p>
          <a:p>
            <a:endParaRPr lang="en-GB" sz="1100" dirty="0"/>
          </a:p>
          <a:p>
            <a:pPr algn="just"/>
            <a:r>
              <a:rPr lang="en-GB" sz="1100" dirty="0"/>
              <a:t>To produce proteins, plants and algal cells also use nitrate ions that are absorbed from the soil or water to make the amino acids used to make proteins. </a:t>
            </a:r>
          </a:p>
        </p:txBody>
      </p:sp>
      <p:cxnSp>
        <p:nvCxnSpPr>
          <p:cNvPr id="6" name="Straight Connector 5">
            <a:extLst>
              <a:ext uri="{FF2B5EF4-FFF2-40B4-BE49-F238E27FC236}">
                <a16:creationId xmlns:a16="http://schemas.microsoft.com/office/drawing/2014/main" id="{07998BDB-F783-9347-A4ED-CAC63BBF1051}"/>
              </a:ext>
            </a:extLst>
          </p:cNvPr>
          <p:cNvCxnSpPr/>
          <p:nvPr/>
        </p:nvCxnSpPr>
        <p:spPr>
          <a:xfrm>
            <a:off x="120767" y="4764549"/>
            <a:ext cx="3658034" cy="0"/>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2008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8230" y="429578"/>
            <a:ext cx="9027539" cy="6380318"/>
          </a:xfrm>
          <a:prstGeom prst="rect">
            <a:avLst/>
          </a:prstGeom>
          <a:no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6" name="Rectangle 5"/>
          <p:cNvSpPr/>
          <p:nvPr/>
        </p:nvSpPr>
        <p:spPr>
          <a:xfrm>
            <a:off x="58231" y="441018"/>
            <a:ext cx="3407828" cy="2846933"/>
          </a:xfrm>
          <a:prstGeom prst="rect">
            <a:avLst/>
          </a:prstGeom>
        </p:spPr>
        <p:txBody>
          <a:bodyPr wrap="square">
            <a:spAutoFit/>
          </a:bodyPr>
          <a:lstStyle/>
          <a:p>
            <a:pPr lvl="0" algn="just">
              <a:defRPr/>
            </a:pPr>
            <a:r>
              <a:rPr lang="en-GB" sz="1200" b="1" dirty="0"/>
              <a:t>Respiration</a:t>
            </a:r>
          </a:p>
          <a:p>
            <a:pPr lvl="0" algn="just">
              <a:defRPr/>
            </a:pPr>
            <a:r>
              <a:rPr lang="en-GB" sz="1200" dirty="0"/>
              <a:t>Cellular respiration is an exothermic reaction which is continuously occurring in living cells. The energy transferred supplies all the energy needed for living processes. Respiration in cells can take place aerobically (using oxygen) or anaerobically (without oxygen), to transfer energy. The equation to represent respiration is:</a:t>
            </a:r>
          </a:p>
          <a:p>
            <a:pPr lvl="0" algn="just">
              <a:defRPr/>
            </a:pPr>
            <a:endParaRPr lang="en-GB" sz="1200" dirty="0"/>
          </a:p>
          <a:p>
            <a:pPr lvl="0" algn="just">
              <a:defRPr/>
            </a:pPr>
            <a:endParaRPr lang="en-GB" sz="1200" dirty="0"/>
          </a:p>
          <a:p>
            <a:pPr lvl="0" algn="just">
              <a:defRPr/>
            </a:pPr>
            <a:endParaRPr lang="en-GB" sz="1200" dirty="0"/>
          </a:p>
          <a:p>
            <a:pPr lvl="0" algn="just">
              <a:defRPr/>
            </a:pPr>
            <a:r>
              <a:rPr lang="en-GB" sz="1200" dirty="0"/>
              <a:t>Organisms need energy for:  chemical reactions to build larger molecules, movement  and keeping warm.</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effectLst/>
              <a:uLnTx/>
              <a:uFillTx/>
              <a:latin typeface="Calibri" panose="020F0502020204030204"/>
              <a:ea typeface="+mn-ea"/>
              <a:cs typeface="+mn-cs"/>
            </a:endParaRPr>
          </a:p>
        </p:txBody>
      </p:sp>
      <p:sp>
        <p:nvSpPr>
          <p:cNvPr id="25" name="Rectangle 24"/>
          <p:cNvSpPr/>
          <p:nvPr/>
        </p:nvSpPr>
        <p:spPr>
          <a:xfrm>
            <a:off x="58231" y="3155324"/>
            <a:ext cx="3451249" cy="2862322"/>
          </a:xfrm>
          <a:prstGeom prst="rect">
            <a:avLst/>
          </a:prstGeom>
          <a:no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A24D6105-1D14-364B-8F6E-3DA5A0E78772}"/>
              </a:ext>
            </a:extLst>
          </p:cNvPr>
          <p:cNvSpPr txBox="1"/>
          <p:nvPr/>
        </p:nvSpPr>
        <p:spPr>
          <a:xfrm>
            <a:off x="-17684" y="-22433"/>
            <a:ext cx="8315325" cy="400110"/>
          </a:xfrm>
          <a:prstGeom prst="rect">
            <a:avLst/>
          </a:prstGeom>
          <a:noFill/>
        </p:spPr>
        <p:txBody>
          <a:bodyPr wrap="square" rtlCol="0">
            <a:spAutoFit/>
          </a:bodyPr>
          <a:lstStyle/>
          <a:p>
            <a:r>
              <a:rPr lang="en-US" sz="2000" b="1" dirty="0"/>
              <a:t>B9: Respiration</a:t>
            </a:r>
          </a:p>
        </p:txBody>
      </p:sp>
      <p:sp>
        <p:nvSpPr>
          <p:cNvPr id="22" name="Rectangle 21">
            <a:extLst>
              <a:ext uri="{FF2B5EF4-FFF2-40B4-BE49-F238E27FC236}">
                <a16:creationId xmlns:a16="http://schemas.microsoft.com/office/drawing/2014/main" id="{502F0583-F37A-B842-B083-C5FF9E257B4E}"/>
              </a:ext>
            </a:extLst>
          </p:cNvPr>
          <p:cNvSpPr/>
          <p:nvPr/>
        </p:nvSpPr>
        <p:spPr>
          <a:xfrm>
            <a:off x="3509480" y="437790"/>
            <a:ext cx="5576289" cy="2730505"/>
          </a:xfrm>
          <a:prstGeom prst="rect">
            <a:avLst/>
          </a:prstGeom>
          <a:no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pic>
        <p:nvPicPr>
          <p:cNvPr id="26" name="Picture 2" descr="Image result for respiration symbol equation">
            <a:extLst>
              <a:ext uri="{FF2B5EF4-FFF2-40B4-BE49-F238E27FC236}">
                <a16:creationId xmlns:a16="http://schemas.microsoft.com/office/drawing/2014/main" id="{844BB6D8-72F4-9843-80FC-0E43E8157F8B}"/>
              </a:ext>
            </a:extLst>
          </p:cNvPr>
          <p:cNvPicPr>
            <a:picLocks noChangeAspect="1" noChangeArrowheads="1"/>
          </p:cNvPicPr>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2920" y="1957808"/>
            <a:ext cx="3293527" cy="52719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9AA8004F-3BAF-314D-AE30-8624917E9457}"/>
              </a:ext>
            </a:extLst>
          </p:cNvPr>
          <p:cNvSpPr/>
          <p:nvPr/>
        </p:nvSpPr>
        <p:spPr>
          <a:xfrm>
            <a:off x="40557" y="3155324"/>
            <a:ext cx="3425502" cy="2862322"/>
          </a:xfrm>
          <a:prstGeom prst="rect">
            <a:avLst/>
          </a:prstGeom>
        </p:spPr>
        <p:txBody>
          <a:bodyPr wrap="square">
            <a:spAutoFit/>
          </a:bodyPr>
          <a:lstStyle/>
          <a:p>
            <a:pPr lvl="0" algn="just">
              <a:defRPr/>
            </a:pPr>
            <a:r>
              <a:rPr lang="en-GB" sz="1200" b="1" dirty="0"/>
              <a:t>Anaerobic respiration </a:t>
            </a:r>
          </a:p>
          <a:p>
            <a:pPr lvl="0" algn="just">
              <a:defRPr/>
            </a:pPr>
            <a:r>
              <a:rPr lang="en-GB" sz="1200" dirty="0"/>
              <a:t>Anaerobic respiration does not require oxygen to transfer energy. During vigorous exercise the human body is unable to supply the cells with sufficient oxygen and it switches to anaerobic respiration. This process will supply energy but also causes the build-up of lactic acid in muscles which causes fatigue. </a:t>
            </a:r>
          </a:p>
          <a:p>
            <a:pPr lvl="0" algn="just">
              <a:defRPr/>
            </a:pPr>
            <a:endParaRPr lang="en-GB" sz="1200" dirty="0"/>
          </a:p>
          <a:p>
            <a:pPr lvl="0" algn="just">
              <a:defRPr/>
            </a:pPr>
            <a:r>
              <a:rPr lang="en-GB" sz="1200" dirty="0"/>
              <a:t>Anaerobic respiration in muscles is represented by the equation: </a:t>
            </a:r>
          </a:p>
          <a:p>
            <a:pPr lvl="0" algn="ctr">
              <a:defRPr/>
            </a:pPr>
            <a:r>
              <a:rPr lang="en-GB" sz="1200" b="1" dirty="0"/>
              <a:t>glucose → lactic acid </a:t>
            </a:r>
          </a:p>
          <a:p>
            <a:pPr lvl="0" algn="ctr">
              <a:defRPr/>
            </a:pPr>
            <a:endParaRPr lang="en-GB" sz="1200" b="1" dirty="0"/>
          </a:p>
          <a:p>
            <a:pPr lvl="0" algn="just">
              <a:defRPr/>
            </a:pPr>
            <a:r>
              <a:rPr lang="en-GB" sz="1200" dirty="0"/>
              <a:t>As the oxidation of glucose is incomplete in anaerobic respiration much less energy is transferred than in aerobic respiration.</a:t>
            </a:r>
          </a:p>
        </p:txBody>
      </p:sp>
      <p:sp>
        <p:nvSpPr>
          <p:cNvPr id="32" name="Rectangle 31">
            <a:extLst>
              <a:ext uri="{FF2B5EF4-FFF2-40B4-BE49-F238E27FC236}">
                <a16:creationId xmlns:a16="http://schemas.microsoft.com/office/drawing/2014/main" id="{EDBC4493-7BBD-B344-8ED5-6AAED70671E1}"/>
              </a:ext>
            </a:extLst>
          </p:cNvPr>
          <p:cNvSpPr/>
          <p:nvPr/>
        </p:nvSpPr>
        <p:spPr>
          <a:xfrm>
            <a:off x="3541824" y="484837"/>
            <a:ext cx="5511600" cy="230832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effectLst/>
                <a:uLnTx/>
                <a:uFillTx/>
                <a:latin typeface="Calibri" panose="020F0502020204030204"/>
                <a:ea typeface="+mn-ea"/>
                <a:cs typeface="+mn-cs"/>
              </a:rPr>
              <a:t>Metabolism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Calibri" panose="020F0502020204030204"/>
                <a:ea typeface="+mn-ea"/>
                <a:cs typeface="+mn-cs"/>
              </a:rPr>
              <a:t>Metabolism is the sum of all the reactions in a cell or the body. The energy transferred by respiration in cells is used by the organism for the continual enzyme controlled processes of metabolism that synthesise new molecules.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Calibri" panose="020F0502020204030204"/>
                <a:ea typeface="+mn-ea"/>
                <a:cs typeface="+mn-cs"/>
              </a:rPr>
              <a:t>Metabolism includes: </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Calibri" panose="020F0502020204030204"/>
              </a:rPr>
              <a:t>C</a:t>
            </a:r>
            <a:r>
              <a:rPr kumimoji="0" lang="en-GB" sz="1200" b="0" i="0" u="none" strike="noStrike" kern="1200" cap="none" spc="0" normalizeH="0" baseline="0" noProof="0" dirty="0" err="1">
                <a:ln>
                  <a:noFill/>
                </a:ln>
                <a:effectLst/>
                <a:uLnTx/>
                <a:uFillTx/>
                <a:latin typeface="Calibri" panose="020F0502020204030204"/>
                <a:ea typeface="+mn-ea"/>
                <a:cs typeface="+mn-cs"/>
              </a:rPr>
              <a:t>onversion</a:t>
            </a:r>
            <a:r>
              <a:rPr kumimoji="0" lang="en-GB" sz="1200" b="0" i="0" u="none" strike="noStrike" kern="1200" cap="none" spc="0" normalizeH="0" baseline="0" noProof="0" dirty="0">
                <a:ln>
                  <a:noFill/>
                </a:ln>
                <a:effectLst/>
                <a:uLnTx/>
                <a:uFillTx/>
                <a:latin typeface="Calibri" panose="020F0502020204030204"/>
                <a:ea typeface="+mn-ea"/>
                <a:cs typeface="+mn-cs"/>
              </a:rPr>
              <a:t> of glucose to starch, glycogen and cellulose </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Calibri" panose="020F0502020204030204"/>
              </a:rPr>
              <a:t>T</a:t>
            </a:r>
            <a:r>
              <a:rPr kumimoji="0" lang="en-GB" sz="1200" b="0" i="0" u="none" strike="noStrike" kern="1200" cap="none" spc="0" normalizeH="0" baseline="0" noProof="0" dirty="0">
                <a:ln>
                  <a:noFill/>
                </a:ln>
                <a:effectLst/>
                <a:uLnTx/>
                <a:uFillTx/>
                <a:latin typeface="Calibri" panose="020F0502020204030204"/>
                <a:ea typeface="+mn-ea"/>
                <a:cs typeface="+mn-cs"/>
              </a:rPr>
              <a:t>he formation of lipid molecules from a molecule of glycerol and three molecules of fatty acids </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Calibri" panose="020F0502020204030204"/>
              </a:rPr>
              <a:t>T</a:t>
            </a:r>
            <a:r>
              <a:rPr kumimoji="0" lang="en-GB" sz="1200" b="0" i="0" u="none" strike="noStrike" kern="1200" cap="none" spc="0" normalizeH="0" baseline="0" noProof="0" dirty="0">
                <a:ln>
                  <a:noFill/>
                </a:ln>
                <a:effectLst/>
                <a:uLnTx/>
                <a:uFillTx/>
                <a:latin typeface="Calibri" panose="020F0502020204030204"/>
                <a:ea typeface="+mn-ea"/>
                <a:cs typeface="+mn-cs"/>
              </a:rPr>
              <a:t>he use of glucose and nitrate ions to form amino acids which in turn are used to synthesise proteins </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Calibri" panose="020F0502020204030204"/>
              </a:rPr>
              <a:t>R</a:t>
            </a:r>
            <a:r>
              <a:rPr kumimoji="0" lang="en-GB" sz="1200" b="0" i="0" u="none" strike="noStrike" kern="1200" cap="none" spc="0" normalizeH="0" baseline="0" noProof="0" dirty="0" err="1">
                <a:ln>
                  <a:noFill/>
                </a:ln>
                <a:effectLst/>
                <a:uLnTx/>
                <a:uFillTx/>
                <a:latin typeface="Calibri" panose="020F0502020204030204"/>
                <a:ea typeface="+mn-ea"/>
                <a:cs typeface="+mn-cs"/>
              </a:rPr>
              <a:t>espiration</a:t>
            </a:r>
            <a:r>
              <a:rPr kumimoji="0" lang="en-GB" sz="1200" b="0" i="0" u="none" strike="noStrike" kern="1200" cap="none" spc="0" normalizeH="0" baseline="0" noProof="0" dirty="0">
                <a:ln>
                  <a:noFill/>
                </a:ln>
                <a:effectLst/>
                <a:uLnTx/>
                <a:uFillTx/>
                <a:latin typeface="Calibri" panose="020F0502020204030204"/>
                <a:ea typeface="+mn-ea"/>
                <a:cs typeface="+mn-cs"/>
              </a:rPr>
              <a:t> </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Calibri" panose="020F0502020204030204"/>
              </a:rPr>
              <a:t>B</a:t>
            </a:r>
            <a:r>
              <a:rPr kumimoji="0" lang="en-GB" sz="1200" b="0" i="0" u="none" strike="noStrike" kern="1200" cap="none" spc="0" normalizeH="0" baseline="0" noProof="0" dirty="0" err="1">
                <a:ln>
                  <a:noFill/>
                </a:ln>
                <a:effectLst/>
                <a:uLnTx/>
                <a:uFillTx/>
                <a:latin typeface="Calibri" panose="020F0502020204030204"/>
                <a:ea typeface="+mn-ea"/>
                <a:cs typeface="+mn-cs"/>
              </a:rPr>
              <a:t>reakdown</a:t>
            </a:r>
            <a:r>
              <a:rPr kumimoji="0" lang="en-GB" sz="1200" b="0" i="0" u="none" strike="noStrike" kern="1200" cap="none" spc="0" normalizeH="0" baseline="0" noProof="0" dirty="0">
                <a:ln>
                  <a:noFill/>
                </a:ln>
                <a:effectLst/>
                <a:uLnTx/>
                <a:uFillTx/>
                <a:latin typeface="Calibri" panose="020F0502020204030204"/>
                <a:ea typeface="+mn-ea"/>
                <a:cs typeface="+mn-cs"/>
              </a:rPr>
              <a:t> of excess proteins to form urea for excretion. </a:t>
            </a:r>
          </a:p>
        </p:txBody>
      </p:sp>
      <p:sp>
        <p:nvSpPr>
          <p:cNvPr id="33" name="Rectangle 32">
            <a:extLst>
              <a:ext uri="{FF2B5EF4-FFF2-40B4-BE49-F238E27FC236}">
                <a16:creationId xmlns:a16="http://schemas.microsoft.com/office/drawing/2014/main" id="{3763FC28-8227-984C-8E9E-F58E68D508AB}"/>
              </a:ext>
            </a:extLst>
          </p:cNvPr>
          <p:cNvSpPr/>
          <p:nvPr/>
        </p:nvSpPr>
        <p:spPr>
          <a:xfrm>
            <a:off x="5749257" y="4029545"/>
            <a:ext cx="3221776" cy="138499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effectLst/>
                <a:uLnTx/>
                <a:uFillTx/>
                <a:latin typeface="Calibri" panose="020F0502020204030204"/>
                <a:ea typeface="+mn-ea"/>
                <a:cs typeface="+mn-cs"/>
              </a:rPr>
              <a:t>Oxygen Debt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Calibri" panose="020F0502020204030204"/>
                <a:ea typeface="+mn-ea"/>
                <a:cs typeface="+mn-cs"/>
              </a:rPr>
              <a:t>Blood flowing through the muscles transports the lactic acid to the liver where it is converted back into glucose. Oxygen debt is the amount of extra oxygen the body needs after exercise to react with the accumulated lactic acid and remove it from the cells.</a:t>
            </a:r>
          </a:p>
        </p:txBody>
      </p:sp>
      <p:pic>
        <p:nvPicPr>
          <p:cNvPr id="35" name="Picture 4" descr="Image result for liver diagram simple">
            <a:extLst>
              <a:ext uri="{FF2B5EF4-FFF2-40B4-BE49-F238E27FC236}">
                <a16:creationId xmlns:a16="http://schemas.microsoft.com/office/drawing/2014/main" id="{0A6A597F-B51A-F84E-97DC-6255934B302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908"/>
          <a:stretch/>
        </p:blipFill>
        <p:spPr bwMode="auto">
          <a:xfrm>
            <a:off x="3625129" y="3765739"/>
            <a:ext cx="2009393" cy="1704821"/>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38">
            <a:extLst>
              <a:ext uri="{FF2B5EF4-FFF2-40B4-BE49-F238E27FC236}">
                <a16:creationId xmlns:a16="http://schemas.microsoft.com/office/drawing/2014/main" id="{AB9CF38C-4A8E-4A4A-B143-A4A041547D99}"/>
              </a:ext>
            </a:extLst>
          </p:cNvPr>
          <p:cNvSpPr/>
          <p:nvPr/>
        </p:nvSpPr>
        <p:spPr>
          <a:xfrm>
            <a:off x="58229" y="5979996"/>
            <a:ext cx="8984119" cy="83099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effectLst/>
                <a:uLnTx/>
                <a:uFillTx/>
                <a:latin typeface="Calibri" panose="020F0502020204030204"/>
                <a:ea typeface="+mn-ea"/>
                <a:cs typeface="+mn-cs"/>
              </a:rPr>
              <a:t>Fermentation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Calibri" panose="020F0502020204030204"/>
                <a:ea typeface="+mn-ea"/>
                <a:cs typeface="+mn-cs"/>
              </a:rPr>
              <a:t>Anaerobic respiration in plant and yeast cells is represented by the equation: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effectLst/>
                <a:uLnTx/>
                <a:uFillTx/>
                <a:latin typeface="Calibri" panose="020F0502020204030204"/>
                <a:ea typeface="+mn-ea"/>
                <a:cs typeface="+mn-cs"/>
              </a:rPr>
              <a:t>glucose → ethanol + carbon dioxide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effectLst/>
                <a:uLnTx/>
                <a:uFillTx/>
                <a:latin typeface="Calibri" panose="020F0502020204030204"/>
                <a:ea typeface="+mn-ea"/>
                <a:cs typeface="+mn-cs"/>
              </a:rPr>
              <a:t>Anaerobic respiration in yeast cells is called fermentation and has economic importance in the manufacture of bread and alcoholic drinks.</a:t>
            </a:r>
          </a:p>
        </p:txBody>
      </p:sp>
      <p:cxnSp>
        <p:nvCxnSpPr>
          <p:cNvPr id="9" name="Straight Connector 8">
            <a:extLst>
              <a:ext uri="{FF2B5EF4-FFF2-40B4-BE49-F238E27FC236}">
                <a16:creationId xmlns:a16="http://schemas.microsoft.com/office/drawing/2014/main" id="{05C41288-06E8-A044-BBB0-3D290BF1BB27}"/>
              </a:ext>
            </a:extLst>
          </p:cNvPr>
          <p:cNvCxnSpPr/>
          <p:nvPr/>
        </p:nvCxnSpPr>
        <p:spPr>
          <a:xfrm>
            <a:off x="3509480" y="6017646"/>
            <a:ext cx="5576289" cy="0"/>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58556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965</TotalTime>
  <Words>5645</Words>
  <Application>Microsoft Macintosh PowerPoint</Application>
  <PresentationFormat>On-screen Show (4:3)</PresentationFormat>
  <Paragraphs>475</Paragraphs>
  <Slides>11</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Phillips</dc:creator>
  <cp:lastModifiedBy>Elizabeth Boxall</cp:lastModifiedBy>
  <cp:revision>80</cp:revision>
  <cp:lastPrinted>2018-02-21T16:55:09Z</cp:lastPrinted>
  <dcterms:created xsi:type="dcterms:W3CDTF">2017-09-26T15:27:42Z</dcterms:created>
  <dcterms:modified xsi:type="dcterms:W3CDTF">2022-08-30T20:30:32Z</dcterms:modified>
</cp:coreProperties>
</file>