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5" r:id="rId2"/>
    <p:sldId id="276" r:id="rId3"/>
    <p:sldId id="275" r:id="rId4"/>
    <p:sldId id="257" r:id="rId5"/>
    <p:sldId id="280" r:id="rId6"/>
    <p:sldId id="281" r:id="rId7"/>
    <p:sldId id="277" r:id="rId8"/>
    <p:sldId id="278" r:id="rId9"/>
    <p:sldId id="279" r:id="rId10"/>
    <p:sldId id="272" r:id="rId11"/>
    <p:sldId id="283" r:id="rId12"/>
    <p:sldId id="28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5"/>
    <p:restoredTop sz="94757"/>
  </p:normalViewPr>
  <p:slideViewPr>
    <p:cSldViewPr snapToGrid="0" snapToObjects="1">
      <p:cViewPr varScale="1">
        <p:scale>
          <a:sx n="104" d="100"/>
          <a:sy n="104" d="100"/>
        </p:scale>
        <p:origin x="2400" y="200"/>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9/11/22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2</a:t>
            </a:fld>
            <a:endParaRPr lang="en-US"/>
          </a:p>
        </p:txBody>
      </p:sp>
    </p:spTree>
    <p:extLst>
      <p:ext uri="{BB962C8B-B14F-4D97-AF65-F5344CB8AC3E}">
        <p14:creationId xmlns:p14="http://schemas.microsoft.com/office/powerpoint/2010/main" val="355947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4179116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4</a:t>
            </a:fld>
            <a:endParaRPr lang="en-US"/>
          </a:p>
        </p:txBody>
      </p:sp>
    </p:spTree>
    <p:extLst>
      <p:ext uri="{BB962C8B-B14F-4D97-AF65-F5344CB8AC3E}">
        <p14:creationId xmlns:p14="http://schemas.microsoft.com/office/powerpoint/2010/main" val="1067777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5</a:t>
            </a:fld>
            <a:endParaRPr lang="en-US"/>
          </a:p>
        </p:txBody>
      </p:sp>
    </p:spTree>
    <p:extLst>
      <p:ext uri="{BB962C8B-B14F-4D97-AF65-F5344CB8AC3E}">
        <p14:creationId xmlns:p14="http://schemas.microsoft.com/office/powerpoint/2010/main" val="545562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6</a:t>
            </a:fld>
            <a:endParaRPr lang="en-US"/>
          </a:p>
        </p:txBody>
      </p:sp>
    </p:spTree>
    <p:extLst>
      <p:ext uri="{BB962C8B-B14F-4D97-AF65-F5344CB8AC3E}">
        <p14:creationId xmlns:p14="http://schemas.microsoft.com/office/powerpoint/2010/main" val="2965950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7</a:t>
            </a:fld>
            <a:endParaRPr lang="en-US"/>
          </a:p>
        </p:txBody>
      </p:sp>
    </p:spTree>
    <p:extLst>
      <p:ext uri="{BB962C8B-B14F-4D97-AF65-F5344CB8AC3E}">
        <p14:creationId xmlns:p14="http://schemas.microsoft.com/office/powerpoint/2010/main" val="3286273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8</a:t>
            </a:fld>
            <a:endParaRPr lang="en-US"/>
          </a:p>
        </p:txBody>
      </p:sp>
    </p:spTree>
    <p:extLst>
      <p:ext uri="{BB962C8B-B14F-4D97-AF65-F5344CB8AC3E}">
        <p14:creationId xmlns:p14="http://schemas.microsoft.com/office/powerpoint/2010/main" val="98731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9</a:t>
            </a:fld>
            <a:endParaRPr lang="en-US"/>
          </a:p>
        </p:txBody>
      </p:sp>
    </p:spTree>
    <p:extLst>
      <p:ext uri="{BB962C8B-B14F-4D97-AF65-F5344CB8AC3E}">
        <p14:creationId xmlns:p14="http://schemas.microsoft.com/office/powerpoint/2010/main" val="456219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10</a:t>
            </a:fld>
            <a:endParaRPr lang="en-US"/>
          </a:p>
        </p:txBody>
      </p:sp>
    </p:spTree>
    <p:extLst>
      <p:ext uri="{BB962C8B-B14F-4D97-AF65-F5344CB8AC3E}">
        <p14:creationId xmlns:p14="http://schemas.microsoft.com/office/powerpoint/2010/main" val="3797576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11</a:t>
            </a:fld>
            <a:endParaRPr lang="en-US"/>
          </a:p>
        </p:txBody>
      </p:sp>
    </p:spTree>
    <p:extLst>
      <p:ext uri="{BB962C8B-B14F-4D97-AF65-F5344CB8AC3E}">
        <p14:creationId xmlns:p14="http://schemas.microsoft.com/office/powerpoint/2010/main" val="3547650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12</a:t>
            </a:fld>
            <a:endParaRPr lang="en-US"/>
          </a:p>
        </p:txBody>
      </p:sp>
    </p:spTree>
    <p:extLst>
      <p:ext uri="{BB962C8B-B14F-4D97-AF65-F5344CB8AC3E}">
        <p14:creationId xmlns:p14="http://schemas.microsoft.com/office/powerpoint/2010/main" val="650333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tiff"/><Relationship Id="rId4" Type="http://schemas.openxmlformats.org/officeDocument/2006/relationships/image" Target="../media/image7.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gif"/><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tiff"/><Relationship Id="rId4" Type="http://schemas.openxmlformats.org/officeDocument/2006/relationships/image" Target="../media/image13.tiff"/></Relationships>
</file>

<file path=ppt/slides/_rels/slide9.xml.rels><?xml version="1.0" encoding="UTF-8" standalone="yes"?>
<Relationships xmlns="http://schemas.openxmlformats.org/package/2006/relationships"><Relationship Id="rId8" Type="http://schemas.openxmlformats.org/officeDocument/2006/relationships/image" Target="../media/image11.gif"/><Relationship Id="rId3" Type="http://schemas.openxmlformats.org/officeDocument/2006/relationships/image" Target="../media/image24.png"/><Relationship Id="rId7"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tiff"/><Relationship Id="rId4" Type="http://schemas.openxmlformats.org/officeDocument/2006/relationships/image" Target="../media/image13.tiff"/><Relationship Id="rId9" Type="http://schemas.openxmlformats.org/officeDocument/2006/relationships/image" Target="../media/image17.tiff"/></Relationships>
</file>

<file path=ppt/slides/_rels/slide1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tiff"/><Relationship Id="rId4" Type="http://schemas.openxmlformats.org/officeDocument/2006/relationships/image" Target="../media/image19.tiff"/></Relationships>
</file>

<file path=ppt/slides/_rels/slide11.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832FF-91AE-F544-B66E-4B0901CFE25E}"/>
              </a:ext>
            </a:extLst>
          </p:cNvPr>
          <p:cNvSpPr txBox="1"/>
          <p:nvPr/>
        </p:nvSpPr>
        <p:spPr>
          <a:xfrm>
            <a:off x="600076" y="1912541"/>
            <a:ext cx="4329112" cy="3785652"/>
          </a:xfrm>
          <a:prstGeom prst="rect">
            <a:avLst/>
          </a:prstGeom>
          <a:noFill/>
        </p:spPr>
        <p:txBody>
          <a:bodyPr wrap="square" rtlCol="0">
            <a:spAutoFit/>
          </a:bodyPr>
          <a:lstStyle/>
          <a:p>
            <a:pPr algn="ctr"/>
            <a:r>
              <a:rPr lang="en-US" sz="4000" b="1" dirty="0">
                <a:solidFill>
                  <a:schemeClr val="accent5"/>
                </a:solidFill>
              </a:rPr>
              <a:t>Separate Science: Physics Paper 2 </a:t>
            </a:r>
          </a:p>
          <a:p>
            <a:pPr algn="ctr"/>
            <a:endParaRPr lang="en-US" sz="4000" b="1" dirty="0">
              <a:solidFill>
                <a:schemeClr val="accent5"/>
              </a:solidFill>
            </a:endParaRPr>
          </a:p>
          <a:p>
            <a:pPr algn="ctr"/>
            <a:r>
              <a:rPr lang="en-US" sz="4000" b="1" dirty="0">
                <a:solidFill>
                  <a:schemeClr val="accent5"/>
                </a:solidFill>
              </a:rPr>
              <a:t>Summary Sheets</a:t>
            </a:r>
          </a:p>
          <a:p>
            <a:pPr algn="ctr"/>
            <a:endParaRPr lang="en-US" sz="4000" b="1" dirty="0">
              <a:solidFill>
                <a:schemeClr val="accent5"/>
              </a:solidFill>
            </a:endParaRPr>
          </a:p>
          <a:p>
            <a:pPr algn="ctr"/>
            <a:r>
              <a:rPr lang="en-US" sz="4000" b="1" u="sng" dirty="0">
                <a:solidFill>
                  <a:schemeClr val="accent5"/>
                </a:solidFill>
              </a:rPr>
              <a:t>Higher</a:t>
            </a:r>
          </a:p>
        </p:txBody>
      </p:sp>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1200301807"/>
              </p:ext>
            </p:extLst>
          </p:nvPr>
        </p:nvGraphicFramePr>
        <p:xfrm>
          <a:off x="5280343" y="1804828"/>
          <a:ext cx="3292158" cy="414147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Physics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1hr45</a:t>
                      </a: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Forces in Balance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739149109"/>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451032188"/>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Force and 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608232980"/>
                  </a:ext>
                </a:extLst>
              </a:tr>
              <a:tr h="372110">
                <a:tc>
                  <a:txBody>
                    <a:bodyPr/>
                    <a:lstStyle/>
                    <a:p>
                      <a:pPr algn="ctr">
                        <a:spcAft>
                          <a:spcPts val="0"/>
                        </a:spcAft>
                      </a:pPr>
                      <a:r>
                        <a:rPr lang="en-US" sz="1600" dirty="0">
                          <a:effectLst/>
                        </a:rPr>
                        <a:t>P11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Force and Pressure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317522224"/>
                  </a:ext>
                </a:extLst>
              </a:tr>
              <a:tr h="372110">
                <a:tc>
                  <a:txBody>
                    <a:bodyPr/>
                    <a:lstStyle/>
                    <a:p>
                      <a:pPr algn="ctr">
                        <a:spcAft>
                          <a:spcPts val="0"/>
                        </a:spcAft>
                      </a:pPr>
                      <a:r>
                        <a:rPr lang="en-US" sz="1600" dirty="0">
                          <a:effectLst/>
                        </a:rPr>
                        <a:t>P12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Wave Properties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869264956"/>
                  </a:ext>
                </a:extLst>
              </a:tr>
              <a:tr h="372110">
                <a:tc>
                  <a:txBody>
                    <a:bodyPr/>
                    <a:lstStyle/>
                    <a:p>
                      <a:pPr algn="ctr">
                        <a:spcAft>
                          <a:spcPts val="0"/>
                        </a:spcAft>
                      </a:pPr>
                      <a:r>
                        <a:rPr lang="en-US" sz="1600" dirty="0">
                          <a:effectLst/>
                        </a:rPr>
                        <a:t>P13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Electromagnetic Waves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513658875"/>
                  </a:ext>
                </a:extLst>
              </a:tr>
              <a:tr h="372110">
                <a:tc>
                  <a:txBody>
                    <a:bodyPr/>
                    <a:lstStyle/>
                    <a:p>
                      <a:pPr algn="ctr">
                        <a:spcAft>
                          <a:spcPts val="0"/>
                        </a:spcAft>
                      </a:pPr>
                      <a:r>
                        <a:rPr lang="en-US" sz="1600" dirty="0">
                          <a:effectLst/>
                        </a:rPr>
                        <a:t>P14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Light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493227536"/>
                  </a:ext>
                </a:extLst>
              </a:tr>
              <a:tr h="372110">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P15</a:t>
                      </a: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Electromagnetism</a:t>
                      </a: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090885007"/>
                  </a:ext>
                </a:extLst>
              </a:tr>
              <a:tr h="372110">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P16</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just">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Space</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620146852"/>
                  </a:ext>
                </a:extLst>
              </a:tr>
            </a:tbl>
          </a:graphicData>
        </a:graphic>
      </p:graphicFrame>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P8: Forces in Balance: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39146" y="327834"/>
          <a:ext cx="8921727" cy="6492240"/>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3055629">
                  <a:extLst>
                    <a:ext uri="{9D8B030D-6E8A-4147-A177-3AD203B41FA5}">
                      <a16:colId xmlns:a16="http://schemas.microsoft.com/office/drawing/2014/main" val="1764750521"/>
                    </a:ext>
                  </a:extLst>
                </a:gridCol>
                <a:gridCol w="1405234">
                  <a:extLst>
                    <a:ext uri="{9D8B030D-6E8A-4147-A177-3AD203B41FA5}">
                      <a16:colId xmlns:a16="http://schemas.microsoft.com/office/drawing/2014/main" val="20991255"/>
                    </a:ext>
                  </a:extLst>
                </a:gridCol>
                <a:gridCol w="1486955">
                  <a:extLst>
                    <a:ext uri="{9D8B030D-6E8A-4147-A177-3AD203B41FA5}">
                      <a16:colId xmlns:a16="http://schemas.microsoft.com/office/drawing/2014/main" val="147420320"/>
                    </a:ext>
                  </a:extLst>
                </a:gridCol>
              </a:tblGrid>
              <a:tr h="881534">
                <a:tc rowSpan="2">
                  <a:txBody>
                    <a:bodyPr/>
                    <a:lstStyle/>
                    <a:p>
                      <a:pPr algn="just"/>
                      <a:r>
                        <a:rPr lang="en-US" sz="1000" b="1" dirty="0"/>
                        <a:t>Newtons First Law</a:t>
                      </a:r>
                    </a:p>
                    <a:p>
                      <a:pPr algn="just"/>
                      <a:r>
                        <a:rPr lang="en-GB" sz="1000" kern="1200" dirty="0">
                          <a:solidFill>
                            <a:schemeClr val="tx1"/>
                          </a:solidFill>
                          <a:effectLst/>
                          <a:latin typeface="+mn-lt"/>
                          <a:ea typeface="+mn-ea"/>
                          <a:cs typeface="+mn-cs"/>
                        </a:rPr>
                        <a:t>If the resultant force acting on an object is zero and</a:t>
                      </a:r>
                      <a:endParaRPr lang="en-GB" sz="1000" dirty="0"/>
                    </a:p>
                    <a:p>
                      <a:pPr algn="just"/>
                      <a:r>
                        <a:rPr lang="en-GB" sz="1000" kern="1200" dirty="0">
                          <a:solidFill>
                            <a:schemeClr val="tx1"/>
                          </a:solidFill>
                          <a:effectLst/>
                          <a:latin typeface="+mn-lt"/>
                          <a:ea typeface="+mn-ea"/>
                          <a:cs typeface="+mn-cs"/>
                        </a:rPr>
                        <a:t>the object is stationary, the object will stay stationary.  However, if the object is moving, the object continues to move at the same speed and in the same direction. This means the object continues to move at the same velocity.   The velocity of an object will only change if there is a resultant force acting on the object.  </a:t>
                      </a:r>
                      <a:r>
                        <a:rPr lang="en-GB" sz="1000" b="1" kern="1200" dirty="0">
                          <a:solidFill>
                            <a:schemeClr val="tx1"/>
                          </a:solidFill>
                          <a:effectLst/>
                          <a:latin typeface="+mn-lt"/>
                          <a:ea typeface="+mn-ea"/>
                          <a:cs typeface="+mn-cs"/>
                        </a:rPr>
                        <a:t>The tendency of objects to continue in their state of rest or of uniform motion is called inertia. </a:t>
                      </a:r>
                      <a:endParaRPr lang="en-US" sz="1000" dirty="0"/>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Scalar and Vector Quantities</a:t>
                      </a:r>
                    </a:p>
                    <a:p>
                      <a:pPr algn="just"/>
                      <a:r>
                        <a:rPr lang="en-GB" sz="1000" kern="1200" dirty="0">
                          <a:solidFill>
                            <a:schemeClr val="tx1"/>
                          </a:solidFill>
                          <a:effectLst/>
                          <a:latin typeface="+mn-lt"/>
                          <a:ea typeface="+mn-ea"/>
                          <a:cs typeface="+mn-cs"/>
                        </a:rPr>
                        <a:t>Scalar quantities have magnitude only while vector quantities have magnitude and an associated direction. Scalars include time and speed while vectors include velocity.  A vector quantity may be represented by an arrow. The length of the arrow represents the magnitude, and the direction of the arrow the direction of the vector.</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Distance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Distance is how far an object moves. Distance does not involve direction. Distance is a scalar quantity. </a:t>
                      </a:r>
                      <a:endParaRPr lang="en-GB" sz="1000" dirty="0">
                        <a:effectLst/>
                      </a:endParaRPr>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Displacement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Displacement includes both the distance an object moves, measured in a straight line from the start point to the finish point and the direction of that straight line. Displacement is a vector quantity. </a:t>
                      </a:r>
                      <a:endParaRPr lang="en-GB" sz="1000" dirty="0">
                        <a:effectLst/>
                      </a:endParaRP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19823">
                <a:tc vMerge="1">
                  <a:txBody>
                    <a:bodyPr/>
                    <a:lstStyle/>
                    <a:p>
                      <a:endParaRPr lang="en-US"/>
                    </a:p>
                  </a:txBody>
                  <a:tcPr/>
                </a:tc>
                <a:tc rowSpan="2">
                  <a:txBody>
                    <a:bodyPr/>
                    <a:lstStyle/>
                    <a:p>
                      <a:pPr algn="just"/>
                      <a:r>
                        <a:rPr lang="en-US" sz="1000" b="1" dirty="0"/>
                        <a:t>Newtons Third Law</a:t>
                      </a:r>
                    </a:p>
                    <a:p>
                      <a:pPr algn="just"/>
                      <a:r>
                        <a:rPr lang="en-GB" sz="1000" kern="1200" dirty="0">
                          <a:solidFill>
                            <a:schemeClr val="tx1"/>
                          </a:solidFill>
                          <a:effectLst/>
                          <a:latin typeface="+mn-lt"/>
                          <a:ea typeface="+mn-ea"/>
                          <a:cs typeface="+mn-cs"/>
                        </a:rPr>
                        <a:t>Whenever two objects interact, the forces they exert on each other are equal and opposite. For example a man pushes on a wall with 100N and experiences a force of 100N in the opposite direction from the wall.</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301697"/>
                  </a:ext>
                </a:extLst>
              </a:tr>
              <a:tr h="490210">
                <a:tc rowSpan="2">
                  <a:txBody>
                    <a:bodyPr/>
                    <a:lstStyle/>
                    <a:p>
                      <a:pPr algn="just"/>
                      <a:r>
                        <a:rPr lang="en-US" sz="1000" b="1" dirty="0"/>
                        <a:t>Contact and Non contact Forces</a:t>
                      </a:r>
                    </a:p>
                    <a:p>
                      <a:pPr algn="just"/>
                      <a:r>
                        <a:rPr lang="en-GB" sz="1000" kern="1200" dirty="0">
                          <a:solidFill>
                            <a:schemeClr val="tx1"/>
                          </a:solidFill>
                          <a:effectLst/>
                          <a:latin typeface="+mn-lt"/>
                          <a:ea typeface="+mn-ea"/>
                          <a:cs typeface="+mn-cs"/>
                        </a:rPr>
                        <a:t>A force is a push or pull that acts on an object due to the interaction with another object. All forces between objects are either contact forces in which the objects are physically touching or non-contact forces in which the objects are physically separated.   Examples of contact forces include friction, air resistance, tension and normal contact force.   Examples of non-contact forces are gravitational force, electrostatic force and magnetic force.   Force is a vector quantity as it acts in a direction.</a:t>
                      </a:r>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Determining Centre of Mass of a Symmetrical Object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For a flat object that is symmetrical its centre of mass is along the axis of symmetry.   If the object has more than one axis of symmetry than its centre of mass is at the point that these axis meet.</a:t>
                      </a:r>
                    </a:p>
                    <a:p>
                      <a:pPr algn="just"/>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438123619"/>
                  </a:ext>
                </a:extLst>
              </a:tr>
              <a:tr h="1075229">
                <a:tc vMerge="1">
                  <a:txBody>
                    <a:bodyPr/>
                    <a:lstStyle/>
                    <a:p>
                      <a:endParaRPr lang="en-US"/>
                    </a:p>
                  </a:txBody>
                  <a:tcPr>
                    <a:lnT w="57150" cap="flat" cmpd="sng" algn="ctr">
                      <a:solidFill>
                        <a:schemeClr val="tx1"/>
                      </a:solidFill>
                      <a:prstDash val="solid"/>
                      <a:round/>
                      <a:headEnd type="none" w="med" len="med"/>
                      <a:tailEnd type="none" w="med" len="med"/>
                    </a:lnT>
                  </a:tcPr>
                </a:tc>
                <a:tc>
                  <a:txBody>
                    <a:bodyPr/>
                    <a:lstStyle/>
                    <a:p>
                      <a:pPr algn="just"/>
                      <a:r>
                        <a:rPr lang="en-GB" sz="1000" b="1" dirty="0"/>
                        <a:t>Resultant Force</a:t>
                      </a:r>
                    </a:p>
                    <a:p>
                      <a:pPr algn="just"/>
                      <a:r>
                        <a:rPr lang="en-GB" sz="1000" dirty="0"/>
                        <a:t>A single force that has the same effect as all the forces acting on the object.  For example if there is a force of 100N to the right and 50N to the left then overall there will be a resultant force of 50N to the right.  If forces are acting in the same direction add them together, if they are acting in opposite directions subtract them from each other.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2992352341"/>
                  </a:ext>
                </a:extLst>
              </a:tr>
              <a:tr h="1341120">
                <a:tc>
                  <a:txBody>
                    <a:bodyPr/>
                    <a:lstStyle/>
                    <a:p>
                      <a:pPr algn="just"/>
                      <a:r>
                        <a:rPr lang="en-GB" sz="1000" b="1" dirty="0"/>
                        <a:t>Centre of Mass</a:t>
                      </a:r>
                    </a:p>
                    <a:p>
                      <a:pPr algn="just"/>
                      <a:r>
                        <a:rPr lang="en-GB" sz="1000" dirty="0"/>
                        <a:t>The weight of an object acts at a single single point called the centre of mass.  This idea is very important for designers and engineers to make sure that they design something that wont tip over.  The centre of mass of an object is the point at which its mass can be concentrated.  If you suspend any object it will come to rest with its centre of mass directly below the point of suspension.</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Resolution of Forces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You need to be able to draw vector diagrams to illustrate resolution of forces and determine the magnitude and direction of this force.  You will need a protractor and a ruler.  Use a ruler to draw the the forces to scale and use a protractor to measure the accurately the angle between these forces.  Draw the resolving force line to complete the diagram.  This should make a triangle.  Measure the size of this line to measure the magnitude of this force.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Determining Centre of Mass of an Irregular Shaped Piece of Card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Put a hole in one corner of the card and suspend the card from a rod.  Use a plumb line to draw a vertical line on the card from the rod.  Repeat this again hanging the object from different corners.  The point at which the lines meet is the centre of mass.</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010863002"/>
                  </a:ext>
                </a:extLst>
              </a:tr>
              <a:tr h="1341120">
                <a:tc>
                  <a:txBody>
                    <a:bodyPr/>
                    <a:lstStyle/>
                    <a:p>
                      <a:pPr algn="just"/>
                      <a:r>
                        <a:rPr lang="en-US" sz="1000" b="1" dirty="0"/>
                        <a:t>Friction</a:t>
                      </a:r>
                    </a:p>
                    <a:p>
                      <a:pPr algn="just"/>
                      <a:r>
                        <a:rPr lang="en-US" sz="1000" dirty="0"/>
                        <a:t>A force that acts in the opposite direction of a moving object.  Examples include air resistance and water resistance.</a:t>
                      </a:r>
                    </a:p>
                    <a:p>
                      <a:pPr algn="just"/>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205397747"/>
                  </a:ext>
                </a:extLst>
              </a:tr>
            </a:tbl>
          </a:graphicData>
        </a:graphic>
      </p:graphicFrame>
      <p:pic>
        <p:nvPicPr>
          <p:cNvPr id="3" name="Picture 2">
            <a:extLst>
              <a:ext uri="{FF2B5EF4-FFF2-40B4-BE49-F238E27FC236}">
                <a16:creationId xmlns:a16="http://schemas.microsoft.com/office/drawing/2014/main" id="{60EF1E46-E0CF-7945-B7DA-DBC38BB53F4C}"/>
              </a:ext>
            </a:extLst>
          </p:cNvPr>
          <p:cNvPicPr>
            <a:picLocks noChangeAspect="1"/>
          </p:cNvPicPr>
          <p:nvPr/>
        </p:nvPicPr>
        <p:blipFill rotWithShape="1">
          <a:blip r:embed="rId3"/>
          <a:srcRect b="29493"/>
          <a:stretch/>
        </p:blipFill>
        <p:spPr>
          <a:xfrm>
            <a:off x="6772786" y="3170903"/>
            <a:ext cx="1930400" cy="752168"/>
          </a:xfrm>
          <a:prstGeom prst="rect">
            <a:avLst/>
          </a:prstGeom>
        </p:spPr>
      </p:pic>
      <p:pic>
        <p:nvPicPr>
          <p:cNvPr id="13" name="Picture 12">
            <a:extLst>
              <a:ext uri="{FF2B5EF4-FFF2-40B4-BE49-F238E27FC236}">
                <a16:creationId xmlns:a16="http://schemas.microsoft.com/office/drawing/2014/main" id="{63D113C2-E35D-624F-8A94-C149876CEB60}"/>
              </a:ext>
            </a:extLst>
          </p:cNvPr>
          <p:cNvPicPr>
            <a:picLocks noChangeAspect="1"/>
          </p:cNvPicPr>
          <p:nvPr/>
        </p:nvPicPr>
        <p:blipFill rotWithShape="1">
          <a:blip r:embed="rId4"/>
          <a:srcRect r="24639"/>
          <a:stretch/>
        </p:blipFill>
        <p:spPr>
          <a:xfrm>
            <a:off x="7806829" y="5156772"/>
            <a:ext cx="1079944" cy="1420664"/>
          </a:xfrm>
          <a:prstGeom prst="rect">
            <a:avLst/>
          </a:prstGeom>
        </p:spPr>
      </p:pic>
      <p:pic>
        <p:nvPicPr>
          <p:cNvPr id="14" name="Picture 13">
            <a:extLst>
              <a:ext uri="{FF2B5EF4-FFF2-40B4-BE49-F238E27FC236}">
                <a16:creationId xmlns:a16="http://schemas.microsoft.com/office/drawing/2014/main" id="{611EC4DC-4EAF-324A-9780-70483EF514AD}"/>
              </a:ext>
            </a:extLst>
          </p:cNvPr>
          <p:cNvPicPr>
            <a:picLocks noChangeAspect="1"/>
          </p:cNvPicPr>
          <p:nvPr/>
        </p:nvPicPr>
        <p:blipFill>
          <a:blip r:embed="rId5"/>
          <a:stretch>
            <a:fillRect/>
          </a:stretch>
        </p:blipFill>
        <p:spPr>
          <a:xfrm>
            <a:off x="4572000" y="5621520"/>
            <a:ext cx="1425677" cy="1012230"/>
          </a:xfrm>
          <a:prstGeom prst="rect">
            <a:avLst/>
          </a:prstGeom>
        </p:spPr>
      </p:pic>
    </p:spTree>
    <p:extLst>
      <p:ext uri="{BB962C8B-B14F-4D97-AF65-F5344CB8AC3E}">
        <p14:creationId xmlns:p14="http://schemas.microsoft.com/office/powerpoint/2010/main" val="4013065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P8: Forces in Balance: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1509895284"/>
              </p:ext>
            </p:extLst>
          </p:nvPr>
        </p:nvGraphicFramePr>
        <p:xfrm>
          <a:off x="139146" y="327834"/>
          <a:ext cx="8921727" cy="5240383"/>
        </p:xfrm>
        <a:graphic>
          <a:graphicData uri="http://schemas.openxmlformats.org/drawingml/2006/table">
            <a:tbl>
              <a:tblPr firstRow="1" bandRow="1">
                <a:tableStyleId>{5940675A-B579-460E-94D1-54222C63F5DA}</a:tableStyleId>
              </a:tblPr>
              <a:tblGrid>
                <a:gridCol w="991303">
                  <a:extLst>
                    <a:ext uri="{9D8B030D-6E8A-4147-A177-3AD203B41FA5}">
                      <a16:colId xmlns:a16="http://schemas.microsoft.com/office/drawing/2014/main" val="1469860458"/>
                    </a:ext>
                  </a:extLst>
                </a:gridCol>
                <a:gridCol w="991303">
                  <a:extLst>
                    <a:ext uri="{9D8B030D-6E8A-4147-A177-3AD203B41FA5}">
                      <a16:colId xmlns:a16="http://schemas.microsoft.com/office/drawing/2014/main" val="3212659264"/>
                    </a:ext>
                  </a:extLst>
                </a:gridCol>
                <a:gridCol w="991303">
                  <a:extLst>
                    <a:ext uri="{9D8B030D-6E8A-4147-A177-3AD203B41FA5}">
                      <a16:colId xmlns:a16="http://schemas.microsoft.com/office/drawing/2014/main" val="897394752"/>
                    </a:ext>
                  </a:extLst>
                </a:gridCol>
                <a:gridCol w="3055629">
                  <a:extLst>
                    <a:ext uri="{9D8B030D-6E8A-4147-A177-3AD203B41FA5}">
                      <a16:colId xmlns:a16="http://schemas.microsoft.com/office/drawing/2014/main" val="1764750521"/>
                    </a:ext>
                  </a:extLst>
                </a:gridCol>
                <a:gridCol w="2892189">
                  <a:extLst>
                    <a:ext uri="{9D8B030D-6E8A-4147-A177-3AD203B41FA5}">
                      <a16:colId xmlns:a16="http://schemas.microsoft.com/office/drawing/2014/main" val="20991255"/>
                    </a:ext>
                  </a:extLst>
                </a:gridCol>
              </a:tblGrid>
              <a:tr h="1705507">
                <a:tc gridSpan="3">
                  <a:txBody>
                    <a:bodyPr/>
                    <a:lstStyle/>
                    <a:p>
                      <a:pPr algn="just"/>
                      <a:r>
                        <a:rPr lang="en-US" sz="1000" b="1" dirty="0"/>
                        <a:t>Moments</a:t>
                      </a:r>
                    </a:p>
                    <a:p>
                      <a:pPr algn="just"/>
                      <a:r>
                        <a:rPr lang="en-US" sz="1000" kern="1200" dirty="0">
                          <a:solidFill>
                            <a:schemeClr val="tx1"/>
                          </a:solidFill>
                          <a:effectLst/>
                          <a:latin typeface="+mn-lt"/>
                          <a:ea typeface="+mn-ea"/>
                          <a:cs typeface="+mn-cs"/>
                        </a:rPr>
                        <a:t>A force of a system of forces which may cause an object to rotate.  The turning effect of a  force is called the moment force and it can be calculated using the equation below:</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Moment of Force = Force x Distance</a:t>
                      </a:r>
                    </a:p>
                    <a:p>
                      <a:pPr algn="ctr"/>
                      <a:endParaRPr lang="en-US" sz="1000" kern="1200" dirty="0">
                        <a:solidFill>
                          <a:schemeClr val="tx1"/>
                        </a:solidFill>
                        <a:effectLst/>
                        <a:latin typeface="+mn-lt"/>
                        <a:ea typeface="+mn-ea"/>
                        <a:cs typeface="+mn-cs"/>
                      </a:endParaRPr>
                    </a:p>
                    <a:p>
                      <a:pPr algn="just"/>
                      <a:r>
                        <a:rPr lang="en-US" sz="1000" kern="1200" dirty="0">
                          <a:solidFill>
                            <a:schemeClr val="tx1"/>
                          </a:solidFill>
                          <a:effectLst/>
                          <a:latin typeface="+mn-lt"/>
                          <a:ea typeface="+mn-ea"/>
                          <a:cs typeface="+mn-cs"/>
                        </a:rPr>
                        <a:t>Distance is the distance from the pivot to the line of action of the force.</a:t>
                      </a:r>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5">
                  <a:txBody>
                    <a:bodyPr/>
                    <a:lstStyle/>
                    <a:p>
                      <a:pPr algn="just"/>
                      <a:r>
                        <a:rPr lang="en-US" sz="1000" b="1" dirty="0"/>
                        <a:t>Levers</a:t>
                      </a:r>
                    </a:p>
                    <a:p>
                      <a:pPr algn="just"/>
                      <a:r>
                        <a:rPr lang="en-GB" sz="1000" kern="1200" dirty="0">
                          <a:solidFill>
                            <a:schemeClr val="tx1"/>
                          </a:solidFill>
                          <a:effectLst/>
                          <a:latin typeface="+mn-lt"/>
                          <a:ea typeface="+mn-ea"/>
                          <a:cs typeface="+mn-cs"/>
                        </a:rPr>
                        <a:t>A simple lever and a simple gear system can both be used to transmit the rotational effects of forces. A spanner is an example of a lever.  It can be used to produce a turning effect and unscrew a bolt.  The weight of the object is called the load and the force that the person applies is called the effort.  The point at which the object turns is called the pivot.   To increase the moment of the force you could increase the size of the force or increase the distance between the effort and the pivot (use a spanner with a longer handle)</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a:txBody>
                    <a:bodyPr/>
                    <a:lstStyle/>
                    <a:p>
                      <a:pPr algn="just"/>
                      <a:r>
                        <a:rPr lang="en-US" sz="1000" b="1" dirty="0"/>
                        <a:t>Gears</a:t>
                      </a:r>
                    </a:p>
                    <a:p>
                      <a:pPr algn="just"/>
                      <a:r>
                        <a:rPr lang="en-US" sz="1000" dirty="0"/>
                        <a:t>Gears are like levers as they can multiply the effect of a turning force.  When a car is in low gear a small gear wheel turns a larger gear wheel multiplying the turning effect of the engine force producing a bigger turning effect on the car wheels.</a:t>
                      </a:r>
                    </a:p>
                    <a:p>
                      <a:pPr algn="just"/>
                      <a:endParaRPr lang="en-US" sz="1000" dirty="0"/>
                    </a:p>
                    <a:p>
                      <a:pPr algn="ctr"/>
                      <a:r>
                        <a:rPr lang="en-US" sz="1000" dirty="0"/>
                        <a:t>Low Gear = Low Speed and  a High Turning Effect</a:t>
                      </a:r>
                    </a:p>
                    <a:p>
                      <a:pPr algn="ctr"/>
                      <a:endParaRPr lang="en-US" sz="1000" dirty="0"/>
                    </a:p>
                    <a:p>
                      <a:pPr algn="just"/>
                      <a:r>
                        <a:rPr lang="en-US" sz="1000" dirty="0"/>
                        <a:t>When a car is in a high gear a large gear wheel turns a smaller gear wheel on the output shaft.  This causes the output shaft to spin faster causing a higher speeds but the turning effect is lower.</a:t>
                      </a:r>
                    </a:p>
                    <a:p>
                      <a:pPr algn="just"/>
                      <a:endParaRPr lang="en-US" sz="1000" dirty="0"/>
                    </a:p>
                    <a:p>
                      <a:pPr algn="just"/>
                      <a:r>
                        <a:rPr lang="en-US" sz="1000" dirty="0"/>
                        <a:t>High Gear = High Speed and a Low Turning Effect.</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35242">
                <a:tc>
                  <a:txBody>
                    <a:bodyPr/>
                    <a:lstStyle/>
                    <a:p>
                      <a:pPr algn="ctr"/>
                      <a:r>
                        <a:rPr lang="en-US" sz="1000" b="1" dirty="0"/>
                        <a:t>Quantity</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97980311"/>
                  </a:ext>
                </a:extLst>
              </a:tr>
              <a:tr h="458723">
                <a:tc>
                  <a:txBody>
                    <a:bodyPr/>
                    <a:lstStyle/>
                    <a:p>
                      <a:pPr algn="ctr"/>
                      <a:r>
                        <a:rPr lang="en-US" sz="1000" dirty="0"/>
                        <a:t>Moment of Force</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N/m</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138495735"/>
                  </a:ext>
                </a:extLst>
              </a:tr>
              <a:tr h="458723">
                <a:tc>
                  <a:txBody>
                    <a:bodyPr/>
                    <a:lstStyle/>
                    <a:p>
                      <a:pPr algn="ctr"/>
                      <a:r>
                        <a:rPr lang="en-US" sz="1000" dirty="0"/>
                        <a:t>Force</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107485"/>
                  </a:ext>
                </a:extLst>
              </a:tr>
              <a:tr h="458723">
                <a:tc>
                  <a:txBody>
                    <a:bodyPr/>
                    <a:lstStyle/>
                    <a:p>
                      <a:pPr algn="ctr"/>
                      <a:r>
                        <a:rPr lang="en-US" sz="1000" dirty="0"/>
                        <a:t>Distance</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55088597"/>
                  </a:ext>
                </a:extLst>
              </a:tr>
              <a:tr h="1852534">
                <a:tc gridSpan="4">
                  <a:txBody>
                    <a:bodyPr/>
                    <a:lstStyle/>
                    <a:p>
                      <a:pPr algn="just"/>
                      <a:r>
                        <a:rPr lang="en-US" sz="1000" b="1" dirty="0"/>
                        <a:t>Balanced Moments</a:t>
                      </a:r>
                    </a:p>
                    <a:p>
                      <a:pPr algn="just"/>
                      <a:r>
                        <a:rPr lang="en-US" sz="1000" b="0" dirty="0"/>
                        <a:t>If an object is balanced the total clockwise moment about a pivot equals the total anticlockwise moment about the pivot.</a:t>
                      </a:r>
                    </a:p>
                    <a:p>
                      <a:pPr algn="just"/>
                      <a:endParaRPr lang="en-US" sz="1000" b="0" dirty="0"/>
                    </a:p>
                    <a:p>
                      <a:pPr algn="just"/>
                      <a:r>
                        <a:rPr lang="en-US" sz="1000" b="0" dirty="0"/>
                        <a:t>This means that:</a:t>
                      </a:r>
                    </a:p>
                    <a:p>
                      <a:pPr algn="just"/>
                      <a:r>
                        <a:rPr lang="en-US" sz="1000" b="0" dirty="0"/>
                        <a:t>The sum of all of the clockwise moments about any point = the sum of all the anticlockwise moments about the point.</a:t>
                      </a:r>
                    </a:p>
                    <a:p>
                      <a:pPr algn="just"/>
                      <a:endParaRPr lang="en-US" sz="1000" b="0" dirty="0"/>
                    </a:p>
                  </a:txBody>
                  <a:tcPr>
                    <a:lnL w="762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endParaRPr lang="en-GB" sz="1000" dirty="0"/>
                    </a:p>
                  </a:txBody>
                  <a:tcPr>
                    <a:lnL w="12700" cap="flat" cmpd="sng" algn="ctr">
                      <a:solidFill>
                        <a:schemeClr val="bg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123619"/>
                  </a:ext>
                </a:extLst>
              </a:tr>
            </a:tbl>
          </a:graphicData>
        </a:graphic>
      </p:graphicFrame>
      <p:pic>
        <p:nvPicPr>
          <p:cNvPr id="5" name="Picture 4">
            <a:extLst>
              <a:ext uri="{FF2B5EF4-FFF2-40B4-BE49-F238E27FC236}">
                <a16:creationId xmlns:a16="http://schemas.microsoft.com/office/drawing/2014/main" id="{F07D16D2-7BEB-B44A-9AD5-9096FBCFFAE7}"/>
              </a:ext>
            </a:extLst>
          </p:cNvPr>
          <p:cNvPicPr>
            <a:picLocks noChangeAspect="1"/>
          </p:cNvPicPr>
          <p:nvPr/>
        </p:nvPicPr>
        <p:blipFill>
          <a:blip r:embed="rId3"/>
          <a:stretch>
            <a:fillRect/>
          </a:stretch>
        </p:blipFill>
        <p:spPr>
          <a:xfrm>
            <a:off x="6333117" y="3965405"/>
            <a:ext cx="2549625" cy="1307782"/>
          </a:xfrm>
          <a:prstGeom prst="rect">
            <a:avLst/>
          </a:prstGeom>
        </p:spPr>
      </p:pic>
      <p:pic>
        <p:nvPicPr>
          <p:cNvPr id="6" name="Picture 5">
            <a:extLst>
              <a:ext uri="{FF2B5EF4-FFF2-40B4-BE49-F238E27FC236}">
                <a16:creationId xmlns:a16="http://schemas.microsoft.com/office/drawing/2014/main" id="{4D88B9C2-D380-D24F-9A7F-7E1C4C69A8BC}"/>
              </a:ext>
            </a:extLst>
          </p:cNvPr>
          <p:cNvPicPr>
            <a:picLocks noChangeAspect="1"/>
          </p:cNvPicPr>
          <p:nvPr/>
        </p:nvPicPr>
        <p:blipFill>
          <a:blip r:embed="rId4"/>
          <a:stretch>
            <a:fillRect/>
          </a:stretch>
        </p:blipFill>
        <p:spPr>
          <a:xfrm>
            <a:off x="3709195" y="2281747"/>
            <a:ext cx="2108200" cy="1270000"/>
          </a:xfrm>
          <a:prstGeom prst="rect">
            <a:avLst/>
          </a:prstGeom>
        </p:spPr>
      </p:pic>
    </p:spTree>
    <p:extLst>
      <p:ext uri="{BB962C8B-B14F-4D97-AF65-F5344CB8AC3E}">
        <p14:creationId xmlns:p14="http://schemas.microsoft.com/office/powerpoint/2010/main" val="161315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P9: Motion: Physics Specification</a:t>
            </a:r>
          </a:p>
        </p:txBody>
      </p:sp>
      <p:graphicFrame>
        <p:nvGraphicFramePr>
          <p:cNvPr id="21" name="Table 20">
            <a:extLst>
              <a:ext uri="{FF2B5EF4-FFF2-40B4-BE49-F238E27FC236}">
                <a16:creationId xmlns:a16="http://schemas.microsoft.com/office/drawing/2014/main" id="{04B9D472-991F-C74D-820E-AB931BF82382}"/>
              </a:ext>
            </a:extLst>
          </p:cNvPr>
          <p:cNvGraphicFramePr>
            <a:graphicFrameLocks noGrp="1"/>
          </p:cNvGraphicFramePr>
          <p:nvPr>
            <p:extLst>
              <p:ext uri="{D42A27DB-BD31-4B8C-83A1-F6EECF244321}">
                <p14:modId xmlns:p14="http://schemas.microsoft.com/office/powerpoint/2010/main" val="1210274870"/>
              </p:ext>
            </p:extLst>
          </p:nvPr>
        </p:nvGraphicFramePr>
        <p:xfrm>
          <a:off x="60765" y="298806"/>
          <a:ext cx="8938092" cy="6522720"/>
        </p:xfrm>
        <a:graphic>
          <a:graphicData uri="http://schemas.openxmlformats.org/drawingml/2006/table">
            <a:tbl>
              <a:tblPr firstRow="1" bandRow="1">
                <a:tableStyleId>{5940675A-B579-460E-94D1-54222C63F5DA}</a:tableStyleId>
              </a:tblPr>
              <a:tblGrid>
                <a:gridCol w="2009846">
                  <a:extLst>
                    <a:ext uri="{9D8B030D-6E8A-4147-A177-3AD203B41FA5}">
                      <a16:colId xmlns:a16="http://schemas.microsoft.com/office/drawing/2014/main" val="1469860458"/>
                    </a:ext>
                  </a:extLst>
                </a:gridCol>
                <a:gridCol w="964063">
                  <a:extLst>
                    <a:ext uri="{9D8B030D-6E8A-4147-A177-3AD203B41FA5}">
                      <a16:colId xmlns:a16="http://schemas.microsoft.com/office/drawing/2014/main" val="1405917091"/>
                    </a:ext>
                  </a:extLst>
                </a:gridCol>
                <a:gridCol w="1121763">
                  <a:extLst>
                    <a:ext uri="{9D8B030D-6E8A-4147-A177-3AD203B41FA5}">
                      <a16:colId xmlns:a16="http://schemas.microsoft.com/office/drawing/2014/main" val="1764750521"/>
                    </a:ext>
                  </a:extLst>
                </a:gridCol>
                <a:gridCol w="2009846">
                  <a:extLst>
                    <a:ext uri="{9D8B030D-6E8A-4147-A177-3AD203B41FA5}">
                      <a16:colId xmlns:a16="http://schemas.microsoft.com/office/drawing/2014/main" val="2118476947"/>
                    </a:ext>
                  </a:extLst>
                </a:gridCol>
                <a:gridCol w="1175639">
                  <a:extLst>
                    <a:ext uri="{9D8B030D-6E8A-4147-A177-3AD203B41FA5}">
                      <a16:colId xmlns:a16="http://schemas.microsoft.com/office/drawing/2014/main" val="20991255"/>
                    </a:ext>
                  </a:extLst>
                </a:gridCol>
                <a:gridCol w="752488">
                  <a:extLst>
                    <a:ext uri="{9D8B030D-6E8A-4147-A177-3AD203B41FA5}">
                      <a16:colId xmlns:a16="http://schemas.microsoft.com/office/drawing/2014/main" val="1033785103"/>
                    </a:ext>
                  </a:extLst>
                </a:gridCol>
                <a:gridCol w="904447">
                  <a:extLst>
                    <a:ext uri="{9D8B030D-6E8A-4147-A177-3AD203B41FA5}">
                      <a16:colId xmlns:a16="http://schemas.microsoft.com/office/drawing/2014/main" val="237231311"/>
                    </a:ext>
                  </a:extLst>
                </a:gridCol>
              </a:tblGrid>
              <a:tr h="466823">
                <a:tc rowSpan="6" gridSpan="2">
                  <a:txBody>
                    <a:bodyPr/>
                    <a:lstStyle/>
                    <a:p>
                      <a:pPr algn="just"/>
                      <a:r>
                        <a:rPr lang="en-US" sz="1000" b="1" dirty="0"/>
                        <a:t>Speed</a:t>
                      </a:r>
                    </a:p>
                    <a:p>
                      <a:pPr algn="just"/>
                      <a:r>
                        <a:rPr lang="en-US" sz="1000" kern="1200" dirty="0">
                          <a:solidFill>
                            <a:schemeClr val="tx1"/>
                          </a:solidFill>
                          <a:effectLst/>
                          <a:latin typeface="+mn-lt"/>
                          <a:ea typeface="+mn-ea"/>
                          <a:cs typeface="+mn-cs"/>
                        </a:rPr>
                        <a:t>Speed is a scalar quantity as it does not involve direction.   The speed of a moving object is normally changing and so is rarely constant.  The speed a person travels at can depend on their age, terrain (is it hilly or flat) fitness and distance travelled.  Typically people travel at 1.5m/s when walking, 3m/s when running and 6m/s when cycling.  The speed of sound and of the wind may change also.  Sound typically travels at 330m/s.  The formula to calculate the speed of an object is:</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Distance Travelled  = Speed x Time</a:t>
                      </a:r>
                    </a:p>
                  </a:txBody>
                  <a:tcPr anchor="ct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rowSpan="6" gridSpan="2">
                  <a:txBody>
                    <a:bodyPr/>
                    <a:lstStyle/>
                    <a:p>
                      <a:pPr algn="just"/>
                      <a:r>
                        <a:rPr lang="en-US" sz="1000" b="1" dirty="0"/>
                        <a:t>Velocity</a:t>
                      </a:r>
                    </a:p>
                    <a:p>
                      <a:pPr algn="just"/>
                      <a:r>
                        <a:rPr lang="en-GB" sz="1000" kern="1200" dirty="0">
                          <a:solidFill>
                            <a:schemeClr val="tx1"/>
                          </a:solidFill>
                          <a:effectLst/>
                          <a:latin typeface="+mn-lt"/>
                          <a:ea typeface="+mn-ea"/>
                          <a:cs typeface="+mn-cs"/>
                        </a:rPr>
                        <a:t>The velocity of an object is its speed in a particular direction.  This means velocity is a vector quantity. </a:t>
                      </a:r>
                      <a:r>
                        <a:rPr lang="en-GB" sz="1000" b="0" kern="1200" dirty="0">
                          <a:solidFill>
                            <a:schemeClr val="tx1"/>
                          </a:solidFill>
                          <a:effectLst/>
                          <a:latin typeface="+mn-lt"/>
                          <a:ea typeface="+mn-ea"/>
                          <a:cs typeface="+mn-cs"/>
                        </a:rPr>
                        <a:t> If you are travelling around a roundabout (in a circle) your speed may be constant, but the velocity will be changing as you are constantly changing direction.</a:t>
                      </a: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35357">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Speed</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984749"/>
                  </a:ext>
                </a:extLst>
              </a:tr>
              <a:tr h="287331">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Distance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245631"/>
                  </a:ext>
                </a:extLst>
              </a:tr>
              <a:tr h="402772">
                <a:tc gridSpan="2"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Time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75658"/>
                  </a:ext>
                </a:extLst>
              </a:tr>
              <a:tr h="373469">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Change in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𝚫v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72388"/>
                  </a:ext>
                </a:extLst>
              </a:tr>
              <a:tr h="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Initial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u</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35826"/>
                  </a:ext>
                </a:extLst>
              </a:tr>
              <a:tr h="0">
                <a:tc rowSpan="3" gridSpan="2">
                  <a:txBody>
                    <a:bodyPr/>
                    <a:lstStyle/>
                    <a:p>
                      <a:pPr algn="just"/>
                      <a:r>
                        <a:rPr lang="en-US" sz="1000" b="1" dirty="0"/>
                        <a:t>Acceleration</a:t>
                      </a:r>
                    </a:p>
                    <a:p>
                      <a:pPr algn="just"/>
                      <a:r>
                        <a:rPr lang="en-US" sz="1000" dirty="0"/>
                        <a:t>This is a measurement of the rate in which an objects velocity changes.  If an object is slowing down than it is said to be decelerating.  It can be calculated using the equation:</a:t>
                      </a:r>
                    </a:p>
                    <a:p>
                      <a:pPr algn="just"/>
                      <a:endParaRPr lang="en-US" sz="1000" dirty="0"/>
                    </a:p>
                    <a:p>
                      <a:pPr algn="ctr"/>
                      <a:r>
                        <a:rPr lang="en-US" sz="1000" dirty="0"/>
                        <a:t>Acceleration = change in velocity / time taken.</a:t>
                      </a:r>
                    </a:p>
                    <a:p>
                      <a:pPr algn="just"/>
                      <a:endParaRPr lang="en-US" sz="1000" dirty="0"/>
                    </a:p>
                    <a:p>
                      <a:pPr algn="just"/>
                      <a:r>
                        <a:rPr lang="en-US" sz="1000" dirty="0"/>
                        <a:t>Be careful when calculating change in velocity.  For example if you are told an object from standing accelerates to 12m/s then the change in velocity is 12m/s.  However if you are told that the object was moving at 5m/s and accelerates to 12m/s the change in velocity is now 7m/s.  </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rowSpan="3" gridSpan="2">
                  <a:txBody>
                    <a:bodyPr/>
                    <a:lstStyle/>
                    <a:p>
                      <a:pPr algn="just"/>
                      <a:r>
                        <a:rPr lang="en-GB" sz="1000" b="1" dirty="0"/>
                        <a:t>Uniform Acceleration</a:t>
                      </a:r>
                    </a:p>
                    <a:p>
                      <a:pPr algn="just"/>
                      <a:r>
                        <a:rPr lang="en-GB" sz="1000" dirty="0"/>
                        <a:t>The following equation applies to uniform acceleration (you are given this one on your data sheet):</a:t>
                      </a:r>
                    </a:p>
                    <a:p>
                      <a:pPr algn="just"/>
                      <a:endParaRPr lang="en-GB" sz="1000" dirty="0"/>
                    </a:p>
                    <a:p>
                      <a:pPr algn="just"/>
                      <a:r>
                        <a:rPr lang="en-GB" sz="1000" dirty="0"/>
                        <a:t>(final velocity)</a:t>
                      </a:r>
                      <a:r>
                        <a:rPr lang="en-GB" sz="1000" baseline="30000" dirty="0"/>
                        <a:t>2</a:t>
                      </a:r>
                      <a:r>
                        <a:rPr lang="en-GB" sz="1000" dirty="0"/>
                        <a:t> – (initial velocity)</a:t>
                      </a:r>
                      <a:r>
                        <a:rPr lang="en-GB" sz="1000" baseline="30000" dirty="0"/>
                        <a:t>2</a:t>
                      </a:r>
                      <a:r>
                        <a:rPr lang="en-GB" sz="1000" dirty="0"/>
                        <a:t> = 2 x acceleration x distance</a:t>
                      </a:r>
                    </a:p>
                    <a:p>
                      <a:pPr algn="just"/>
                      <a:endParaRPr lang="en-GB" sz="1000" dirty="0"/>
                    </a:p>
                    <a:p>
                      <a:pPr algn="just"/>
                      <a:r>
                        <a:rPr lang="en-GB" sz="1000" dirty="0"/>
                        <a:t>Near the Earth’s surface any object falling freely under gravity has an acceleration of about 9.8m/s</a:t>
                      </a:r>
                      <a:r>
                        <a:rPr lang="en-GB" sz="1000" baseline="30000" dirty="0"/>
                        <a:t>2</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a:txBody>
                    <a:bodyPr/>
                    <a:lstStyle/>
                    <a:p>
                      <a:pPr algn="ctr"/>
                      <a:r>
                        <a:rPr lang="en-US" sz="1000" dirty="0"/>
                        <a:t>Final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0">
                <a:tc gridSpan="2"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gridSpan="2"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Acceleration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m/s</a:t>
                      </a:r>
                      <a:r>
                        <a:rPr lang="en-US" sz="1000" baseline="30000" dirty="0"/>
                        <a:t>2</a:t>
                      </a: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3477529"/>
                  </a:ext>
                </a:extLst>
              </a:tr>
              <a:tr h="131900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3">
                  <a:txBody>
                    <a:bodyPr/>
                    <a:lstStyle/>
                    <a:p>
                      <a:pPr algn="just"/>
                      <a:r>
                        <a:rPr lang="en-US" sz="1000" b="1" dirty="0"/>
                        <a:t>Drawing a Tangent on a Point of Acceleration of a Distance Time Graph</a:t>
                      </a:r>
                    </a:p>
                    <a:p>
                      <a:pPr algn="just"/>
                      <a:endParaRPr lang="en-US"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21178"/>
                  </a:ext>
                </a:extLst>
              </a:tr>
              <a:tr h="2225040">
                <a:tc>
                  <a:txBody>
                    <a:bodyPr/>
                    <a:lstStyle/>
                    <a:p>
                      <a:pPr algn="just"/>
                      <a:r>
                        <a:rPr lang="en-US" sz="1000" b="1" dirty="0"/>
                        <a:t>Distance Time Graphs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If an object moves along a straight line, the distance travelled can be represented by a distance–time graph.   The speed of an object can be </a:t>
                      </a:r>
                      <a:r>
                        <a:rPr lang="en-GB" sz="1000" b="0" kern="1200" dirty="0">
                          <a:solidFill>
                            <a:schemeClr val="tx1"/>
                          </a:solidFill>
                          <a:effectLst/>
                          <a:latin typeface="+mn-lt"/>
                          <a:ea typeface="+mn-ea"/>
                          <a:cs typeface="+mn-cs"/>
                        </a:rPr>
                        <a:t>calculated from the gradient of its distance–time graph. If an object is accelerating, its speed at any particular time can be determined by drawing a tangent and measuring the gradient of the distance–time graph at that time. </a:t>
                      </a:r>
                      <a:endParaRPr lang="en-GB" sz="1000" b="0" dirty="0"/>
                    </a:p>
                    <a:p>
                      <a:pPr algn="just"/>
                      <a:endParaRPr lang="en-GB" sz="1000" dirty="0"/>
                    </a:p>
                    <a:p>
                      <a:pPr algn="just"/>
                      <a:endParaRPr lang="en-US" sz="1000" b="0" dirty="0"/>
                    </a:p>
                  </a:txBody>
                  <a:tcPr>
                    <a:lnL w="76200"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endParaRPr lang="en-US" sz="1000" b="0" dirty="0"/>
                    </a:p>
                  </a:txBody>
                  <a:tcPr anchor="ctr">
                    <a:lnL w="28575" cap="flat" cmpd="sng" algn="ctr">
                      <a:solidFill>
                        <a:schemeClr val="bg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Velocity Time Graphs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The acceleration of an object can be calculated from the gradient of a velocity–time graph. The distance travelled by the object can be calculated by measuring the area underneath the line of a velocity time graph.</a:t>
                      </a:r>
                      <a:endParaRPr lang="en-GB" sz="1000" b="1" dirty="0"/>
                    </a:p>
                    <a:p>
                      <a:pPr algn="just"/>
                      <a:endParaRPr lang="en-US" sz="1000" b="1" dirty="0"/>
                    </a:p>
                  </a:txBody>
                  <a:tcPr>
                    <a:lnL w="57150"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a:txBody>
                    <a:bodyPr/>
                    <a:lstStyle/>
                    <a:p>
                      <a:pPr algn="just"/>
                      <a:endParaRPr lang="en-GB" sz="1000" dirty="0"/>
                    </a:p>
                  </a:txBody>
                  <a:tcPr anchor="ctr">
                    <a:lnL w="28575" cap="flat" cmpd="sng" algn="ctr">
                      <a:solidFill>
                        <a:schemeClr val="bg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8123619"/>
                  </a:ext>
                </a:extLst>
              </a:tr>
            </a:tbl>
          </a:graphicData>
        </a:graphic>
      </p:graphicFrame>
      <p:pic>
        <p:nvPicPr>
          <p:cNvPr id="2" name="Picture 1">
            <a:extLst>
              <a:ext uri="{FF2B5EF4-FFF2-40B4-BE49-F238E27FC236}">
                <a16:creationId xmlns:a16="http://schemas.microsoft.com/office/drawing/2014/main" id="{15EF330E-5D02-1147-9786-D4F8E017F4F8}"/>
              </a:ext>
            </a:extLst>
          </p:cNvPr>
          <p:cNvPicPr>
            <a:picLocks noChangeAspect="1"/>
          </p:cNvPicPr>
          <p:nvPr/>
        </p:nvPicPr>
        <p:blipFill>
          <a:blip r:embed="rId3"/>
          <a:stretch>
            <a:fillRect/>
          </a:stretch>
        </p:blipFill>
        <p:spPr>
          <a:xfrm>
            <a:off x="7071359" y="3294271"/>
            <a:ext cx="1649273" cy="1269506"/>
          </a:xfrm>
          <a:prstGeom prst="rect">
            <a:avLst/>
          </a:prstGeom>
        </p:spPr>
      </p:pic>
      <p:pic>
        <p:nvPicPr>
          <p:cNvPr id="3" name="Picture 2">
            <a:extLst>
              <a:ext uri="{FF2B5EF4-FFF2-40B4-BE49-F238E27FC236}">
                <a16:creationId xmlns:a16="http://schemas.microsoft.com/office/drawing/2014/main" id="{7B79724F-758C-1B45-950E-3CC88659A6C1}"/>
              </a:ext>
            </a:extLst>
          </p:cNvPr>
          <p:cNvPicPr>
            <a:picLocks noChangeAspect="1"/>
          </p:cNvPicPr>
          <p:nvPr/>
        </p:nvPicPr>
        <p:blipFill>
          <a:blip r:embed="rId4"/>
          <a:stretch>
            <a:fillRect/>
          </a:stretch>
        </p:blipFill>
        <p:spPr>
          <a:xfrm>
            <a:off x="2197975" y="4921345"/>
            <a:ext cx="1904653" cy="1550932"/>
          </a:xfrm>
          <a:prstGeom prst="rect">
            <a:avLst/>
          </a:prstGeom>
        </p:spPr>
      </p:pic>
      <p:pic>
        <p:nvPicPr>
          <p:cNvPr id="5" name="Picture 4">
            <a:extLst>
              <a:ext uri="{FF2B5EF4-FFF2-40B4-BE49-F238E27FC236}">
                <a16:creationId xmlns:a16="http://schemas.microsoft.com/office/drawing/2014/main" id="{FB1FB627-5FFB-C04F-B32F-F4A7DD62D398}"/>
              </a:ext>
            </a:extLst>
          </p:cNvPr>
          <p:cNvPicPr>
            <a:picLocks noChangeAspect="1"/>
          </p:cNvPicPr>
          <p:nvPr/>
        </p:nvPicPr>
        <p:blipFill>
          <a:blip r:embed="rId5"/>
          <a:stretch>
            <a:fillRect/>
          </a:stretch>
        </p:blipFill>
        <p:spPr>
          <a:xfrm>
            <a:off x="6539049" y="4870422"/>
            <a:ext cx="1943100" cy="1582239"/>
          </a:xfrm>
          <a:prstGeom prst="rect">
            <a:avLst/>
          </a:prstGeom>
        </p:spPr>
      </p:pic>
    </p:spTree>
    <p:extLst>
      <p:ext uri="{BB962C8B-B14F-4D97-AF65-F5344CB8AC3E}">
        <p14:creationId xmlns:p14="http://schemas.microsoft.com/office/powerpoint/2010/main" val="416292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P10: Force and Motion: Physics Specification</a:t>
            </a:r>
          </a:p>
        </p:txBody>
      </p:sp>
      <p:graphicFrame>
        <p:nvGraphicFramePr>
          <p:cNvPr id="20" name="Table 19">
            <a:extLst>
              <a:ext uri="{FF2B5EF4-FFF2-40B4-BE49-F238E27FC236}">
                <a16:creationId xmlns:a16="http://schemas.microsoft.com/office/drawing/2014/main" id="{824795F1-052C-7043-A576-0E48374B91F2}"/>
              </a:ext>
            </a:extLst>
          </p:cNvPr>
          <p:cNvGraphicFramePr>
            <a:graphicFrameLocks noGrp="1"/>
          </p:cNvGraphicFramePr>
          <p:nvPr>
            <p:extLst>
              <p:ext uri="{D42A27DB-BD31-4B8C-83A1-F6EECF244321}">
                <p14:modId xmlns:p14="http://schemas.microsoft.com/office/powerpoint/2010/main" val="568249922"/>
              </p:ext>
            </p:extLst>
          </p:nvPr>
        </p:nvGraphicFramePr>
        <p:xfrm>
          <a:off x="91245" y="384534"/>
          <a:ext cx="8938092" cy="6350738"/>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1121763">
                  <a:extLst>
                    <a:ext uri="{9D8B030D-6E8A-4147-A177-3AD203B41FA5}">
                      <a16:colId xmlns:a16="http://schemas.microsoft.com/office/drawing/2014/main" val="1764750521"/>
                    </a:ext>
                  </a:extLst>
                </a:gridCol>
                <a:gridCol w="2009846">
                  <a:extLst>
                    <a:ext uri="{9D8B030D-6E8A-4147-A177-3AD203B41FA5}">
                      <a16:colId xmlns:a16="http://schemas.microsoft.com/office/drawing/2014/main" val="2118476947"/>
                    </a:ext>
                  </a:extLst>
                </a:gridCol>
                <a:gridCol w="1175639">
                  <a:extLst>
                    <a:ext uri="{9D8B030D-6E8A-4147-A177-3AD203B41FA5}">
                      <a16:colId xmlns:a16="http://schemas.microsoft.com/office/drawing/2014/main" val="20991255"/>
                    </a:ext>
                  </a:extLst>
                </a:gridCol>
                <a:gridCol w="752488">
                  <a:extLst>
                    <a:ext uri="{9D8B030D-6E8A-4147-A177-3AD203B41FA5}">
                      <a16:colId xmlns:a16="http://schemas.microsoft.com/office/drawing/2014/main" val="1033785103"/>
                    </a:ext>
                  </a:extLst>
                </a:gridCol>
                <a:gridCol w="904447">
                  <a:extLst>
                    <a:ext uri="{9D8B030D-6E8A-4147-A177-3AD203B41FA5}">
                      <a16:colId xmlns:a16="http://schemas.microsoft.com/office/drawing/2014/main" val="237231311"/>
                    </a:ext>
                  </a:extLst>
                </a:gridCol>
              </a:tblGrid>
              <a:tr h="362231">
                <a:tc rowSpan="7">
                  <a:txBody>
                    <a:bodyPr/>
                    <a:lstStyle/>
                    <a:p>
                      <a:pPr algn="just"/>
                      <a:r>
                        <a:rPr lang="en-US" sz="1000" b="1" dirty="0"/>
                        <a:t>Newtons Second Law</a:t>
                      </a:r>
                    </a:p>
                    <a:p>
                      <a:pPr algn="just"/>
                      <a:r>
                        <a:rPr lang="en-US" sz="1000" kern="1200" dirty="0">
                          <a:solidFill>
                            <a:schemeClr val="tx1"/>
                          </a:solidFill>
                          <a:effectLst/>
                          <a:latin typeface="+mn-lt"/>
                          <a:ea typeface="+mn-ea"/>
                          <a:cs typeface="+mn-cs"/>
                        </a:rPr>
                        <a:t>This is the rule that the acceleration of an object is proportional to the resultant force acting on an object, and inversely proportional to the mass of the object.  The equation for this is:</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Resultant Force = Mass x Acceleration</a:t>
                      </a:r>
                    </a:p>
                    <a:p>
                      <a:pPr algn="ctr"/>
                      <a:endParaRPr lang="en-US" sz="1000" kern="1200" dirty="0">
                        <a:solidFill>
                          <a:schemeClr val="tx1"/>
                        </a:solidFill>
                        <a:effectLst/>
                        <a:latin typeface="+mn-lt"/>
                        <a:ea typeface="+mn-ea"/>
                        <a:cs typeface="+mn-cs"/>
                      </a:endParaRPr>
                    </a:p>
                    <a:p>
                      <a:pPr algn="just"/>
                      <a:r>
                        <a:rPr lang="en-US" sz="1000" b="1" kern="1200" dirty="0">
                          <a:solidFill>
                            <a:schemeClr val="tx1"/>
                          </a:solidFill>
                          <a:effectLst/>
                          <a:latin typeface="+mn-lt"/>
                          <a:ea typeface="+mn-ea"/>
                          <a:cs typeface="+mn-cs"/>
                        </a:rPr>
                        <a:t>Inertial mass is a measure of how difficult it is to change the velocity of an object and is defined as the ration of force over acceleration.</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US" sz="1000" b="1" dirty="0"/>
                        <a:t>Changing Speed</a:t>
                      </a:r>
                    </a:p>
                    <a:p>
                      <a:pPr algn="just"/>
                      <a:r>
                        <a:rPr lang="en-GB" sz="1000" kern="1200" dirty="0">
                          <a:solidFill>
                            <a:schemeClr val="tx1"/>
                          </a:solidFill>
                          <a:effectLst/>
                          <a:latin typeface="+mn-lt"/>
                          <a:ea typeface="+mn-ea"/>
                          <a:cs typeface="+mn-cs"/>
                        </a:rPr>
                        <a:t>The velocity of an object increases if the resultant force is in the same direction as the velocity while an object will slow down if the resultant force acts in the opposite direction to its velocity.</a:t>
                      </a:r>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Resultant Force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984749"/>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Mass</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kg</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245631"/>
                  </a:ext>
                </a:extLst>
              </a:tr>
              <a:tr h="0">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rowSpan="2">
                  <a:txBody>
                    <a:bodyPr/>
                    <a:lstStyle/>
                    <a:p>
                      <a:pPr algn="ctr"/>
                      <a:r>
                        <a:rPr lang="en-US" sz="1000" dirty="0"/>
                        <a:t>Acceleration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dirty="0"/>
                        <a:t>m/s</a:t>
                      </a:r>
                      <a:r>
                        <a:rPr lang="en-US" sz="1000" baseline="30000" dirty="0"/>
                        <a:t>2</a:t>
                      </a: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75658"/>
                  </a:ext>
                </a:extLst>
              </a:tr>
              <a:tr h="160913">
                <a:tc vMerge="1">
                  <a:txBody>
                    <a:bodyPr/>
                    <a:lstStyle/>
                    <a:p>
                      <a:endParaRPr lang="en-US"/>
                    </a:p>
                  </a:txBody>
                  <a:tcPr/>
                </a:tc>
                <a:tc rowSpan="3" gridSpan="2">
                  <a:txBody>
                    <a:bodyPr/>
                    <a:lstStyle/>
                    <a:p>
                      <a:pPr algn="just"/>
                      <a:r>
                        <a:rPr lang="en-US" sz="1000" b="1" dirty="0"/>
                        <a:t>Terminal Velocity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An object falling through a fluid initially accelerates due to the force of gravity. Eventually the resultant force will be zero and the object will move at its terminal velocity.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955072752"/>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Weight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W</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72388"/>
                  </a:ext>
                </a:extLst>
              </a:tr>
              <a:tr h="376075">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Gravitational Field Strength</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N/kg</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35826"/>
                  </a:ext>
                </a:extLst>
              </a:tr>
              <a:tr h="227171">
                <a:tc rowSpan="5">
                  <a:txBody>
                    <a:bodyPr/>
                    <a:lstStyle/>
                    <a:p>
                      <a:pPr algn="just"/>
                      <a:r>
                        <a:rPr lang="en-US" sz="1000" b="1" dirty="0"/>
                        <a:t>Stopping Distance</a:t>
                      </a:r>
                    </a:p>
                    <a:p>
                      <a:pPr algn="just"/>
                      <a:r>
                        <a:rPr lang="en-GB" sz="1000" kern="1200" dirty="0">
                          <a:solidFill>
                            <a:schemeClr val="tx1"/>
                          </a:solidFill>
                          <a:effectLst/>
                          <a:latin typeface="+mn-lt"/>
                          <a:ea typeface="+mn-ea"/>
                          <a:cs typeface="+mn-cs"/>
                        </a:rPr>
                        <a:t>The stopping distance of a vehicle is the sum of the distance the vehicle travels during the driver’s reaction time (thinking distance) and the distance it travels under the braking force (braking distance). For a given braking force the greater the speed of the vehicle, the greater the stopping distance.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gridSpan="2">
                  <a:txBody>
                    <a:bodyPr/>
                    <a:lstStyle/>
                    <a:p>
                      <a:pPr algn="just"/>
                      <a:r>
                        <a:rPr lang="en-GB" sz="1000" b="1" dirty="0"/>
                        <a:t>Reaction Times</a:t>
                      </a:r>
                    </a:p>
                    <a:p>
                      <a:pPr algn="just"/>
                      <a:r>
                        <a:rPr lang="en-GB" sz="1000" dirty="0"/>
                        <a:t>People have different reaction times.  Typically people have a range between 0.2s and 0.9s.  A persons reaction time can be affected by a persons tiredness and their use of drugs and alcohol.  Distractions can also affect a drivers reaction time.  To measure a persons reaction time in the science lab you could use a ruler.  You would place the ruler just the finger and thumb of a friend and without warning drop the ruler.  You would record the distance the ruler dropper before your friend caught it.  You can then use this to find a reaction time.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a:txBody>
                    <a:bodyPr/>
                    <a:lstStyle/>
                    <a:p>
                      <a:pPr algn="ctr"/>
                      <a:r>
                        <a:rPr lang="en-US" sz="1000" dirty="0"/>
                        <a:t>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227171">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Momentum</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p</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Kg 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3477529"/>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Spring Constant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365612"/>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Extension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5599608"/>
                  </a:ext>
                </a:extLst>
              </a:tr>
              <a:tr h="171108">
                <a:tc vMerge="1">
                  <a:txBody>
                    <a:bodyPr/>
                    <a:lstStyle/>
                    <a:p>
                      <a:pPr algn="just"/>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rowSpan="3" gridSpan="3">
                  <a:txBody>
                    <a:bodyPr/>
                    <a:lstStyle/>
                    <a:p>
                      <a:pPr algn="just"/>
                      <a:r>
                        <a:rPr lang="en-US" sz="1000" b="1" dirty="0"/>
                        <a:t>Hooke's Law</a:t>
                      </a:r>
                    </a:p>
                    <a:p>
                      <a:pPr algn="just"/>
                      <a:r>
                        <a:rPr lang="en-US" sz="1000" b="0" dirty="0"/>
                        <a:t>The extension of a spring is directly proportional to the force applied as long as the limit of proportionality is not exceeded.</a:t>
                      </a:r>
                    </a:p>
                    <a:p>
                      <a:pPr algn="just"/>
                      <a:endParaRPr lang="en-US" sz="1000" b="0" dirty="0"/>
                    </a:p>
                    <a:p>
                      <a:pPr algn="ctr"/>
                      <a:r>
                        <a:rPr lang="en-US" sz="1000" b="0" dirty="0"/>
                        <a:t>Force Applied = Spring Constant x Extension</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924004"/>
                  </a:ext>
                </a:extLst>
              </a:tr>
              <a:tr h="567198">
                <a:tc rowSpan="2">
                  <a:txBody>
                    <a:bodyPr/>
                    <a:lstStyle/>
                    <a:p>
                      <a:pPr algn="just"/>
                      <a:r>
                        <a:rPr lang="en-US" sz="1000" b="1" dirty="0"/>
                        <a:t>Momentum</a:t>
                      </a:r>
                    </a:p>
                    <a:p>
                      <a:pPr algn="just"/>
                      <a:r>
                        <a:rPr lang="en-US" sz="1000" b="0" dirty="0"/>
                        <a:t>Momentum can be calculated using the equation:</a:t>
                      </a:r>
                    </a:p>
                    <a:p>
                      <a:pPr algn="ctr"/>
                      <a:r>
                        <a:rPr lang="en-US" sz="1000" b="0" dirty="0"/>
                        <a:t>Momentum = Mass x Velocity</a:t>
                      </a:r>
                    </a:p>
                    <a:p>
                      <a:pPr algn="just"/>
                      <a:endParaRPr lang="en-US" sz="1000" b="0" dirty="0"/>
                    </a:p>
                    <a:p>
                      <a:pPr algn="just"/>
                      <a:r>
                        <a:rPr lang="en-GB" sz="1000" kern="1200" dirty="0">
                          <a:solidFill>
                            <a:schemeClr val="tx1"/>
                          </a:solidFill>
                          <a:effectLst/>
                          <a:latin typeface="+mn-lt"/>
                          <a:ea typeface="+mn-ea"/>
                          <a:cs typeface="+mn-cs"/>
                        </a:rPr>
                        <a:t>In a closed system, the total momentum before an event is equal to the total momentum after the event. This is called conservation of momentum. </a:t>
                      </a:r>
                      <a:endParaRPr lang="en-US"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gridSpan="3" vMerge="1">
                  <a:txBody>
                    <a:bodyPr/>
                    <a:lstStyle/>
                    <a:p>
                      <a:pPr algn="just"/>
                      <a:endParaRPr lang="en-US" sz="3000" b="1"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21178"/>
                  </a:ext>
                </a:extLst>
              </a:tr>
              <a:tr h="908683">
                <a:tc vMerge="1">
                  <a:txBody>
                    <a:bodyPr/>
                    <a:lstStyle/>
                    <a:p>
                      <a:endParaRPr lang="en-US"/>
                    </a:p>
                  </a:txBody>
                  <a:tcPr/>
                </a:tc>
                <a:tc gridSpan="2">
                  <a:txBody>
                    <a:bodyPr/>
                    <a:lstStyle/>
                    <a:p>
                      <a:pPr algn="just"/>
                      <a:r>
                        <a:rPr lang="en-US" sz="1000" b="1" dirty="0"/>
                        <a:t>Symbol for Proportionality</a:t>
                      </a:r>
                    </a:p>
                    <a:p>
                      <a:pPr algn="just"/>
                      <a:endParaRPr lang="en-US" sz="1000" b="1" dirty="0"/>
                    </a:p>
                    <a:p>
                      <a:pPr algn="ctr"/>
                      <a:r>
                        <a:rPr lang="en-US" sz="2800" b="1" dirty="0"/>
                        <a:t>∝</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575946292"/>
                  </a:ext>
                </a:extLst>
              </a:tr>
              <a:tr h="1839698">
                <a:tc gridSpan="2">
                  <a:txBody>
                    <a:bodyPr/>
                    <a:lstStyle/>
                    <a:p>
                      <a:pPr algn="just"/>
                      <a:r>
                        <a:rPr lang="en-US" sz="1000" b="1" dirty="0"/>
                        <a:t>Braking</a:t>
                      </a:r>
                    </a:p>
                    <a:p>
                      <a:pPr algn="just"/>
                      <a:r>
                        <a:rPr lang="en-GB" sz="1000" kern="1200" dirty="0">
                          <a:solidFill>
                            <a:schemeClr val="tx1"/>
                          </a:solidFill>
                          <a:effectLst/>
                          <a:latin typeface="+mn-lt"/>
                          <a:ea typeface="+mn-ea"/>
                          <a:cs typeface="+mn-cs"/>
                        </a:rPr>
                        <a:t>Braking distance of a vehicle can be affected by the road and weather conditions as well as the condition of the vehicle.  Poor road conditions include wet or icy conditions while poor condition of the vehicle could include the brakes or tyres.</a:t>
                      </a:r>
                      <a:r>
                        <a:rPr lang="en-GB" sz="1000" b="1" kern="1200" dirty="0">
                          <a:solidFill>
                            <a:schemeClr val="tx1"/>
                          </a:solidFill>
                          <a:effectLst/>
                          <a:latin typeface="+mn-lt"/>
                          <a:ea typeface="+mn-ea"/>
                          <a:cs typeface="+mn-cs"/>
                        </a:rPr>
                        <a:t> </a:t>
                      </a:r>
                      <a:r>
                        <a:rPr lang="en-GB" sz="1000" kern="1200" dirty="0">
                          <a:solidFill>
                            <a:schemeClr val="tx1"/>
                          </a:solidFill>
                          <a:effectLst/>
                          <a:latin typeface="+mn-lt"/>
                          <a:ea typeface="+mn-ea"/>
                          <a:cs typeface="+mn-cs"/>
                        </a:rPr>
                        <a:t>of a vehicle, work done by the friction force between the brakes and the wheel reduces the kinetic energy of the vehicle and the temperature of the brakes increases.   The greater the speed of a vehicle the greater the braking force needed to stop the vehicle in a certain distance.   The greater the braking force the greater the deceleration of the vehicle. Large decelerations may lead to brakes overheating and/or loss of control.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Forces and Elasticity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To change the shape of an object (by stretching, bending or compressing), more than one force has to be applied.  If an object is elastic it will return to its original shape when the forces deforming it re removed. </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a:txBody>
                    <a:bodyPr/>
                    <a:lstStyle/>
                    <a:p>
                      <a:pPr algn="just"/>
                      <a:r>
                        <a:rPr lang="en-GB" sz="1000" b="1" dirty="0"/>
                        <a:t>Weight</a:t>
                      </a:r>
                    </a:p>
                    <a:p>
                      <a:pPr algn="just"/>
                      <a:r>
                        <a:rPr lang="en-GB" sz="1000" dirty="0"/>
                        <a:t>The weight of an object can be calculated using the equation:</a:t>
                      </a:r>
                    </a:p>
                    <a:p>
                      <a:pPr algn="just"/>
                      <a:endParaRPr lang="en-GB" sz="1000" dirty="0"/>
                    </a:p>
                    <a:p>
                      <a:pPr algn="just"/>
                      <a:r>
                        <a:rPr lang="en-GB" sz="1000" dirty="0"/>
                        <a:t>Weight = mass x gravitational field strength</a:t>
                      </a:r>
                    </a:p>
                    <a:p>
                      <a:pPr algn="just"/>
                      <a:endParaRPr lang="en-GB" sz="1000" dirty="0"/>
                    </a:p>
                    <a:p>
                      <a:pPr algn="just"/>
                      <a:r>
                        <a:rPr lang="en-GB" sz="1000" dirty="0"/>
                        <a:t>The weight of an object and the mass o an object are directly proportional and weight is measured using a calibrated spring-balance otherwise known as a newtonmeter.</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8123619"/>
                  </a:ext>
                </a:extLst>
              </a:tr>
            </a:tbl>
          </a:graphicData>
        </a:graphic>
      </p:graphicFrame>
    </p:spTree>
    <p:extLst>
      <p:ext uri="{BB962C8B-B14F-4D97-AF65-F5344CB8AC3E}">
        <p14:creationId xmlns:p14="http://schemas.microsoft.com/office/powerpoint/2010/main" val="2896918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P11: Pressure and Surfaces: Physics Specification</a:t>
            </a:r>
          </a:p>
        </p:txBody>
      </p:sp>
      <p:graphicFrame>
        <p:nvGraphicFramePr>
          <p:cNvPr id="20" name="Table 19">
            <a:extLst>
              <a:ext uri="{FF2B5EF4-FFF2-40B4-BE49-F238E27FC236}">
                <a16:creationId xmlns:a16="http://schemas.microsoft.com/office/drawing/2014/main" id="{D5D34B38-4EBF-084A-88B8-5BB22271AF24}"/>
              </a:ext>
            </a:extLst>
          </p:cNvPr>
          <p:cNvGraphicFramePr>
            <a:graphicFrameLocks noGrp="1"/>
          </p:cNvGraphicFramePr>
          <p:nvPr>
            <p:extLst>
              <p:ext uri="{D42A27DB-BD31-4B8C-83A1-F6EECF244321}">
                <p14:modId xmlns:p14="http://schemas.microsoft.com/office/powerpoint/2010/main" val="1707761068"/>
              </p:ext>
            </p:extLst>
          </p:nvPr>
        </p:nvGraphicFramePr>
        <p:xfrm>
          <a:off x="139146" y="327834"/>
          <a:ext cx="8921727" cy="4758005"/>
        </p:xfrm>
        <a:graphic>
          <a:graphicData uri="http://schemas.openxmlformats.org/drawingml/2006/table">
            <a:tbl>
              <a:tblPr firstRow="1" bandRow="1">
                <a:tableStyleId>{5940675A-B579-460E-94D1-54222C63F5DA}</a:tableStyleId>
              </a:tblPr>
              <a:tblGrid>
                <a:gridCol w="991303">
                  <a:extLst>
                    <a:ext uri="{9D8B030D-6E8A-4147-A177-3AD203B41FA5}">
                      <a16:colId xmlns:a16="http://schemas.microsoft.com/office/drawing/2014/main" val="1469860458"/>
                    </a:ext>
                  </a:extLst>
                </a:gridCol>
                <a:gridCol w="991303">
                  <a:extLst>
                    <a:ext uri="{9D8B030D-6E8A-4147-A177-3AD203B41FA5}">
                      <a16:colId xmlns:a16="http://schemas.microsoft.com/office/drawing/2014/main" val="3212659264"/>
                    </a:ext>
                  </a:extLst>
                </a:gridCol>
                <a:gridCol w="991303">
                  <a:extLst>
                    <a:ext uri="{9D8B030D-6E8A-4147-A177-3AD203B41FA5}">
                      <a16:colId xmlns:a16="http://schemas.microsoft.com/office/drawing/2014/main" val="897394752"/>
                    </a:ext>
                  </a:extLst>
                </a:gridCol>
                <a:gridCol w="3055629">
                  <a:extLst>
                    <a:ext uri="{9D8B030D-6E8A-4147-A177-3AD203B41FA5}">
                      <a16:colId xmlns:a16="http://schemas.microsoft.com/office/drawing/2014/main" val="1764750521"/>
                    </a:ext>
                  </a:extLst>
                </a:gridCol>
                <a:gridCol w="2892189">
                  <a:extLst>
                    <a:ext uri="{9D8B030D-6E8A-4147-A177-3AD203B41FA5}">
                      <a16:colId xmlns:a16="http://schemas.microsoft.com/office/drawing/2014/main" val="20991255"/>
                    </a:ext>
                  </a:extLst>
                </a:gridCol>
              </a:tblGrid>
              <a:tr h="1018629">
                <a:tc rowSpan="2" gridSpan="3">
                  <a:txBody>
                    <a:bodyPr/>
                    <a:lstStyle/>
                    <a:p>
                      <a:pPr algn="just"/>
                      <a:r>
                        <a:rPr lang="en-US" sz="1000" b="1" dirty="0"/>
                        <a:t>Pressure in a Fluid</a:t>
                      </a:r>
                    </a:p>
                    <a:p>
                      <a:pPr algn="just"/>
                      <a:r>
                        <a:rPr lang="en-US" sz="1000" dirty="0"/>
                        <a:t>A fluid can either be a liquid or a gas and the pressure in fluids causes a force normal (at right angles) to any surface.  The pressure of a fluid can be calculating using the equation:</a:t>
                      </a:r>
                    </a:p>
                    <a:p>
                      <a:pPr algn="just"/>
                      <a:endParaRPr lang="en-US" sz="1000" dirty="0"/>
                    </a:p>
                    <a:p>
                      <a:pPr algn="ctr"/>
                      <a:r>
                        <a:rPr lang="en-US" sz="1000" dirty="0"/>
                        <a:t>Pressure = Force / Area</a:t>
                      </a:r>
                    </a:p>
                    <a:p>
                      <a:pPr algn="ctr"/>
                      <a:endParaRPr lang="en-US" sz="1000" dirty="0"/>
                    </a:p>
                    <a:p>
                      <a:pPr algn="just"/>
                      <a:r>
                        <a:rPr lang="en-US" sz="1000" dirty="0"/>
                        <a:t>The pressure due to a column of liquid can be calculated using the equation:</a:t>
                      </a:r>
                    </a:p>
                    <a:p>
                      <a:pPr algn="just"/>
                      <a:endParaRPr lang="en-US" sz="1000" dirty="0"/>
                    </a:p>
                    <a:p>
                      <a:pPr algn="ctr"/>
                      <a:r>
                        <a:rPr lang="en-US" sz="1000" dirty="0"/>
                        <a:t>Pressure = Height of Column x Density of Liquid x Gravitational Field Strength</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a:txBody>
                    <a:bodyPr/>
                    <a:lstStyle/>
                    <a:p>
                      <a:pPr algn="just"/>
                      <a:r>
                        <a:rPr lang="en-US" sz="1000" b="1" dirty="0"/>
                        <a:t>Pressure of a Liquid Column</a:t>
                      </a:r>
                    </a:p>
                    <a:p>
                      <a:pPr algn="just"/>
                      <a:r>
                        <a:rPr lang="en-US" sz="1000" dirty="0"/>
                        <a:t>The pressure due to a column of liquid can be calculated using the equation:</a:t>
                      </a:r>
                    </a:p>
                    <a:p>
                      <a:pPr algn="just"/>
                      <a:endParaRPr lang="en-US" sz="1000" dirty="0"/>
                    </a:p>
                    <a:p>
                      <a:pPr algn="ctr"/>
                      <a:r>
                        <a:rPr lang="en-US" sz="1000" dirty="0"/>
                        <a:t>Pressure = Height of Column x Density of Liquid x Gravitational Field Strength</a:t>
                      </a:r>
                    </a:p>
                    <a:p>
                      <a:pPr algn="just"/>
                      <a:endParaRPr lang="en-GB" sz="1000" kern="1200" dirty="0">
                        <a:solidFill>
                          <a:schemeClr val="tx1"/>
                        </a:solidFill>
                        <a:effectLst/>
                        <a:latin typeface="+mn-lt"/>
                        <a:ea typeface="+mn-ea"/>
                        <a:cs typeface="+mn-cs"/>
                      </a:endParaRPr>
                    </a:p>
                    <a:p>
                      <a:pPr algn="just"/>
                      <a:r>
                        <a:rPr lang="en-GB" sz="1000" kern="1200" dirty="0">
                          <a:solidFill>
                            <a:schemeClr val="tx1"/>
                          </a:solidFill>
                          <a:effectLst/>
                          <a:latin typeface="+mn-lt"/>
                          <a:ea typeface="+mn-ea"/>
                          <a:cs typeface="+mn-cs"/>
                        </a:rPr>
                        <a:t>This equation shows that the pressure of a liquid depends on depth and also depends on the density of the liquid.  The greater the height of fluid above a point the greater the pressure.  This is because there is a greater mass of fluid above which means that there will be a greater weight of fluid exerting a force on that point.  The greater the density of the fluid above a point the greater the pressure.  This is because there is more mass per unit volume of fluid.</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Upthrust</a:t>
                      </a:r>
                    </a:p>
                    <a:p>
                      <a:pPr algn="just"/>
                      <a:r>
                        <a:rPr lang="en-US" sz="1000" dirty="0"/>
                        <a:t>A partially submerged object experiences a greater pressure on the bottom surface than on the top.  This creases a resultant force acting upwards.  This resultant force is called upthrust.  This is also the case for objects that are fully submerged underwater.</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1206271">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just"/>
                      <a:r>
                        <a:rPr lang="en-US" sz="1000" b="1" dirty="0"/>
                        <a:t>Floating</a:t>
                      </a:r>
                    </a:p>
                    <a:p>
                      <a:pPr algn="just"/>
                      <a:r>
                        <a:rPr lang="en-US" sz="1000" dirty="0"/>
                        <a:t>An object floats when its weight acting downwards is equal to the upthrust acting upwards.  If you have a floating object loaded with additional mass it will float lower and lower in the water.  More water will be displaced and so the upthrust will increase.  The upthrust and weight will still be of equal sizes acting in opposite directions.</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9061817"/>
                  </a:ext>
                </a:extLst>
              </a:tr>
              <a:tr h="214448">
                <a:tc>
                  <a:txBody>
                    <a:bodyPr/>
                    <a:lstStyle/>
                    <a:p>
                      <a:pPr algn="ctr"/>
                      <a:r>
                        <a:rPr lang="en-US" sz="1000" b="1" dirty="0"/>
                        <a:t>Quantity</a:t>
                      </a:r>
                      <a:endParaRPr lang="en-US" dirty="0"/>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a:t>Symbol</a:t>
                      </a:r>
                      <a:endParaRPr lang="en-US"/>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r>
                        <a:rPr lang="en-US" sz="1000" b="1" dirty="0"/>
                        <a:t>Atmospheric Pressure</a:t>
                      </a:r>
                    </a:p>
                    <a:p>
                      <a:pPr algn="just"/>
                      <a:r>
                        <a:rPr lang="en-US" sz="1000" dirty="0"/>
                        <a:t>The atmosphere is a thin layer or air around the Earth and it gets less dense with increasing altitude.  Atmospheric pressure occurs because air molecules collide with a surface.  As the distance from the ground increases the number of air molecules decreases.  This means that at a higher height there is always less air above a surface than there is at a lower height.  This explains where atmospheric pressure decreases with an increase in height.</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7">
                  <a:txBody>
                    <a:bodyPr/>
                    <a:lstStyle/>
                    <a:p>
                      <a:r>
                        <a:rPr lang="en-US" sz="1000" b="1" dirty="0"/>
                        <a:t>Sinking</a:t>
                      </a:r>
                    </a:p>
                    <a:p>
                      <a:pPr algn="just"/>
                      <a:r>
                        <a:rPr lang="en-US" sz="1000" dirty="0"/>
                        <a:t>An object skins when its weight is greater than the upthrust.  If you have a floating object and load on too much extra weight it will sink.  This occurs because the object has displaced as much water as it cam and the upthrust can no longer support the total weight.</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7646646"/>
                  </a:ext>
                </a:extLst>
              </a:tr>
              <a:tr h="214448">
                <a:tc>
                  <a:txBody>
                    <a:bodyPr/>
                    <a:lstStyle/>
                    <a:p>
                      <a:pPr algn="ctr"/>
                      <a:r>
                        <a:rPr lang="en-US" sz="1000"/>
                        <a:t>Pressure</a:t>
                      </a:r>
                      <a:endParaRPr lang="en-US" sz="1000" dirty="0"/>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a:t>p</a:t>
                      </a:r>
                      <a:endParaRPr lang="en-US"/>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Pa</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r>
                        <a:rPr lang="en-US" sz="1000" b="1" dirty="0"/>
                        <a:t>Sinking</a:t>
                      </a:r>
                    </a:p>
                    <a:p>
                      <a:pPr algn="just"/>
                      <a:r>
                        <a:rPr lang="en-US" sz="1000" dirty="0"/>
                        <a:t>An object skins when its weight is greater than the upthrust.  If you have a floating object and load on too much extra weight it will sink.  This occurs because the object has displaced as much water as it cam and the upthrust can no longer support the total weight.</a:t>
                      </a:r>
                    </a:p>
                  </a:txBody>
                  <a:tcPr>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2558752"/>
                  </a:ext>
                </a:extLst>
              </a:tr>
              <a:tr h="303051">
                <a:tc>
                  <a:txBody>
                    <a:bodyPr/>
                    <a:lstStyle/>
                    <a:p>
                      <a:pPr algn="ctr"/>
                      <a:r>
                        <a:rPr lang="en-US" sz="1000" dirty="0"/>
                        <a:t>Force</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pPr algn="just"/>
                      <a:endParaRPr lang="en-US" sz="1000" dirty="0"/>
                    </a:p>
                  </a:txBody>
                  <a:tcPr>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107485"/>
                  </a:ext>
                </a:extLst>
              </a:tr>
              <a:tr h="341903">
                <a:tc>
                  <a:txBody>
                    <a:bodyPr/>
                    <a:lstStyle/>
                    <a:p>
                      <a:pPr algn="ctr"/>
                      <a:r>
                        <a:rPr lang="en-US" sz="1000" dirty="0"/>
                        <a:t>Area</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r>
                        <a:rPr lang="en-US" sz="1000" baseline="30000" dirty="0"/>
                        <a:t>2</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55088597"/>
                  </a:ext>
                </a:extLst>
              </a:tr>
              <a:tr h="348478">
                <a:tc>
                  <a:txBody>
                    <a:bodyPr/>
                    <a:lstStyle/>
                    <a:p>
                      <a:pPr algn="ctr"/>
                      <a:r>
                        <a:rPr lang="en-US" sz="1000" dirty="0"/>
                        <a:t>Height of Column</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h</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aseline="0" dirty="0"/>
                        <a:t>m</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9056830"/>
                  </a:ext>
                </a:extLst>
              </a:tr>
              <a:tr h="303051">
                <a:tc>
                  <a:txBody>
                    <a:bodyPr/>
                    <a:lstStyle/>
                    <a:p>
                      <a:pPr algn="ctr"/>
                      <a:r>
                        <a:rPr lang="en-US" sz="1000" dirty="0"/>
                        <a:t>Density</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aseline="0" dirty="0"/>
                        <a:t>kg/m</a:t>
                      </a:r>
                      <a:r>
                        <a:rPr lang="en-US" sz="1000" baseline="30000" dirty="0"/>
                        <a:t>3</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0500831"/>
                  </a:ext>
                </a:extLst>
              </a:tr>
              <a:tr h="348478">
                <a:tc>
                  <a:txBody>
                    <a:bodyPr/>
                    <a:lstStyle/>
                    <a:p>
                      <a:pPr algn="ctr"/>
                      <a:r>
                        <a:rPr lang="en-US" sz="1000" dirty="0"/>
                        <a:t>Gravitational Field Strength</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baseline="0" dirty="0"/>
                        <a:t>N/kg</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1049559"/>
                  </a:ext>
                </a:extLst>
              </a:tr>
            </a:tbl>
          </a:graphicData>
        </a:graphic>
      </p:graphicFrame>
    </p:spTree>
    <p:extLst>
      <p:ext uri="{BB962C8B-B14F-4D97-AF65-F5344CB8AC3E}">
        <p14:creationId xmlns:p14="http://schemas.microsoft.com/office/powerpoint/2010/main" val="58943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P12: Wave Properties: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2176406471"/>
              </p:ext>
            </p:extLst>
          </p:nvPr>
        </p:nvGraphicFramePr>
        <p:xfrm>
          <a:off x="148501" y="318821"/>
          <a:ext cx="8878767" cy="6501394"/>
        </p:xfrm>
        <a:graphic>
          <a:graphicData uri="http://schemas.openxmlformats.org/drawingml/2006/table">
            <a:tbl>
              <a:tblPr firstRow="1" bandRow="1">
                <a:tableStyleId>{5940675A-B579-460E-94D1-54222C63F5DA}</a:tableStyleId>
              </a:tblPr>
              <a:tblGrid>
                <a:gridCol w="2956143">
                  <a:extLst>
                    <a:ext uri="{9D8B030D-6E8A-4147-A177-3AD203B41FA5}">
                      <a16:colId xmlns:a16="http://schemas.microsoft.com/office/drawing/2014/main" val="1469860458"/>
                    </a:ext>
                  </a:extLst>
                </a:gridCol>
                <a:gridCol w="2956143">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548890">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Transverse and Longitudinal Waves</a:t>
                      </a: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Waves can be either Transverse or Longitudinal.</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Transverse Waves. All waves transfer energy.</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a transverse waves the particles oscillate perpendicular to the direction of energy transfer. Examples of transverse waves include water waves and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a longitudinal wave the particles oscillate parallel to the direction of energy transfer. Examples of longitudinal waves include sound waves.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ctr"/>
                      <a:r>
                        <a:rPr lang="en-US" sz="1000" b="1" dirty="0"/>
                        <a:t>Reflection of waves</a:t>
                      </a:r>
                      <a:endParaRPr lang="en-US" sz="1000" dirty="0"/>
                    </a:p>
                    <a:p>
                      <a:pPr algn="just"/>
                      <a:r>
                        <a:rPr lang="en-US" sz="1000" dirty="0"/>
                        <a:t>Waves can be reflected at a boundary between two different materials. They could also be transmitted or absorbed at a boundary between two different materials.</a:t>
                      </a:r>
                    </a:p>
                    <a:p>
                      <a:pPr algn="just"/>
                      <a:r>
                        <a:rPr lang="en-US" sz="1000" dirty="0"/>
                        <a:t>A ray diagram illustrates the reflection of a wave at a boundary. All ray diagrams should be drawn with a pencil and arrows clearly indicate the direction the light is travelling. These arrows must be included in all ray diagrams.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Sound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Sound waves can travel through solids causing vibrations in the solid.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In the human ear, sound waves cause the ear drum to vibrate which allows us to detect sound. The conversion of sound waves to vibrations of solids only works over a limited frequency range. This restricts the range of human hearing. The range of human hearing is from 20Hz to 20kHz.</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Waves for detection and exploration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Ultrasound waves are waves that have a higher frequency than 20kHz. This is a wave with a frequency above the range of human hearing. Ultrasound waves are partially reflected when they meet a boundary between two different media. The time taken for an ultrasound detector to pick up these reflections can determine the distance of the boundary. This allows ultrasound waves to construct an image and they are used in medicine.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Seismic waves are produced by Earthquakes. P-waves are longitudinal seismic waves. S-waves are transverse seismic waves. S waves cannot travel through a liquid. P-waves and S-waves both provide evidence for the structure and size of the Earth’s core.  Echo Sounding uses high frequency sound waves to detect objects deep underwater and can also measure the depth of water.</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5531702"/>
                  </a:ext>
                </a:extLst>
              </a:tr>
              <a:tr h="259995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Wave Properties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frequency of a wave is the number of waves passing through a fixed point each second.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amplitude of a wave is the maximum displacement of a point on a wave from its undisturbed position.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wavelength of a wave is the distance from a point on one wave to the equivalent point on the adjacent wave.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wave speed is the speed at which the wave moves through the medium. This is also the speed at which the energy is transferred through the medium.</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Wave Equation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1" dirty="0"/>
                        <a:t>Period = 1/frequency (you do not need to recall)</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t>Wave speed = frequency x wavelength</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63002"/>
                  </a:ext>
                </a:extLst>
              </a:tr>
            </a:tbl>
          </a:graphicData>
        </a:graphic>
      </p:graphicFrame>
      <p:pic>
        <p:nvPicPr>
          <p:cNvPr id="5" name="Picture 4">
            <a:extLst>
              <a:ext uri="{FF2B5EF4-FFF2-40B4-BE49-F238E27FC236}">
                <a16:creationId xmlns:a16="http://schemas.microsoft.com/office/drawing/2014/main" id="{57536158-F246-864B-99D6-A8B1A7A24703}"/>
              </a:ext>
            </a:extLst>
          </p:cNvPr>
          <p:cNvPicPr>
            <a:picLocks noChangeAspect="1"/>
          </p:cNvPicPr>
          <p:nvPr/>
        </p:nvPicPr>
        <p:blipFill>
          <a:blip r:embed="rId3"/>
          <a:stretch>
            <a:fillRect/>
          </a:stretch>
        </p:blipFill>
        <p:spPr>
          <a:xfrm>
            <a:off x="532398" y="910858"/>
            <a:ext cx="2066424" cy="881178"/>
          </a:xfrm>
          <a:prstGeom prst="rect">
            <a:avLst/>
          </a:prstGeom>
        </p:spPr>
      </p:pic>
      <p:pic>
        <p:nvPicPr>
          <p:cNvPr id="8" name="Picture 7">
            <a:extLst>
              <a:ext uri="{FF2B5EF4-FFF2-40B4-BE49-F238E27FC236}">
                <a16:creationId xmlns:a16="http://schemas.microsoft.com/office/drawing/2014/main" id="{2B861DB9-B0CA-E646-9DDE-5B7BC9A6267A}"/>
              </a:ext>
            </a:extLst>
          </p:cNvPr>
          <p:cNvPicPr>
            <a:picLocks noChangeAspect="1"/>
          </p:cNvPicPr>
          <p:nvPr/>
        </p:nvPicPr>
        <p:blipFill>
          <a:blip r:embed="rId4"/>
          <a:stretch>
            <a:fillRect/>
          </a:stretch>
        </p:blipFill>
        <p:spPr>
          <a:xfrm>
            <a:off x="646029" y="2981111"/>
            <a:ext cx="1839161" cy="1116347"/>
          </a:xfrm>
          <a:prstGeom prst="rect">
            <a:avLst/>
          </a:prstGeom>
        </p:spPr>
      </p:pic>
      <p:graphicFrame>
        <p:nvGraphicFramePr>
          <p:cNvPr id="11" name="Table 10">
            <a:extLst>
              <a:ext uri="{FF2B5EF4-FFF2-40B4-BE49-F238E27FC236}">
                <a16:creationId xmlns:a16="http://schemas.microsoft.com/office/drawing/2014/main" id="{66087605-46CB-184A-BBFB-7368BC8C3C8C}"/>
              </a:ext>
            </a:extLst>
          </p:cNvPr>
          <p:cNvGraphicFramePr>
            <a:graphicFrameLocks noGrp="1"/>
          </p:cNvGraphicFramePr>
          <p:nvPr/>
        </p:nvGraphicFramePr>
        <p:xfrm>
          <a:off x="3092299" y="5055208"/>
          <a:ext cx="2971617" cy="1765007"/>
        </p:xfrm>
        <a:graphic>
          <a:graphicData uri="http://schemas.openxmlformats.org/drawingml/2006/table">
            <a:tbl>
              <a:tblPr firstRow="1" bandRow="1">
                <a:tableStyleId>{5940675A-B579-460E-94D1-54222C63F5DA}</a:tableStyleId>
              </a:tblPr>
              <a:tblGrid>
                <a:gridCol w="1614401">
                  <a:extLst>
                    <a:ext uri="{9D8B030D-6E8A-4147-A177-3AD203B41FA5}">
                      <a16:colId xmlns:a16="http://schemas.microsoft.com/office/drawing/2014/main" val="4125392209"/>
                    </a:ext>
                  </a:extLst>
                </a:gridCol>
                <a:gridCol w="734577">
                  <a:extLst>
                    <a:ext uri="{9D8B030D-6E8A-4147-A177-3AD203B41FA5}">
                      <a16:colId xmlns:a16="http://schemas.microsoft.com/office/drawing/2014/main" val="926572190"/>
                    </a:ext>
                  </a:extLst>
                </a:gridCol>
                <a:gridCol w="622639">
                  <a:extLst>
                    <a:ext uri="{9D8B030D-6E8A-4147-A177-3AD203B41FA5}">
                      <a16:colId xmlns:a16="http://schemas.microsoft.com/office/drawing/2014/main" val="4005924716"/>
                    </a:ext>
                  </a:extLst>
                </a:gridCol>
              </a:tblGrid>
              <a:tr h="273814">
                <a:tc>
                  <a:txBody>
                    <a:bodyPr/>
                    <a:lstStyle/>
                    <a:p>
                      <a:pPr algn="ctr"/>
                      <a:r>
                        <a:rPr lang="en-US" sz="1000" dirty="0"/>
                        <a:t>Quantity</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Unit</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865792"/>
                  </a:ext>
                </a:extLst>
              </a:tr>
              <a:tr h="273814">
                <a:tc>
                  <a:txBody>
                    <a:bodyPr/>
                    <a:lstStyle/>
                    <a:p>
                      <a:pPr algn="ctr"/>
                      <a:r>
                        <a:rPr lang="en-US" sz="1000" dirty="0"/>
                        <a:t>Frequency</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Hz</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134680"/>
                  </a:ext>
                </a:extLst>
              </a:tr>
              <a:tr h="405793">
                <a:tc>
                  <a:txBody>
                    <a:bodyPr/>
                    <a:lstStyle/>
                    <a:p>
                      <a:pPr algn="ctr"/>
                      <a:r>
                        <a:rPr lang="en-US" sz="1000" dirty="0"/>
                        <a:t>Wave Speed</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545155"/>
                  </a:ext>
                </a:extLst>
              </a:tr>
              <a:tr h="405793">
                <a:tc>
                  <a:txBody>
                    <a:bodyPr/>
                    <a:lstStyle/>
                    <a:p>
                      <a:pPr algn="ctr"/>
                      <a:r>
                        <a:rPr lang="en-US" sz="1000" dirty="0"/>
                        <a:t>Wavelength</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err="1"/>
                        <a:t>ƛ</a:t>
                      </a:r>
                      <a:endParaRPr lang="en-US" sz="10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133087"/>
                  </a:ext>
                </a:extLst>
              </a:tr>
              <a:tr h="405793">
                <a:tc>
                  <a:txBody>
                    <a:bodyPr/>
                    <a:lstStyle/>
                    <a:p>
                      <a:pPr algn="ctr"/>
                      <a:r>
                        <a:rPr lang="en-US" sz="1000" dirty="0"/>
                        <a:t>period</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s</a:t>
                      </a:r>
                    </a:p>
                  </a:txBody>
                  <a:tcPr anchor="ctr">
                    <a:lnL w="127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267953"/>
                  </a:ext>
                </a:extLst>
              </a:tr>
            </a:tbl>
          </a:graphicData>
        </a:graphic>
      </p:graphicFrame>
      <p:pic>
        <p:nvPicPr>
          <p:cNvPr id="13" name="Picture 12">
            <a:extLst>
              <a:ext uri="{FF2B5EF4-FFF2-40B4-BE49-F238E27FC236}">
                <a16:creationId xmlns:a16="http://schemas.microsoft.com/office/drawing/2014/main" id="{E3F56B0B-135F-9F47-A961-22552110D013}"/>
              </a:ext>
            </a:extLst>
          </p:cNvPr>
          <p:cNvPicPr>
            <a:picLocks noChangeAspect="1"/>
          </p:cNvPicPr>
          <p:nvPr/>
        </p:nvPicPr>
        <p:blipFill>
          <a:blip r:embed="rId5"/>
          <a:stretch>
            <a:fillRect/>
          </a:stretch>
        </p:blipFill>
        <p:spPr>
          <a:xfrm>
            <a:off x="3349171" y="2054961"/>
            <a:ext cx="2407058" cy="1322963"/>
          </a:xfrm>
          <a:prstGeom prst="rect">
            <a:avLst/>
          </a:prstGeom>
        </p:spPr>
      </p:pic>
    </p:spTree>
    <p:extLst>
      <p:ext uri="{BB962C8B-B14F-4D97-AF65-F5344CB8AC3E}">
        <p14:creationId xmlns:p14="http://schemas.microsoft.com/office/powerpoint/2010/main" val="307713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P13: Electromagnetic Waves: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48501" y="318820"/>
          <a:ext cx="8878767" cy="6229179"/>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Types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Electromagnetic waves are transverse waves that transfer energy from the source to an absorber. All electromagnetic waves travel at the same speed, 3x10</a:t>
                      </a:r>
                      <a:r>
                        <a:rPr lang="en-US" sz="1000" b="0" baseline="30000" dirty="0"/>
                        <a:t>8</a:t>
                      </a:r>
                      <a:r>
                        <a:rPr lang="en-US" sz="1000" b="0" baseline="0" dirty="0"/>
                        <a:t>m/s. Electromagnetic waves form a continuous spectrum . The spectrum is grouped by order of their wavelength and frequency.  Humans can only detect the visible light part of the spectrum with their eyes.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Properties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Radio waves can be produced by oscillations in electric circuits. When radio waves are absorbed they can create an alternating current with the same frequency as the radio wave itself, so radio waves can themselves induce oscillations in an electrical circuit.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Changes in atoms and the nuclei of atoms can result in electromagnetic waves being generated or absorbed over a wide frequency range. Gamma rays originate from changes in the nucleus of an atom.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Ultraviolet  waves, X-rays and gamma rays can have hazardous effects on human body tissue. The effects depend on the type of radiation and the size of the dose. Radiation dose is a measure of the risk of harm resulting from an exposure of the body to the radiation.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Ultraviolet waves can cause skin to age prematurely and increase the risk of skin cancer. X-rays and gamma rays are ionising radiation that can cause the mutation of genes and cancer.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4427369">
                <a:tc>
                  <a:txBody>
                    <a:bodyPr/>
                    <a:lstStyle/>
                    <a:p>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Properties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Electromagnetic Waves can be absorbed, transmit, refract or reflect. Refraction is due to the difference in velocity that the waves travel in the different substances. A ray diagram can be used to illustrate refraction.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p:pic>
        <p:nvPicPr>
          <p:cNvPr id="6" name="Picture 5">
            <a:extLst>
              <a:ext uri="{FF2B5EF4-FFF2-40B4-BE49-F238E27FC236}">
                <a16:creationId xmlns:a16="http://schemas.microsoft.com/office/drawing/2014/main" id="{DBB784A8-9CCD-9E4B-8113-CC85ECCE80B5}"/>
              </a:ext>
            </a:extLst>
          </p:cNvPr>
          <p:cNvPicPr>
            <a:picLocks noChangeAspect="1"/>
          </p:cNvPicPr>
          <p:nvPr/>
        </p:nvPicPr>
        <p:blipFill>
          <a:blip r:embed="rId3"/>
          <a:stretch>
            <a:fillRect/>
          </a:stretch>
        </p:blipFill>
        <p:spPr>
          <a:xfrm>
            <a:off x="1402539" y="1172232"/>
            <a:ext cx="3461291" cy="773584"/>
          </a:xfrm>
          <a:prstGeom prst="rect">
            <a:avLst/>
          </a:prstGeom>
        </p:spPr>
      </p:pic>
      <p:graphicFrame>
        <p:nvGraphicFramePr>
          <p:cNvPr id="10" name="Table 9">
            <a:extLst>
              <a:ext uri="{FF2B5EF4-FFF2-40B4-BE49-F238E27FC236}">
                <a16:creationId xmlns:a16="http://schemas.microsoft.com/office/drawing/2014/main" id="{2627C5B7-AB50-F149-A1D8-A675180DD2BE}"/>
              </a:ext>
            </a:extLst>
          </p:cNvPr>
          <p:cNvGraphicFramePr>
            <a:graphicFrameLocks noGrp="1"/>
          </p:cNvGraphicFramePr>
          <p:nvPr/>
        </p:nvGraphicFramePr>
        <p:xfrm>
          <a:off x="148501" y="2102412"/>
          <a:ext cx="2026373" cy="4445588"/>
        </p:xfrm>
        <a:graphic>
          <a:graphicData uri="http://schemas.openxmlformats.org/drawingml/2006/table">
            <a:tbl>
              <a:tblPr firstRow="1" bandRow="1">
                <a:tableStyleId>{5940675A-B579-460E-94D1-54222C63F5DA}</a:tableStyleId>
              </a:tblPr>
              <a:tblGrid>
                <a:gridCol w="949009">
                  <a:extLst>
                    <a:ext uri="{9D8B030D-6E8A-4147-A177-3AD203B41FA5}">
                      <a16:colId xmlns:a16="http://schemas.microsoft.com/office/drawing/2014/main" val="4125392209"/>
                    </a:ext>
                  </a:extLst>
                </a:gridCol>
                <a:gridCol w="1077364">
                  <a:extLst>
                    <a:ext uri="{9D8B030D-6E8A-4147-A177-3AD203B41FA5}">
                      <a16:colId xmlns:a16="http://schemas.microsoft.com/office/drawing/2014/main" val="926572190"/>
                    </a:ext>
                  </a:extLst>
                </a:gridCol>
              </a:tblGrid>
              <a:tr h="476912">
                <a:tc>
                  <a:txBody>
                    <a:bodyPr/>
                    <a:lstStyle/>
                    <a:p>
                      <a:pPr algn="ctr"/>
                      <a:r>
                        <a:rPr lang="en-US" sz="1000" b="1" dirty="0"/>
                        <a:t>Component</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865792"/>
                  </a:ext>
                </a:extLst>
              </a:tr>
              <a:tr h="542589">
                <a:tc>
                  <a:txBody>
                    <a:bodyPr/>
                    <a:lstStyle/>
                    <a:p>
                      <a:pPr algn="ctr"/>
                      <a:r>
                        <a:rPr lang="en-US" sz="1000" dirty="0"/>
                        <a:t>Radio Waves</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Television and radio signal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134680"/>
                  </a:ext>
                </a:extLst>
              </a:tr>
              <a:tr h="542589">
                <a:tc>
                  <a:txBody>
                    <a:bodyPr/>
                    <a:lstStyle/>
                    <a:p>
                      <a:pPr algn="ctr"/>
                      <a:r>
                        <a:rPr lang="en-US" sz="1000" dirty="0"/>
                        <a:t>Microwaves</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Satellite communication, cooking food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545155"/>
                  </a:ext>
                </a:extLst>
              </a:tr>
              <a:tr h="542589">
                <a:tc>
                  <a:txBody>
                    <a:bodyPr/>
                    <a:lstStyle/>
                    <a:p>
                      <a:pPr algn="ctr"/>
                      <a:r>
                        <a:rPr lang="en-US" sz="1000" dirty="0"/>
                        <a:t>Infrared</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Electrical heaters, cooking food, infrared cameras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133087"/>
                  </a:ext>
                </a:extLst>
              </a:tr>
              <a:tr h="542589">
                <a:tc>
                  <a:txBody>
                    <a:bodyPr/>
                    <a:lstStyle/>
                    <a:p>
                      <a:pPr algn="ctr"/>
                      <a:r>
                        <a:rPr lang="en-US" sz="1000" dirty="0"/>
                        <a:t>Visible Light</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Fibre optic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267953"/>
                  </a:ext>
                </a:extLst>
              </a:tr>
              <a:tr h="542589">
                <a:tc>
                  <a:txBody>
                    <a:bodyPr/>
                    <a:lstStyle/>
                    <a:p>
                      <a:pPr algn="ctr"/>
                      <a:r>
                        <a:rPr lang="en-US" sz="1000" dirty="0"/>
                        <a:t>Ultraviolet</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Sun tanning, detecting forged 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232728"/>
                  </a:ext>
                </a:extLst>
              </a:tr>
              <a:tr h="542589">
                <a:tc>
                  <a:txBody>
                    <a:bodyPr/>
                    <a:lstStyle/>
                    <a:p>
                      <a:pPr algn="ctr"/>
                      <a:r>
                        <a:rPr lang="en-US" sz="1000" dirty="0"/>
                        <a:t>X-Rays</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Medical imaging and treatment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7266561"/>
                  </a:ext>
                </a:extLst>
              </a:tr>
              <a:tr h="542589">
                <a:tc>
                  <a:txBody>
                    <a:bodyPr/>
                    <a:lstStyle/>
                    <a:p>
                      <a:pPr algn="ctr"/>
                      <a:r>
                        <a:rPr lang="en-US" sz="1000" dirty="0"/>
                        <a:t>Gamma Rays</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0" dirty="0"/>
                        <a:t>Kill cancer cells, sterilization.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1075292"/>
                  </a:ext>
                </a:extLst>
              </a:tr>
            </a:tbl>
          </a:graphicData>
        </a:graphic>
      </p:graphicFrame>
      <p:pic>
        <p:nvPicPr>
          <p:cNvPr id="12" name="Picture 11">
            <a:extLst>
              <a:ext uri="{FF2B5EF4-FFF2-40B4-BE49-F238E27FC236}">
                <a16:creationId xmlns:a16="http://schemas.microsoft.com/office/drawing/2014/main" id="{F0C00DFF-8305-B841-A769-EC6A4669DDDE}"/>
              </a:ext>
            </a:extLst>
          </p:cNvPr>
          <p:cNvPicPr>
            <a:picLocks noChangeAspect="1"/>
          </p:cNvPicPr>
          <p:nvPr/>
        </p:nvPicPr>
        <p:blipFill>
          <a:blip r:embed="rId4"/>
          <a:stretch>
            <a:fillRect/>
          </a:stretch>
        </p:blipFill>
        <p:spPr>
          <a:xfrm>
            <a:off x="3150999" y="2882242"/>
            <a:ext cx="1712831" cy="1366186"/>
          </a:xfrm>
          <a:prstGeom prst="rect">
            <a:avLst/>
          </a:prstGeom>
        </p:spPr>
      </p:pic>
      <p:pic>
        <p:nvPicPr>
          <p:cNvPr id="15" name="Picture 14">
            <a:extLst>
              <a:ext uri="{FF2B5EF4-FFF2-40B4-BE49-F238E27FC236}">
                <a16:creationId xmlns:a16="http://schemas.microsoft.com/office/drawing/2014/main" id="{450B5B9D-75C9-484B-8C84-5F606F2CEA01}"/>
              </a:ext>
            </a:extLst>
          </p:cNvPr>
          <p:cNvPicPr>
            <a:picLocks noChangeAspect="1"/>
          </p:cNvPicPr>
          <p:nvPr/>
        </p:nvPicPr>
        <p:blipFill>
          <a:blip r:embed="rId5"/>
          <a:stretch>
            <a:fillRect/>
          </a:stretch>
        </p:blipFill>
        <p:spPr>
          <a:xfrm>
            <a:off x="3088475" y="4998639"/>
            <a:ext cx="1892087" cy="1313165"/>
          </a:xfrm>
          <a:prstGeom prst="rect">
            <a:avLst/>
          </a:prstGeom>
        </p:spPr>
      </p:pic>
    </p:spTree>
    <p:extLst>
      <p:ext uri="{BB962C8B-B14F-4D97-AF65-F5344CB8AC3E}">
        <p14:creationId xmlns:p14="http://schemas.microsoft.com/office/powerpoint/2010/main" val="251824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P14: Light: Physics Specification</a:t>
            </a:r>
          </a:p>
        </p:txBody>
      </p:sp>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48501" y="318820"/>
              <a:ext cx="8878767" cy="6351143"/>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baseline="0" dirty="0"/>
                            <a:t>Each colour of light on in the visible spectrum has its own narrow band of wavelength and frequency. Colour filters can be used by absorbing certain wavelengths (and colour) and transmitting other wavelength's (and colours). The colour of an opaque object is determined by which wavelengths of light are more strongly reflected. Wavelengths that  are not reflected are absorbed. An object appears white because all of the wavelengths of light are reflected equally off the object. If all of the wavelengths are absorbed the object appears black. Objects that transmit light are transparent if the transmit all light through or translucent if they tranmit some light through.</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Lenses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A lens will form an image by refracting light. In a convex lens parallel light rays are brought to focus at a point by the principal focus. The distance to the principal focus is called the focal length. Images produced by convex lenses can be either real or virtual. Concave lenses always produce virtual images.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An image is ‘real’ if the image if formed on a ray diagram on the right hand side of the lens on a ray diagram. i.e. the rays actually meet. This is an example of a ray diagram of a convex lens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A virtual image is formed by rays diverging after passing through the lens and being traced back to a principal focus  on the left hand side of a ray diagram.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The image height of an object can be measured using a ray diagram, as well as the object height. This can be used to calculate the magnification of an object.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b="0" i="1" smtClean="0">
                                    <a:latin typeface="Cambria Math" panose="02040503050406030204" pitchFamily="18" charset="0"/>
                                  </a:rPr>
                                  <m:t>𝑚𝑎𝑔𝑛𝑖𝑓𝑖𝑐𝑎𝑡𝑖𝑜𝑛</m:t>
                                </m:r>
                                <m:r>
                                  <a:rPr lang="en-US" sz="1000" b="0" i="1" smtClean="0">
                                    <a:latin typeface="Cambria Math" panose="02040503050406030204" pitchFamily="18" charset="0"/>
                                  </a:rPr>
                                  <m:t>= </m:t>
                                </m:r>
                                <m:f>
                                  <m:fPr>
                                    <m:ctrlPr>
                                      <a:rPr lang="en-US" sz="1000" b="0" i="1" smtClean="0">
                                        <a:latin typeface="Cambria Math" panose="02040503050406030204" pitchFamily="18" charset="0"/>
                                      </a:rPr>
                                    </m:ctrlPr>
                                  </m:fPr>
                                  <m:num>
                                    <m:r>
                                      <a:rPr lang="en-US" sz="1000" b="0" i="1" smtClean="0">
                                        <a:latin typeface="Cambria Math" panose="02040503050406030204" pitchFamily="18" charset="0"/>
                                      </a:rPr>
                                      <m:t>𝑖𝑚𝑎𝑔𝑒</m:t>
                                    </m:r>
                                    <m:r>
                                      <a:rPr lang="en-US" sz="1000" b="0" i="1" smtClean="0">
                                        <a:latin typeface="Cambria Math" panose="02040503050406030204" pitchFamily="18" charset="0"/>
                                      </a:rPr>
                                      <m:t> </m:t>
                                    </m:r>
                                    <m:r>
                                      <a:rPr lang="en-US" sz="1000" b="0" i="1" smtClean="0">
                                        <a:latin typeface="Cambria Math" panose="02040503050406030204" pitchFamily="18" charset="0"/>
                                      </a:rPr>
                                      <m:t>h𝑒𝑖𝑔h𝑡</m:t>
                                    </m:r>
                                  </m:num>
                                  <m:den>
                                    <m:r>
                                      <a:rPr lang="en-US" sz="1000" b="0" i="1" smtClean="0">
                                        <a:latin typeface="Cambria Math" panose="02040503050406030204" pitchFamily="18" charset="0"/>
                                      </a:rPr>
                                      <m:t>𝑜𝑏𝑗𝑒𝑐𝑡</m:t>
                                    </m:r>
                                    <m:r>
                                      <a:rPr lang="en-US" sz="1000" b="0" i="1" smtClean="0">
                                        <a:latin typeface="Cambria Math" panose="02040503050406030204" pitchFamily="18" charset="0"/>
                                      </a:rPr>
                                      <m:t> </m:t>
                                    </m:r>
                                    <m:r>
                                      <a:rPr lang="en-US" sz="1000" b="0" i="1" smtClean="0">
                                        <a:latin typeface="Cambria Math" panose="02040503050406030204" pitchFamily="18" charset="0"/>
                                      </a:rPr>
                                      <m:t>h𝑒𝑖𝑔h𝑡</m:t>
                                    </m:r>
                                  </m:den>
                                </m:f>
                              </m:oMath>
                            </m:oMathPara>
                          </a14:m>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Magnification does not have any units. You do not need to remember this equation.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4427369">
                    <a:tc>
                      <a:txBody>
                        <a:bodyPr/>
                        <a:lstStyle/>
                        <a:p>
                          <a:r>
                            <a:rPr lang="en-US" sz="1000" b="1" dirty="0"/>
                            <a:t>Reflection of Light</a:t>
                          </a:r>
                        </a:p>
                        <a:p>
                          <a:pPr algn="just"/>
                          <a:r>
                            <a:rPr lang="en-US" sz="1000" dirty="0"/>
                            <a:t>Waves can be reflected at a boundary between two different materials.</a:t>
                          </a:r>
                        </a:p>
                        <a:p>
                          <a:pPr algn="just"/>
                          <a:r>
                            <a:rPr lang="en-US" sz="1000" dirty="0"/>
                            <a:t>A ray diagram can be used to show the law of reflection.</a:t>
                          </a:r>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r>
                            <a:rPr lang="en-US" sz="1000" dirty="0"/>
                            <a:t>The normal line is a perpendicular line from the surface. All angles are measured to the normal. The angle of incidence is equal to the angle of reflection when light is reflected by a plane mirror.</a:t>
                          </a:r>
                        </a:p>
                        <a:p>
                          <a:pPr algn="just"/>
                          <a:r>
                            <a:rPr lang="en-US" sz="1000" dirty="0"/>
                            <a:t>Reflection from a smooth surface in a single direction is called specular reflection. Reflection from a rough surface causes scattering. This is called diffuse reflection. </a:t>
                          </a:r>
                        </a:p>
                        <a:p>
                          <a:pPr algn="just"/>
                          <a:endParaRPr lang="en-US" sz="1000" dirty="0"/>
                        </a:p>
                        <a:p>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Refraction of 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Refraction of light takes place when light travels from a more dense substance to a less dense one and vice versa. When light travels from air (less dense) into glass (more dense) the light will change direction and move towards the normal. When going from glass into air the light will move away from the normal. The can be shown by measuring the angle of incidence and angle of refraction using a ray diagram.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mc:Choice>
        <mc:Fallback xmlns="">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55016236"/>
                  </p:ext>
                </p:extLst>
              </p:nvPr>
            </p:nvGraphicFramePr>
            <p:xfrm>
              <a:off x="148501" y="318820"/>
              <a:ext cx="8878767" cy="6351143"/>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baseline="0" dirty="0"/>
                            <a:t>Each colour of light on in the visible spectrum has its own narrow band of wavelength and frequency. Colour filters can be used by absorbing certain wavelengths (and colour) and transmitting other wavelength's (and colours). The colour of an opaque object is determined by which wavelengths of light are more strongly reflected. Wavelengths that  are not reflected are absorbed. An object appears white because all of the wavelengths of light are reflected equally off the object. If all of the wavelengths are absorbed the object appears black. Objects that transmit light are transparent if the transmit all light through or translucent if they tranmit some light through.</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blipFill>
                          <a:blip r:embed="rId3"/>
                          <a:stretch>
                            <a:fillRect l="-200000" t="-599" r="-1709" b="-599"/>
                          </a:stretch>
                        </a:blipFill>
                      </a:tcPr>
                    </a:tc>
                    <a:extLst>
                      <a:ext uri="{0D108BD9-81ED-4DB2-BD59-A6C34878D82A}">
                        <a16:rowId xmlns:a16="http://schemas.microsoft.com/office/drawing/2014/main" val="3991720770"/>
                      </a:ext>
                    </a:extLst>
                  </a:tr>
                  <a:tr h="4549333">
                    <a:tc>
                      <a:txBody>
                        <a:bodyPr/>
                        <a:lstStyle/>
                        <a:p>
                          <a:r>
                            <a:rPr lang="en-US" sz="1000" b="1" dirty="0"/>
                            <a:t>Reflection of Light</a:t>
                          </a:r>
                        </a:p>
                        <a:p>
                          <a:pPr algn="just"/>
                          <a:r>
                            <a:rPr lang="en-US" sz="1000" dirty="0"/>
                            <a:t>Waves can be reflected at a boundary between two different materials.</a:t>
                          </a:r>
                        </a:p>
                        <a:p>
                          <a:pPr algn="just"/>
                          <a:r>
                            <a:rPr lang="en-US" sz="1000" dirty="0"/>
                            <a:t>A ray diagram can be used to show the law of reflection.</a:t>
                          </a:r>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r>
                            <a:rPr lang="en-US" sz="1000" dirty="0"/>
                            <a:t>The normal line is a perpendicular line from the surface. All angles are measured to the normal. The angle of incidence is equal to the angle of reflection when light is reflected by a plane mirror.</a:t>
                          </a:r>
                        </a:p>
                        <a:p>
                          <a:pPr algn="just"/>
                          <a:r>
                            <a:rPr lang="en-US" sz="1000" dirty="0"/>
                            <a:t>Reflection from a smooth surface in a single direction is called specular reflection. Reflection from a rough surface causes scattering. This is called diffuse reflection. </a:t>
                          </a:r>
                        </a:p>
                        <a:p>
                          <a:pPr algn="just"/>
                          <a:endParaRPr lang="en-US" sz="1000" dirty="0"/>
                        </a:p>
                        <a:p>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Refraction of 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Refraction of light takes place when light travels from a more dense substance to a less dense one and vice versa. When light travels from air (less dense) into glass (more dense) the light will change direction and move towards the normal. When going from glass into air the light will move away from the normal. The can be shown by measuring the angle of incidence and angle of refraction using a ray diagram.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mc:Fallback>
      </mc:AlternateContent>
      <p:pic>
        <p:nvPicPr>
          <p:cNvPr id="12" name="Picture 11">
            <a:extLst>
              <a:ext uri="{FF2B5EF4-FFF2-40B4-BE49-F238E27FC236}">
                <a16:creationId xmlns:a16="http://schemas.microsoft.com/office/drawing/2014/main" id="{F0C00DFF-8305-B841-A769-EC6A4669DDDE}"/>
              </a:ext>
            </a:extLst>
          </p:cNvPr>
          <p:cNvPicPr>
            <a:picLocks noChangeAspect="1"/>
          </p:cNvPicPr>
          <p:nvPr/>
        </p:nvPicPr>
        <p:blipFill>
          <a:blip r:embed="rId4"/>
          <a:stretch>
            <a:fillRect/>
          </a:stretch>
        </p:blipFill>
        <p:spPr>
          <a:xfrm>
            <a:off x="3267731" y="3271438"/>
            <a:ext cx="1712831" cy="1366186"/>
          </a:xfrm>
          <a:prstGeom prst="rect">
            <a:avLst/>
          </a:prstGeom>
        </p:spPr>
      </p:pic>
      <p:pic>
        <p:nvPicPr>
          <p:cNvPr id="15" name="Picture 14">
            <a:extLst>
              <a:ext uri="{FF2B5EF4-FFF2-40B4-BE49-F238E27FC236}">
                <a16:creationId xmlns:a16="http://schemas.microsoft.com/office/drawing/2014/main" id="{450B5B9D-75C9-484B-8C84-5F606F2CEA01}"/>
              </a:ext>
            </a:extLst>
          </p:cNvPr>
          <p:cNvPicPr>
            <a:picLocks noChangeAspect="1"/>
          </p:cNvPicPr>
          <p:nvPr/>
        </p:nvPicPr>
        <p:blipFill>
          <a:blip r:embed="rId5"/>
          <a:stretch>
            <a:fillRect/>
          </a:stretch>
        </p:blipFill>
        <p:spPr>
          <a:xfrm>
            <a:off x="3088475" y="5259896"/>
            <a:ext cx="1892087" cy="1313165"/>
          </a:xfrm>
          <a:prstGeom prst="rect">
            <a:avLst/>
          </a:prstGeom>
        </p:spPr>
      </p:pic>
      <p:pic>
        <p:nvPicPr>
          <p:cNvPr id="5" name="Picture 4">
            <a:extLst>
              <a:ext uri="{FF2B5EF4-FFF2-40B4-BE49-F238E27FC236}">
                <a16:creationId xmlns:a16="http://schemas.microsoft.com/office/drawing/2014/main" id="{F5A59686-D254-0445-BE76-306D361A9E92}"/>
              </a:ext>
            </a:extLst>
          </p:cNvPr>
          <p:cNvPicPr>
            <a:picLocks noChangeAspect="1"/>
          </p:cNvPicPr>
          <p:nvPr/>
        </p:nvPicPr>
        <p:blipFill>
          <a:blip r:embed="rId6"/>
          <a:stretch>
            <a:fillRect/>
          </a:stretch>
        </p:blipFill>
        <p:spPr>
          <a:xfrm>
            <a:off x="6469164" y="1809345"/>
            <a:ext cx="2175098" cy="1226090"/>
          </a:xfrm>
          <a:prstGeom prst="rect">
            <a:avLst/>
          </a:prstGeom>
        </p:spPr>
      </p:pic>
      <p:pic>
        <p:nvPicPr>
          <p:cNvPr id="8" name="Picture 7">
            <a:extLst>
              <a:ext uri="{FF2B5EF4-FFF2-40B4-BE49-F238E27FC236}">
                <a16:creationId xmlns:a16="http://schemas.microsoft.com/office/drawing/2014/main" id="{A6C0B7F5-21E0-9140-A4CA-B97983575F73}"/>
              </a:ext>
            </a:extLst>
          </p:cNvPr>
          <p:cNvPicPr>
            <a:picLocks noChangeAspect="1"/>
          </p:cNvPicPr>
          <p:nvPr/>
        </p:nvPicPr>
        <p:blipFill>
          <a:blip r:embed="rId7"/>
          <a:stretch>
            <a:fillRect/>
          </a:stretch>
        </p:blipFill>
        <p:spPr>
          <a:xfrm>
            <a:off x="6425327" y="3804806"/>
            <a:ext cx="2218935" cy="721154"/>
          </a:xfrm>
          <a:prstGeom prst="rect">
            <a:avLst/>
          </a:prstGeom>
        </p:spPr>
      </p:pic>
      <p:pic>
        <p:nvPicPr>
          <p:cNvPr id="14" name="Picture 13">
            <a:extLst>
              <a:ext uri="{FF2B5EF4-FFF2-40B4-BE49-F238E27FC236}">
                <a16:creationId xmlns:a16="http://schemas.microsoft.com/office/drawing/2014/main" id="{651CB018-3F00-6B42-90B7-32A47D9A8960}"/>
              </a:ext>
            </a:extLst>
          </p:cNvPr>
          <p:cNvPicPr>
            <a:picLocks noChangeAspect="1"/>
          </p:cNvPicPr>
          <p:nvPr/>
        </p:nvPicPr>
        <p:blipFill>
          <a:blip r:embed="rId8"/>
          <a:stretch>
            <a:fillRect/>
          </a:stretch>
        </p:blipFill>
        <p:spPr>
          <a:xfrm>
            <a:off x="291005" y="3105033"/>
            <a:ext cx="1674988" cy="920604"/>
          </a:xfrm>
          <a:prstGeom prst="rect">
            <a:avLst/>
          </a:prstGeom>
        </p:spPr>
      </p:pic>
      <p:pic>
        <p:nvPicPr>
          <p:cNvPr id="13" name="Picture 12">
            <a:extLst>
              <a:ext uri="{FF2B5EF4-FFF2-40B4-BE49-F238E27FC236}">
                <a16:creationId xmlns:a16="http://schemas.microsoft.com/office/drawing/2014/main" id="{B14FFFBB-E504-B247-A511-6BF1F807A590}"/>
              </a:ext>
            </a:extLst>
          </p:cNvPr>
          <p:cNvPicPr>
            <a:picLocks noChangeAspect="1"/>
          </p:cNvPicPr>
          <p:nvPr/>
        </p:nvPicPr>
        <p:blipFill>
          <a:blip r:embed="rId9"/>
          <a:stretch>
            <a:fillRect/>
          </a:stretch>
        </p:blipFill>
        <p:spPr>
          <a:xfrm>
            <a:off x="291005" y="5836286"/>
            <a:ext cx="1759463" cy="736775"/>
          </a:xfrm>
          <a:prstGeom prst="rect">
            <a:avLst/>
          </a:prstGeom>
        </p:spPr>
      </p:pic>
    </p:spTree>
    <p:extLst>
      <p:ext uri="{BB962C8B-B14F-4D97-AF65-F5344CB8AC3E}">
        <p14:creationId xmlns:p14="http://schemas.microsoft.com/office/powerpoint/2010/main" val="2687298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P15: Electromagnetism: Physics Specification: Higher</a:t>
            </a:r>
          </a:p>
        </p:txBody>
      </p:sp>
      <p:graphicFrame>
        <p:nvGraphicFramePr>
          <p:cNvPr id="20" name="Table 19">
            <a:extLst>
              <a:ext uri="{FF2B5EF4-FFF2-40B4-BE49-F238E27FC236}">
                <a16:creationId xmlns:a16="http://schemas.microsoft.com/office/drawing/2014/main" id="{F109334E-FE29-8B4F-B48F-1FEED601C1C1}"/>
              </a:ext>
            </a:extLst>
          </p:cNvPr>
          <p:cNvGraphicFramePr>
            <a:graphicFrameLocks noGrp="1"/>
          </p:cNvGraphicFramePr>
          <p:nvPr>
            <p:extLst>
              <p:ext uri="{D42A27DB-BD31-4B8C-83A1-F6EECF244321}">
                <p14:modId xmlns:p14="http://schemas.microsoft.com/office/powerpoint/2010/main" val="379825714"/>
              </p:ext>
            </p:extLst>
          </p:nvPr>
        </p:nvGraphicFramePr>
        <p:xfrm>
          <a:off x="60765" y="327382"/>
          <a:ext cx="8950408" cy="6461760"/>
        </p:xfrm>
        <a:graphic>
          <a:graphicData uri="http://schemas.openxmlformats.org/drawingml/2006/table">
            <a:tbl>
              <a:tblPr firstRow="1" bandRow="1">
                <a:tableStyleId>{5940675A-B579-460E-94D1-54222C63F5DA}</a:tableStyleId>
              </a:tblPr>
              <a:tblGrid>
                <a:gridCol w="2507868">
                  <a:extLst>
                    <a:ext uri="{9D8B030D-6E8A-4147-A177-3AD203B41FA5}">
                      <a16:colId xmlns:a16="http://schemas.microsoft.com/office/drawing/2014/main" val="1469860458"/>
                    </a:ext>
                  </a:extLst>
                </a:gridCol>
                <a:gridCol w="466041">
                  <a:extLst>
                    <a:ext uri="{9D8B030D-6E8A-4147-A177-3AD203B41FA5}">
                      <a16:colId xmlns:a16="http://schemas.microsoft.com/office/drawing/2014/main" val="1405917091"/>
                    </a:ext>
                  </a:extLst>
                </a:gridCol>
                <a:gridCol w="1565805">
                  <a:extLst>
                    <a:ext uri="{9D8B030D-6E8A-4147-A177-3AD203B41FA5}">
                      <a16:colId xmlns:a16="http://schemas.microsoft.com/office/drawing/2014/main" val="1764750521"/>
                    </a:ext>
                  </a:extLst>
                </a:gridCol>
                <a:gridCol w="116840">
                  <a:extLst>
                    <a:ext uri="{9D8B030D-6E8A-4147-A177-3AD203B41FA5}">
                      <a16:colId xmlns:a16="http://schemas.microsoft.com/office/drawing/2014/main" val="2196140159"/>
                    </a:ext>
                  </a:extLst>
                </a:gridCol>
                <a:gridCol w="1461280">
                  <a:extLst>
                    <a:ext uri="{9D8B030D-6E8A-4147-A177-3AD203B41FA5}">
                      <a16:colId xmlns:a16="http://schemas.microsoft.com/office/drawing/2014/main" val="3596677998"/>
                    </a:ext>
                  </a:extLst>
                </a:gridCol>
                <a:gridCol w="944191">
                  <a:extLst>
                    <a:ext uri="{9D8B030D-6E8A-4147-A177-3AD203B41FA5}">
                      <a16:colId xmlns:a16="http://schemas.microsoft.com/office/drawing/2014/main" val="20991255"/>
                    </a:ext>
                  </a:extLst>
                </a:gridCol>
                <a:gridCol w="944192">
                  <a:extLst>
                    <a:ext uri="{9D8B030D-6E8A-4147-A177-3AD203B41FA5}">
                      <a16:colId xmlns:a16="http://schemas.microsoft.com/office/drawing/2014/main" val="1880808492"/>
                    </a:ext>
                  </a:extLst>
                </a:gridCol>
                <a:gridCol w="944191">
                  <a:extLst>
                    <a:ext uri="{9D8B030D-6E8A-4147-A177-3AD203B41FA5}">
                      <a16:colId xmlns:a16="http://schemas.microsoft.com/office/drawing/2014/main" val="2194598826"/>
                    </a:ext>
                  </a:extLst>
                </a:gridCol>
              </a:tblGrid>
              <a:tr h="1237192">
                <a:tc gridSpan="2">
                  <a:txBody>
                    <a:bodyPr/>
                    <a:lstStyle/>
                    <a:p>
                      <a:pPr algn="just"/>
                      <a:r>
                        <a:rPr lang="en-US" sz="1000" b="1" dirty="0"/>
                        <a:t>Poles of a Magnet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poles of a magnet are the places where the magnetic forces are strongest. When two magnets are brought close together they exert a force on each other. Two like poles repel each other. Two unlike poles attract each other. Attraction and repulsion between two magnetic poles are examples of non-contact force.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just"/>
                      <a:r>
                        <a:rPr lang="en-GB" sz="1000" b="1" dirty="0"/>
                        <a:t>Permanent Magnets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 permanent magnet produces its own magnetic field. </a:t>
                      </a:r>
                      <a:endParaRPr lang="en-GB" sz="1000" dirty="0"/>
                    </a:p>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GB" sz="1000" b="1" dirty="0"/>
                        <a:t>Induced Magnets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An induced magnet is a material that becomes a magnet when it is placed in a magnetic field. Induced magnetism always causes a force of attraction. When removed from the magnetic field an induced magnet loses most/all of its magnetism quickly.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3">
                  <a:txBody>
                    <a:bodyPr/>
                    <a:lstStyle/>
                    <a:p>
                      <a:pPr algn="just"/>
                      <a:r>
                        <a:rPr lang="en-US" sz="1000" b="1" dirty="0"/>
                        <a:t>Electromagnetism</a:t>
                      </a:r>
                    </a:p>
                    <a:p>
                      <a:pPr algn="just"/>
                      <a:r>
                        <a:rPr lang="en-GB" sz="1000" kern="1200" dirty="0">
                          <a:solidFill>
                            <a:schemeClr val="tx1"/>
                          </a:solidFill>
                          <a:effectLst/>
                          <a:latin typeface="+mn-lt"/>
                          <a:ea typeface="+mn-ea"/>
                          <a:cs typeface="+mn-cs"/>
                        </a:rPr>
                        <a:t>When a current flows through a conducting wire a magnetic field is produced around the wire. The strength of the magnetic field depends on the current through the wire and the distance from the wire.  Shaping a wire to form a solenoid increases the strength of the magnetic field created by a current through the wire. The magnetic field inside a solenoid is strong and uniform. The magnetic field around a solenoid has a similar shape to that</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of a bar magnet. Adding an iron core increases the strength of the magnetic field of a solenoid. An electromagnet is a solenoid with an iron core. </a:t>
                      </a:r>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3991720770"/>
                  </a:ext>
                </a:extLst>
              </a:tr>
              <a:tr h="949473">
                <a:tc gridSpan="3">
                  <a:txBody>
                    <a:bodyPr/>
                    <a:lstStyle/>
                    <a:p>
                      <a:pPr algn="just"/>
                      <a:r>
                        <a:rPr lang="en-US" sz="1000" b="1" dirty="0"/>
                        <a:t>Motors</a:t>
                      </a:r>
                    </a:p>
                    <a:p>
                      <a:pPr algn="just"/>
                      <a:r>
                        <a:rPr lang="en-GB" sz="1000" kern="1200" dirty="0">
                          <a:solidFill>
                            <a:schemeClr val="tx1"/>
                          </a:solidFill>
                          <a:effectLst/>
                          <a:latin typeface="+mn-lt"/>
                          <a:ea typeface="+mn-ea"/>
                          <a:cs typeface="+mn-cs"/>
                        </a:rPr>
                        <a:t>A coil of wire carrying a current in a magnetic field tends to rotate. This is the basis of an electric motor. The size of the force can be increased by increasing the current or using a stronger magnet.  The size of the force depends on the angle between the wire and the magnetic field.  The force is greatest when the wire is perpendicular to the magnetic field and zero when the wire is parallel.</a:t>
                      </a:r>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794667957"/>
                  </a:ext>
                </a:extLst>
              </a:tr>
              <a:tr h="2244209">
                <a:tc gridSpan="2">
                  <a:txBody>
                    <a:bodyPr/>
                    <a:lstStyle/>
                    <a:p>
                      <a:pPr algn="just"/>
                      <a:r>
                        <a:rPr lang="en-US" sz="1000" b="1" dirty="0"/>
                        <a:t>Magnetic Fields</a:t>
                      </a:r>
                    </a:p>
                    <a:p>
                      <a:pPr algn="just"/>
                      <a:r>
                        <a:rPr lang="en-GB" sz="1000" kern="1200" dirty="0">
                          <a:solidFill>
                            <a:schemeClr val="tx1"/>
                          </a:solidFill>
                          <a:effectLst/>
                          <a:latin typeface="+mn-lt"/>
                          <a:ea typeface="+mn-ea"/>
                          <a:cs typeface="+mn-cs"/>
                        </a:rPr>
                        <a:t>The region around a magnet where a force acts on another magnet or on a magnetic material (iron, steel, cobalt and nickel) is called the magnetic field.   The force between a magnet and a magnetic material is always one of attraction. The strength of the magnetic field depends on the distance from the magnet. The field is strongest at the poles of the magnet. The direction of the magnetic field at any point is given by the direction of the force that would act on another north pole placed</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at that point. The direction of a magnetic field line is from the north (seeking) pole of a magnet to the south(seeking) pole of the magnet. </a:t>
                      </a:r>
                      <a:endParaRPr lang="en-GB" sz="1000" dirty="0"/>
                    </a:p>
                    <a:p>
                      <a:pPr algn="just"/>
                      <a:endParaRPr lang="en-US" sz="1000" b="1"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Plotting a Magnetic Field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Mark a dot near the north pole of a bar magnet and place the tail of the compass needle above the dot and mark a second dot at the tip of the needle.  Repeat this with the tail of the next compass over the new dot until you reach the south pole.  Repeat this with further lines.</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a:txBody>
                    <a:bodyPr/>
                    <a:lstStyle/>
                    <a:p>
                      <a:pPr algn="just"/>
                      <a:r>
                        <a:rPr lang="en-US" sz="1000" b="1" dirty="0"/>
                        <a:t>Solenoids</a:t>
                      </a:r>
                    </a:p>
                    <a:p>
                      <a:pPr algn="just"/>
                      <a:r>
                        <a:rPr lang="en-US" sz="1000" b="0" dirty="0"/>
                        <a:t>A solenoid is a long coil of insulating wire and they are used in lots of electrical devices where a strong magnetic field is needed.  When a current is passed through the wire the magnetic field increases in strength if the current is increased and reverses in direction if the current is reversed.</a:t>
                      </a:r>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8184513"/>
                  </a:ext>
                </a:extLst>
              </a:tr>
              <a:tr h="336740">
                <a:tc rowSpan="5">
                  <a:txBody>
                    <a:bodyPr/>
                    <a:lstStyle/>
                    <a:p>
                      <a:pPr algn="just"/>
                      <a:endParaRPr lang="en-US" sz="1000" b="0" dirty="0"/>
                    </a:p>
                  </a:txBody>
                  <a:tcPr>
                    <a:lnL w="76200"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gridSpan="3">
                  <a:txBody>
                    <a:bodyPr/>
                    <a:lstStyle/>
                    <a:p>
                      <a:pPr algn="just"/>
                      <a:r>
                        <a:rPr lang="en-US" sz="1000" b="1" dirty="0"/>
                        <a:t>Flemings Left Hand Rule</a:t>
                      </a:r>
                    </a:p>
                    <a:p>
                      <a:pPr algn="just"/>
                      <a:r>
                        <a:rPr lang="en-GB" sz="1000" kern="1200" dirty="0">
                          <a:solidFill>
                            <a:schemeClr val="tx1"/>
                          </a:solidFill>
                          <a:effectLst/>
                          <a:latin typeface="+mn-lt"/>
                          <a:ea typeface="+mn-ea"/>
                          <a:cs typeface="+mn-cs"/>
                        </a:rPr>
                        <a:t>When a conductor carrying a current is placed in a magnetic field the magnet producing the field and the conductor exert a force on each other. This is called the motor effect. </a:t>
                      </a:r>
                      <a:endParaRPr lang="en-GB" sz="1000" dirty="0">
                        <a:effectLst/>
                      </a:endParaRPr>
                    </a:p>
                    <a:p>
                      <a:pPr algn="just"/>
                      <a:r>
                        <a:rPr lang="en-GB" sz="1000" kern="1200" dirty="0">
                          <a:solidFill>
                            <a:schemeClr val="tx1"/>
                          </a:solidFill>
                          <a:effectLst/>
                          <a:latin typeface="+mn-lt"/>
                          <a:ea typeface="+mn-ea"/>
                          <a:cs typeface="+mn-cs"/>
                        </a:rPr>
                        <a:t>You need to be d be able to show that Fleming’s left-hand rule represents the relative orientation of the force, the current in the conductor and the magnetic field. </a:t>
                      </a:r>
                      <a:endParaRPr lang="en-GB" sz="1000" dirty="0">
                        <a:effectLst/>
                      </a:endParaRPr>
                    </a:p>
                  </a:txBody>
                  <a:tcPr>
                    <a:lnL w="28575" cap="flat" cmpd="sng" algn="ctr">
                      <a:solidFill>
                        <a:schemeClr val="bg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hMerge="1">
                  <a:txBody>
                    <a:bodyPr/>
                    <a:lstStyle/>
                    <a:p>
                      <a:endParaRPr lang="en-US"/>
                    </a:p>
                  </a:txBody>
                  <a:tcPr>
                    <a:lnL w="57150" cap="flat" cmpd="sng" algn="ctr">
                      <a:solidFill>
                        <a:schemeClr val="tx1"/>
                      </a:solidFill>
                      <a:prstDash val="solid"/>
                      <a:round/>
                      <a:headEnd type="none" w="med" len="med"/>
                      <a:tailEnd type="none" w="med" len="med"/>
                    </a:lnL>
                  </a:tcPr>
                </a:tc>
                <a:tc rowSpan="5">
                  <a:txBody>
                    <a:bodyPr/>
                    <a:lstStyle/>
                    <a:p>
                      <a:pPr algn="just"/>
                      <a:r>
                        <a:rPr lang="en-US" sz="1000" b="1" dirty="0"/>
                        <a:t>Magnetic Flux Density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For a conductor at right angles to a magnetic field and carrying a current: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Force = Magnetic Flux Density x Current x Length</a:t>
                      </a:r>
                      <a:endParaRPr lang="en-GB" sz="1000" dirty="0">
                        <a:effectLst/>
                      </a:endParaRPr>
                    </a:p>
                    <a:p>
                      <a:pPr algn="just"/>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123619"/>
                  </a:ext>
                </a:extLst>
              </a:tr>
              <a:tr h="336740">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dirty="0"/>
                        <a:t>Force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i="1" dirty="0"/>
                        <a:t>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dirty="0"/>
                        <a:t>N</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7579029"/>
                  </a:ext>
                </a:extLst>
              </a:tr>
              <a:tr h="374035">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dirty="0"/>
                        <a:t>Magnetic Flux Density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i="1" dirty="0"/>
                        <a:t>B</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dirty="0"/>
                        <a:t>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3307385"/>
                  </a:ext>
                </a:extLst>
              </a:tr>
              <a:tr h="336740">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dirty="0"/>
                        <a:t>Current </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i="1" dirty="0"/>
                        <a:t>I</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dirty="0"/>
                        <a:t>A</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1030389"/>
                  </a:ext>
                </a:extLst>
              </a:tr>
              <a:tr h="336740">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r>
                        <a:rPr lang="en-GB" sz="1000" dirty="0"/>
                        <a:t>Length</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GB" sz="1000" i="1" dirty="0"/>
                        <a:t>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GB"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396302"/>
                  </a:ext>
                </a:extLst>
              </a:tr>
            </a:tbl>
          </a:graphicData>
        </a:graphic>
      </p:graphicFrame>
      <p:pic>
        <p:nvPicPr>
          <p:cNvPr id="3" name="Picture 2">
            <a:extLst>
              <a:ext uri="{FF2B5EF4-FFF2-40B4-BE49-F238E27FC236}">
                <a16:creationId xmlns:a16="http://schemas.microsoft.com/office/drawing/2014/main" id="{F091DB57-91E9-A94F-9DB5-F634AAAF0842}"/>
              </a:ext>
            </a:extLst>
          </p:cNvPr>
          <p:cNvPicPr>
            <a:picLocks noChangeAspect="1"/>
          </p:cNvPicPr>
          <p:nvPr/>
        </p:nvPicPr>
        <p:blipFill>
          <a:blip r:embed="rId3"/>
          <a:stretch>
            <a:fillRect/>
          </a:stretch>
        </p:blipFill>
        <p:spPr>
          <a:xfrm>
            <a:off x="3742219" y="3643786"/>
            <a:ext cx="1587500" cy="1130300"/>
          </a:xfrm>
          <a:prstGeom prst="rect">
            <a:avLst/>
          </a:prstGeom>
        </p:spPr>
      </p:pic>
      <p:pic>
        <p:nvPicPr>
          <p:cNvPr id="6" name="Picture 5">
            <a:extLst>
              <a:ext uri="{FF2B5EF4-FFF2-40B4-BE49-F238E27FC236}">
                <a16:creationId xmlns:a16="http://schemas.microsoft.com/office/drawing/2014/main" id="{74DF433D-8E2D-2944-8AB2-1C6B6E5C523C}"/>
              </a:ext>
            </a:extLst>
          </p:cNvPr>
          <p:cNvPicPr>
            <a:picLocks noChangeAspect="1"/>
          </p:cNvPicPr>
          <p:nvPr/>
        </p:nvPicPr>
        <p:blipFill>
          <a:blip r:embed="rId4"/>
          <a:stretch>
            <a:fillRect/>
          </a:stretch>
        </p:blipFill>
        <p:spPr>
          <a:xfrm>
            <a:off x="6912077" y="3883623"/>
            <a:ext cx="1612491" cy="829748"/>
          </a:xfrm>
          <a:prstGeom prst="rect">
            <a:avLst/>
          </a:prstGeom>
        </p:spPr>
      </p:pic>
      <p:pic>
        <p:nvPicPr>
          <p:cNvPr id="7" name="Picture 6">
            <a:extLst>
              <a:ext uri="{FF2B5EF4-FFF2-40B4-BE49-F238E27FC236}">
                <a16:creationId xmlns:a16="http://schemas.microsoft.com/office/drawing/2014/main" id="{4F726374-D8FA-884E-99D1-821848024727}"/>
              </a:ext>
            </a:extLst>
          </p:cNvPr>
          <p:cNvPicPr>
            <a:picLocks noChangeAspect="1"/>
          </p:cNvPicPr>
          <p:nvPr/>
        </p:nvPicPr>
        <p:blipFill>
          <a:blip r:embed="rId5"/>
          <a:stretch>
            <a:fillRect/>
          </a:stretch>
        </p:blipFill>
        <p:spPr>
          <a:xfrm>
            <a:off x="147783" y="5196525"/>
            <a:ext cx="2204719" cy="1520496"/>
          </a:xfrm>
          <a:prstGeom prst="rect">
            <a:avLst/>
          </a:prstGeom>
        </p:spPr>
      </p:pic>
    </p:spTree>
    <p:extLst>
      <p:ext uri="{BB962C8B-B14F-4D97-AF65-F5344CB8AC3E}">
        <p14:creationId xmlns:p14="http://schemas.microsoft.com/office/powerpoint/2010/main" val="3181765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P15: Electromagnetism: Physics Specification: Higher</a:t>
            </a:r>
          </a:p>
        </p:txBody>
      </p:sp>
      <p:graphicFrame>
        <p:nvGraphicFramePr>
          <p:cNvPr id="20" name="Table 19">
            <a:extLst>
              <a:ext uri="{FF2B5EF4-FFF2-40B4-BE49-F238E27FC236}">
                <a16:creationId xmlns:a16="http://schemas.microsoft.com/office/drawing/2014/main" id="{F109334E-FE29-8B4F-B48F-1FEED601C1C1}"/>
              </a:ext>
            </a:extLst>
          </p:cNvPr>
          <p:cNvGraphicFramePr>
            <a:graphicFrameLocks noGrp="1"/>
          </p:cNvGraphicFramePr>
          <p:nvPr>
            <p:extLst>
              <p:ext uri="{D42A27DB-BD31-4B8C-83A1-F6EECF244321}">
                <p14:modId xmlns:p14="http://schemas.microsoft.com/office/powerpoint/2010/main" val="668546586"/>
              </p:ext>
            </p:extLst>
          </p:nvPr>
        </p:nvGraphicFramePr>
        <p:xfrm>
          <a:off x="60765" y="327382"/>
          <a:ext cx="8950408" cy="5418673"/>
        </p:xfrm>
        <a:graphic>
          <a:graphicData uri="http://schemas.openxmlformats.org/drawingml/2006/table">
            <a:tbl>
              <a:tblPr firstRow="1" bandRow="1">
                <a:tableStyleId>{5940675A-B579-460E-94D1-54222C63F5DA}</a:tableStyleId>
              </a:tblPr>
              <a:tblGrid>
                <a:gridCol w="1847057">
                  <a:extLst>
                    <a:ext uri="{9D8B030D-6E8A-4147-A177-3AD203B41FA5}">
                      <a16:colId xmlns:a16="http://schemas.microsoft.com/office/drawing/2014/main" val="1469860458"/>
                    </a:ext>
                  </a:extLst>
                </a:gridCol>
                <a:gridCol w="1126852">
                  <a:extLst>
                    <a:ext uri="{9D8B030D-6E8A-4147-A177-3AD203B41FA5}">
                      <a16:colId xmlns:a16="http://schemas.microsoft.com/office/drawing/2014/main" val="1703873536"/>
                    </a:ext>
                  </a:extLst>
                </a:gridCol>
                <a:gridCol w="589059">
                  <a:extLst>
                    <a:ext uri="{9D8B030D-6E8A-4147-A177-3AD203B41FA5}">
                      <a16:colId xmlns:a16="http://schemas.microsoft.com/office/drawing/2014/main" val="1764750521"/>
                    </a:ext>
                  </a:extLst>
                </a:gridCol>
                <a:gridCol w="2554866">
                  <a:extLst>
                    <a:ext uri="{9D8B030D-6E8A-4147-A177-3AD203B41FA5}">
                      <a16:colId xmlns:a16="http://schemas.microsoft.com/office/drawing/2014/main" val="2196140159"/>
                    </a:ext>
                  </a:extLst>
                </a:gridCol>
                <a:gridCol w="944191">
                  <a:extLst>
                    <a:ext uri="{9D8B030D-6E8A-4147-A177-3AD203B41FA5}">
                      <a16:colId xmlns:a16="http://schemas.microsoft.com/office/drawing/2014/main" val="20991255"/>
                    </a:ext>
                  </a:extLst>
                </a:gridCol>
                <a:gridCol w="944192">
                  <a:extLst>
                    <a:ext uri="{9D8B030D-6E8A-4147-A177-3AD203B41FA5}">
                      <a16:colId xmlns:a16="http://schemas.microsoft.com/office/drawing/2014/main" val="1880808492"/>
                    </a:ext>
                  </a:extLst>
                </a:gridCol>
                <a:gridCol w="944191">
                  <a:extLst>
                    <a:ext uri="{9D8B030D-6E8A-4147-A177-3AD203B41FA5}">
                      <a16:colId xmlns:a16="http://schemas.microsoft.com/office/drawing/2014/main" val="2194598826"/>
                    </a:ext>
                  </a:extLst>
                </a:gridCol>
              </a:tblGrid>
              <a:tr h="760872">
                <a:tc rowSpan="2">
                  <a:txBody>
                    <a:bodyPr/>
                    <a:lstStyle/>
                    <a:p>
                      <a:pPr algn="just"/>
                      <a:r>
                        <a:rPr lang="en-GB" sz="1000" b="1" dirty="0"/>
                        <a:t>Uses of the Generator Effect</a:t>
                      </a:r>
                    </a:p>
                    <a:p>
                      <a:pPr algn="just"/>
                      <a:r>
                        <a:rPr lang="en-GB" sz="1000" dirty="0"/>
                        <a:t>The generator effect is used in an alternator to generate ac and in a dynamo to generate dc.</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GB" sz="1000" b="1" dirty="0"/>
                        <a:t>Loudspeakers</a:t>
                      </a:r>
                    </a:p>
                    <a:p>
                      <a:pPr algn="just"/>
                      <a:r>
                        <a:rPr lang="en-GB" sz="1000" b="0" dirty="0"/>
                        <a:t>Loudspeakers and headphones use the motor effect to convert variations in current in electrical circuits to the pressure variations in sound waves.</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just"/>
                      <a:r>
                        <a:rPr lang="en-GB" sz="1000" b="1" dirty="0"/>
                        <a:t>Loudspeakers</a:t>
                      </a:r>
                    </a:p>
                    <a:p>
                      <a:pPr algn="just"/>
                      <a:r>
                        <a:rPr lang="en-GB" sz="1000" b="0" dirty="0"/>
                        <a:t>Loudspeakers and headphones use the motor effect to convert variations in current in electrical circuits to the pressure variations in sound waves.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a:txBody>
                    <a:bodyPr/>
                    <a:lstStyle/>
                    <a:p>
                      <a:pPr algn="just"/>
                      <a:r>
                        <a:rPr lang="en-GB" sz="1000" b="1" dirty="0"/>
                        <a:t>How Transformers Work</a:t>
                      </a:r>
                    </a:p>
                    <a:p>
                      <a:pPr algn="just"/>
                      <a:r>
                        <a:rPr lang="en-GB" sz="1000" b="0" dirty="0"/>
                        <a:t>Two coils of insulated wire are wound around an iron core.  The primary coil is connected to ac and when the current passes through the primary coil potential difference is induced in the secondary coil.</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476320">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t>Potential Difference Across Primary Coil</a:t>
                      </a:r>
                    </a:p>
                    <a:p>
                      <a:pPr algn="ctr"/>
                      <a:endParaRPr lang="en-GB"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1000" dirty="0" err="1"/>
                        <a:t>V</a:t>
                      </a:r>
                      <a:r>
                        <a:rPr lang="en-GB" sz="1000" baseline="-25000" dirty="0" err="1"/>
                        <a:t>p</a:t>
                      </a:r>
                      <a:endParaRPr lang="en-GB"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1000" dirty="0"/>
                        <a:t>V</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0693911"/>
                  </a:ext>
                </a:extLst>
              </a:tr>
              <a:tr h="284552">
                <a:tc rowSpan="2" gridSpan="3">
                  <a:txBody>
                    <a:bodyPr/>
                    <a:lstStyle/>
                    <a:p>
                      <a:pPr algn="just"/>
                      <a:r>
                        <a:rPr lang="en-US" sz="1000" dirty="0"/>
                        <a:t>Efficiency of a Transformer.</a:t>
                      </a:r>
                    </a:p>
                    <a:p>
                      <a:pPr algn="just"/>
                      <a:r>
                        <a:rPr lang="en-US" sz="1000" dirty="0"/>
                        <a:t>If transformers were 100% efficient the electrical power output would equal the electrical power input.  This is represented by the equation:</a:t>
                      </a:r>
                    </a:p>
                    <a:p>
                      <a:pPr algn="just"/>
                      <a:endParaRPr lang="en-US" sz="1000" dirty="0"/>
                    </a:p>
                    <a:p>
                      <a:pPr algn="ctr"/>
                      <a:r>
                        <a:rPr lang="en-US" sz="1000" dirty="0"/>
                        <a:t>V x I = V x I</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94667957"/>
                  </a:ext>
                </a:extLst>
              </a:tr>
              <a:tr h="664921">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rowSpan="2">
                  <a:txBody>
                    <a:bodyPr/>
                    <a:lstStyle/>
                    <a:p>
                      <a:pPr algn="ctr"/>
                      <a:r>
                        <a:rPr lang="en-GB" sz="1000" dirty="0"/>
                        <a:t>Potential Difference Across Secondary Coil</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1000" dirty="0"/>
                        <a:t>V</a:t>
                      </a:r>
                      <a:r>
                        <a:rPr lang="en-GB" sz="1000" baseline="-25000" dirty="0"/>
                        <a:t>s</a:t>
                      </a:r>
                      <a:endParaRPr lang="en-GB"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GB" sz="1000" dirty="0"/>
                        <a:t>V</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4423552"/>
                  </a:ext>
                </a:extLst>
              </a:tr>
              <a:tr h="95951">
                <a:tc rowSpan="5" gridSpan="2">
                  <a:txBody>
                    <a:bodyPr/>
                    <a:lstStyle/>
                    <a:p>
                      <a:pPr algn="just"/>
                      <a:r>
                        <a:rPr lang="en-US" sz="1000" b="1" dirty="0"/>
                        <a:t>Induced Potential</a:t>
                      </a:r>
                    </a:p>
                    <a:p>
                      <a:pPr algn="just"/>
                      <a:r>
                        <a:rPr lang="en-US" sz="1000" b="0" dirty="0"/>
                        <a:t>If an electrical conductor moves relative to a magnetic field or if there is a change in the magnetic field around a conductor, a potential difference is induced across the ends of the conductors.  If the conductor is part of a complete circuit a current is induced in the conductor.  This is called the generator effect.  An induced current generates a magnetic field that opposes the original change, either the movement of the conductor o the change in magnetic field.  The size of an induced potential current/potential difference is affected by the strength of a magnetic field, the speed at which the conductor crosses through the lines of the magnetic field.</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hMerge="1">
                  <a:txBody>
                    <a:bodyPr/>
                    <a:lstStyle/>
                    <a:p>
                      <a:pPr algn="just"/>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gridSpan="2">
                  <a:txBody>
                    <a:bodyPr/>
                    <a:lstStyle/>
                    <a:p>
                      <a:pPr algn="just"/>
                      <a:r>
                        <a:rPr lang="en-GB" sz="1000" b="1" dirty="0"/>
                        <a:t>Transformers</a:t>
                      </a:r>
                    </a:p>
                    <a:p>
                      <a:pPr algn="just"/>
                      <a:r>
                        <a:rPr lang="en-GB" sz="1000" dirty="0"/>
                        <a:t>A basic transformed is made up of a primary coil and a secondary coil wound on an iron core.  Iron is used as the core as it is easily magnetised.  For each of these coils they have a number of turns and a potential different across the coil.  You can calculate the number of turns or potential difference for either of these coils using the equation:</a:t>
                      </a:r>
                    </a:p>
                    <a:p>
                      <a:pPr algn="just"/>
                      <a:endParaRPr lang="en-GB" sz="1000" dirty="0"/>
                    </a:p>
                    <a:p>
                      <a:pPr algn="ctr"/>
                      <a:r>
                        <a:rPr lang="en-GB" sz="1000" dirty="0"/>
                        <a:t>Potential Difference                     Number of Turns  </a:t>
                      </a:r>
                    </a:p>
                    <a:p>
                      <a:pPr algn="ctr"/>
                      <a:r>
                        <a:rPr lang="en-GB" sz="1000" dirty="0"/>
                        <a:t>Across Primary Coil                       On Primary Coil</a:t>
                      </a:r>
                    </a:p>
                    <a:p>
                      <a:pPr algn="ctr"/>
                      <a:r>
                        <a:rPr lang="en-GB" sz="1000" dirty="0"/>
                        <a:t>=</a:t>
                      </a:r>
                    </a:p>
                    <a:p>
                      <a:pPr algn="ctr"/>
                      <a:r>
                        <a:rPr lang="en-GB" sz="1000" dirty="0"/>
                        <a:t>Potential Difference                     Number of Turns  </a:t>
                      </a:r>
                    </a:p>
                    <a:p>
                      <a:pPr algn="ctr"/>
                      <a:r>
                        <a:rPr lang="en-GB" sz="1000" dirty="0"/>
                        <a:t>Across Secondary Coil                  On Secondary Coil</a:t>
                      </a:r>
                    </a:p>
                    <a:p>
                      <a:pPr algn="ctr"/>
                      <a:endParaRPr lang="en-GB" sz="1000" dirty="0"/>
                    </a:p>
                    <a:p>
                      <a:pPr algn="just"/>
                      <a:r>
                        <a:rPr lang="en-GB" sz="1000" dirty="0"/>
                        <a:t>In a step up transformed the voltage of the secondary coil is greater than the voltage of the primary coil while in a step down transformed the voltage of the secondary coil is less than the voltage of the primary coil.</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dirty="0"/>
                    </a:p>
                  </a:txBody>
                  <a:tcPr/>
                </a:tc>
                <a:extLst>
                  <a:ext uri="{0D108BD9-81ED-4DB2-BD59-A6C34878D82A}">
                    <a16:rowId xmlns:a16="http://schemas.microsoft.com/office/drawing/2014/main" val="478184513"/>
                  </a:ext>
                </a:extLst>
              </a:tr>
              <a:tr h="760873">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GB" sz="1000" dirty="0"/>
                        <a:t>Primary Coil Number of Turns</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i="1" dirty="0"/>
                        <a:t>N</a:t>
                      </a:r>
                      <a:r>
                        <a:rPr lang="en-GB" sz="1000" i="1" baseline="-25000" dirty="0"/>
                        <a:t>p</a:t>
                      </a:r>
                      <a:endParaRPr lang="en-GB" sz="1000" i="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endParaRPr lang="en-GB"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4725316"/>
                  </a:ext>
                </a:extLst>
              </a:tr>
              <a:tr h="760872">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t>Secondary Coil Number of Turns</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i="1" dirty="0"/>
                        <a:t>N</a:t>
                      </a:r>
                      <a:r>
                        <a:rPr lang="en-GB" sz="1000" i="1" baseline="-25000" dirty="0"/>
                        <a:t>s</a:t>
                      </a:r>
                      <a:endParaRPr lang="en-GB" sz="1000" i="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endParaRPr lang="en-GB"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2989411"/>
                  </a:ext>
                </a:extLst>
              </a:tr>
              <a:tr h="760872">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GB" sz="1000" dirty="0"/>
                        <a:t>Primary Coil Current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i="1" dirty="0" err="1"/>
                        <a:t>I</a:t>
                      </a:r>
                      <a:r>
                        <a:rPr lang="en-GB" sz="1000" i="1" baseline="-25000" dirty="0" err="1"/>
                        <a:t>p</a:t>
                      </a:r>
                      <a:endParaRPr lang="en-GB" sz="1000" i="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000" dirty="0"/>
                        <a:t>A</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338345"/>
                  </a:ext>
                </a:extLst>
              </a:tr>
              <a:tr h="760872">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GB" sz="1000" dirty="0"/>
                        <a:t>Secondary Coil Current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GB" sz="1000" i="1" dirty="0"/>
                        <a:t>I</a:t>
                      </a:r>
                      <a:r>
                        <a:rPr lang="en-GB" sz="1000" i="1" baseline="-25000" dirty="0"/>
                        <a:t>s</a:t>
                      </a:r>
                      <a:endParaRPr lang="en-GB" sz="1000" i="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GB" sz="1000" dirty="0"/>
                        <a:t>A</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7224874"/>
                  </a:ext>
                </a:extLst>
              </a:tr>
            </a:tbl>
          </a:graphicData>
        </a:graphic>
      </p:graphicFrame>
      <p:cxnSp>
        <p:nvCxnSpPr>
          <p:cNvPr id="5" name="Straight Connector 4">
            <a:extLst>
              <a:ext uri="{FF2B5EF4-FFF2-40B4-BE49-F238E27FC236}">
                <a16:creationId xmlns:a16="http://schemas.microsoft.com/office/drawing/2014/main" id="{FBDE492A-CF2D-8941-96E1-DA9AFD96FAA1}"/>
              </a:ext>
            </a:extLst>
          </p:cNvPr>
          <p:cNvCxnSpPr/>
          <p:nvPr/>
        </p:nvCxnSpPr>
        <p:spPr>
          <a:xfrm>
            <a:off x="3273778" y="4391378"/>
            <a:ext cx="11514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C0B0B60-675A-2C4D-BCC8-4021D371CA28}"/>
              </a:ext>
            </a:extLst>
          </p:cNvPr>
          <p:cNvCxnSpPr/>
          <p:nvPr/>
        </p:nvCxnSpPr>
        <p:spPr>
          <a:xfrm>
            <a:off x="4792134" y="4391378"/>
            <a:ext cx="11514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B218649-EC83-BF47-AB38-AC3AE34E12A5}"/>
              </a:ext>
            </a:extLst>
          </p:cNvPr>
          <p:cNvPicPr>
            <a:picLocks noChangeAspect="1"/>
          </p:cNvPicPr>
          <p:nvPr/>
        </p:nvPicPr>
        <p:blipFill rotWithShape="1">
          <a:blip r:embed="rId3"/>
          <a:srcRect r="38360" b="12151"/>
          <a:stretch/>
        </p:blipFill>
        <p:spPr>
          <a:xfrm>
            <a:off x="3905956" y="1391566"/>
            <a:ext cx="2147048" cy="1080701"/>
          </a:xfrm>
          <a:prstGeom prst="rect">
            <a:avLst/>
          </a:prstGeom>
        </p:spPr>
      </p:pic>
    </p:spTree>
    <p:extLst>
      <p:ext uri="{BB962C8B-B14F-4D97-AF65-F5344CB8AC3E}">
        <p14:creationId xmlns:p14="http://schemas.microsoft.com/office/powerpoint/2010/main" val="1509508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P16: Space: Physics Specification</a:t>
            </a:r>
          </a:p>
        </p:txBody>
      </p:sp>
      <p:graphicFrame>
        <p:nvGraphicFramePr>
          <p:cNvPr id="21" name="Table 20">
            <a:extLst>
              <a:ext uri="{FF2B5EF4-FFF2-40B4-BE49-F238E27FC236}">
                <a16:creationId xmlns:a16="http://schemas.microsoft.com/office/drawing/2014/main" id="{F6EF756E-F76E-4F44-B6B2-46464F0AC5D1}"/>
              </a:ext>
            </a:extLst>
          </p:cNvPr>
          <p:cNvGraphicFramePr>
            <a:graphicFrameLocks noGrp="1"/>
          </p:cNvGraphicFramePr>
          <p:nvPr>
            <p:extLst>
              <p:ext uri="{D42A27DB-BD31-4B8C-83A1-F6EECF244321}">
                <p14:modId xmlns:p14="http://schemas.microsoft.com/office/powerpoint/2010/main" val="2661458090"/>
              </p:ext>
            </p:extLst>
          </p:nvPr>
        </p:nvGraphicFramePr>
        <p:xfrm>
          <a:off x="60765" y="382246"/>
          <a:ext cx="8950409" cy="6355942"/>
        </p:xfrm>
        <a:graphic>
          <a:graphicData uri="http://schemas.openxmlformats.org/drawingml/2006/table">
            <a:tbl>
              <a:tblPr firstRow="1" bandRow="1">
                <a:tableStyleId>{5940675A-B579-460E-94D1-54222C63F5DA}</a:tableStyleId>
              </a:tblPr>
              <a:tblGrid>
                <a:gridCol w="1486955">
                  <a:extLst>
                    <a:ext uri="{9D8B030D-6E8A-4147-A177-3AD203B41FA5}">
                      <a16:colId xmlns:a16="http://schemas.microsoft.com/office/drawing/2014/main" val="1469860458"/>
                    </a:ext>
                  </a:extLst>
                </a:gridCol>
                <a:gridCol w="1486955">
                  <a:extLst>
                    <a:ext uri="{9D8B030D-6E8A-4147-A177-3AD203B41FA5}">
                      <a16:colId xmlns:a16="http://schemas.microsoft.com/office/drawing/2014/main" val="1230349207"/>
                    </a:ext>
                  </a:extLst>
                </a:gridCol>
                <a:gridCol w="1565805">
                  <a:extLst>
                    <a:ext uri="{9D8B030D-6E8A-4147-A177-3AD203B41FA5}">
                      <a16:colId xmlns:a16="http://schemas.microsoft.com/office/drawing/2014/main" val="1764750521"/>
                    </a:ext>
                  </a:extLst>
                </a:gridCol>
                <a:gridCol w="1578120">
                  <a:extLst>
                    <a:ext uri="{9D8B030D-6E8A-4147-A177-3AD203B41FA5}">
                      <a16:colId xmlns:a16="http://schemas.microsoft.com/office/drawing/2014/main" val="2196140159"/>
                    </a:ext>
                  </a:extLst>
                </a:gridCol>
                <a:gridCol w="2832574">
                  <a:extLst>
                    <a:ext uri="{9D8B030D-6E8A-4147-A177-3AD203B41FA5}">
                      <a16:colId xmlns:a16="http://schemas.microsoft.com/office/drawing/2014/main" val="20991255"/>
                    </a:ext>
                  </a:extLst>
                </a:gridCol>
              </a:tblGrid>
              <a:tr h="1129537">
                <a:tc rowSpan="2">
                  <a:txBody>
                    <a:bodyPr/>
                    <a:lstStyle/>
                    <a:p>
                      <a:pPr algn="just"/>
                      <a:r>
                        <a:rPr lang="en-GB" sz="1000" b="1" dirty="0"/>
                        <a:t>Fusion</a:t>
                      </a:r>
                    </a:p>
                    <a:p>
                      <a:pPr algn="just"/>
                      <a:r>
                        <a:rPr lang="en-GB" sz="1000" dirty="0"/>
                        <a:t>Fusion leads to the formation of new elements.  In this process two nuclei fuse together releasing energy making a larger element.</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GB" sz="1000" b="1" dirty="0"/>
                        <a:t>Supernova</a:t>
                      </a:r>
                    </a:p>
                    <a:p>
                      <a:pPr algn="just"/>
                      <a:r>
                        <a:rPr lang="en-GB" sz="1000" b="0" dirty="0"/>
                        <a:t>A supernova is an explosion of a massive star and it distributes the elements throughout the universe.  The explosion compresses the core of a star into a neutron star.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just"/>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1000" b="1" dirty="0"/>
                        <a:t>Birth of a Star</a:t>
                      </a:r>
                    </a:p>
                    <a:p>
                      <a:pPr algn="just"/>
                      <a:r>
                        <a:rPr lang="en-GB" sz="1000" dirty="0"/>
                        <a:t>Stars (including our Sun) are formed when a cloud of dust and gas called a nebula are pulled together by gravitational attraction.  This causes fusion reactions.  This fusion leads to an equilibrium between the gravitational collapse of the star and its expansion due to fusion energy.</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dirty="0"/>
                        <a:t>Our Solar System</a:t>
                      </a:r>
                    </a:p>
                    <a:p>
                      <a:pPr algn="just"/>
                      <a:r>
                        <a:rPr lang="en-GB" sz="1000" dirty="0"/>
                        <a:t>In our solar system there is one star called the Sun. 8 planets and the dwarf planets orbit the Sun and each of these are orbited by Moons.  Our solar system is mark of a galaxy called the Milky Way.  </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149733">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3">
                  <a:txBody>
                    <a:bodyPr/>
                    <a:lstStyle/>
                    <a:p>
                      <a:pPr algn="just"/>
                      <a:r>
                        <a:rPr lang="en-US" sz="1000" b="1" dirty="0"/>
                        <a:t>Red Shift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There is an observed increase in the wavelength of light from most distant galaxies. The further away the galaxies, the faster they are moving and the bigger the observed increase in wavelength. This effect is called red-shift. This occurs because when a star or galaxy is moving away from you the light waves are stretched towards the red part of the spectrum.  The observed red shift provides us with evidence that space is expanding and supports the Big Bang theory.</a:t>
                      </a:r>
                      <a:endParaRPr lang="en-GB"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0564119"/>
                  </a:ext>
                </a:extLst>
              </a:tr>
              <a:tr h="1130518">
                <a:tc gridSpan="3">
                  <a:txBody>
                    <a:bodyPr/>
                    <a:lstStyle/>
                    <a:p>
                      <a:pPr algn="just"/>
                      <a:r>
                        <a:rPr lang="en-US" sz="1000" dirty="0"/>
                        <a:t>Big Bang</a:t>
                      </a:r>
                    </a:p>
                    <a:p>
                      <a:pPr algn="just"/>
                      <a:r>
                        <a:rPr lang="en-US" sz="1000" dirty="0"/>
                        <a:t>This is a theory that suggests that the universe began from a very small region that was extremely hot and dense.  Ref shift provides evidence for this theory.  Cosmic microwave background radiation was first detected in 1965 and provides further evidence for the big bang.  High energy gamma radiation would have been produced just after the Big Bang and this has stretched to microwave radiation due to red shift.</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94667957"/>
                  </a:ext>
                </a:extLst>
              </a:tr>
              <a:tr h="2241564">
                <a:tc rowSpan="2" gridSpan="2">
                  <a:txBody>
                    <a:bodyPr/>
                    <a:lstStyle/>
                    <a:p>
                      <a:pPr algn="just"/>
                      <a:r>
                        <a:rPr lang="en-US" sz="1000" b="1" dirty="0"/>
                        <a:t>Life Cycle of a Star</a:t>
                      </a:r>
                    </a:p>
                    <a:p>
                      <a:pPr algn="just"/>
                      <a:r>
                        <a:rPr lang="en-US" sz="1000" b="0" dirty="0"/>
                        <a:t>The life cycle is determined by the size of a star.  Stars about the same size as our Sun will become red giants while stars much larger than our Sun will become Red super giants.</a:t>
                      </a:r>
                    </a:p>
                    <a:p>
                      <a:pPr algn="just"/>
                      <a:endParaRPr lang="en-US" sz="1000" b="0"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gridSpan="2">
                  <a:txBody>
                    <a:bodyPr/>
                    <a:lstStyle/>
                    <a:p>
                      <a:pPr algn="just"/>
                      <a:r>
                        <a:rPr lang="en-US" sz="1000" b="1" dirty="0"/>
                        <a:t>Circular Orbits</a:t>
                      </a:r>
                    </a:p>
                    <a:p>
                      <a:pPr algn="just"/>
                      <a:r>
                        <a:rPr lang="en-US" sz="1000" dirty="0"/>
                        <a:t>Gravity provides the force that allows planets and satellites to maintain their circular orbits.  The force of gravity on the planet from the Sun acts towards the centre of the Sun.  This force is the resultant force on the planet because no other forces act on it.  The force is a centripetal force because it acts towards the centre of a circle.  For circular orbits the force of gravity can lead to changing velocity (as direction is changing), but unchanged speed.  The speed does not change because the force acting on the object is at right angles to its direction of motion.  This means that no work is done by the force on the planet so the kinetic energy and the speed of the planet does not change.  For a stable orbit if the speed changes the radius must change also.</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1645498">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just"/>
                      <a:r>
                        <a:rPr lang="en-US" sz="1000" b="1" dirty="0"/>
                        <a:t>Dark Mass and Dark Energy</a:t>
                      </a:r>
                    </a:p>
                    <a:p>
                      <a:pPr algn="just"/>
                      <a:r>
                        <a:rPr lang="en-US" sz="1000" dirty="0"/>
                        <a:t>There is still much of the universe that is not understood including dark mass and dark energy.  Dark mass is mass in the universe that cant be seen while dark energy is energy in the universe that cant be seen.</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7456099"/>
                  </a:ext>
                </a:extLst>
              </a:tr>
            </a:tbl>
          </a:graphicData>
        </a:graphic>
      </p:graphicFrame>
      <p:pic>
        <p:nvPicPr>
          <p:cNvPr id="3" name="Picture 2">
            <a:extLst>
              <a:ext uri="{FF2B5EF4-FFF2-40B4-BE49-F238E27FC236}">
                <a16:creationId xmlns:a16="http://schemas.microsoft.com/office/drawing/2014/main" id="{76EFE9F5-AAAC-7F49-A172-5EF22A1A85BB}"/>
              </a:ext>
            </a:extLst>
          </p:cNvPr>
          <p:cNvPicPr>
            <a:picLocks noChangeAspect="1"/>
          </p:cNvPicPr>
          <p:nvPr/>
        </p:nvPicPr>
        <p:blipFill>
          <a:blip r:embed="rId3"/>
          <a:stretch>
            <a:fillRect/>
          </a:stretch>
        </p:blipFill>
        <p:spPr>
          <a:xfrm>
            <a:off x="298948" y="3819606"/>
            <a:ext cx="2577612" cy="2483194"/>
          </a:xfrm>
          <a:prstGeom prst="rect">
            <a:avLst/>
          </a:prstGeom>
        </p:spPr>
      </p:pic>
      <p:pic>
        <p:nvPicPr>
          <p:cNvPr id="5" name="Picture 4">
            <a:extLst>
              <a:ext uri="{FF2B5EF4-FFF2-40B4-BE49-F238E27FC236}">
                <a16:creationId xmlns:a16="http://schemas.microsoft.com/office/drawing/2014/main" id="{FD3896ED-5CD2-2A48-9425-148CFBD24E08}"/>
              </a:ext>
            </a:extLst>
          </p:cNvPr>
          <p:cNvPicPr>
            <a:picLocks noChangeAspect="1"/>
          </p:cNvPicPr>
          <p:nvPr/>
        </p:nvPicPr>
        <p:blipFill>
          <a:blip r:embed="rId4"/>
          <a:stretch>
            <a:fillRect/>
          </a:stretch>
        </p:blipFill>
        <p:spPr>
          <a:xfrm>
            <a:off x="6521726" y="3430104"/>
            <a:ext cx="1905000" cy="1270000"/>
          </a:xfrm>
          <a:prstGeom prst="rect">
            <a:avLst/>
          </a:prstGeom>
        </p:spPr>
      </p:pic>
    </p:spTree>
    <p:extLst>
      <p:ext uri="{BB962C8B-B14F-4D97-AF65-F5344CB8AC3E}">
        <p14:creationId xmlns:p14="http://schemas.microsoft.com/office/powerpoint/2010/main" val="35422524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8293</TotalTime>
  <Words>5877</Words>
  <Application>Microsoft Macintosh PowerPoint</Application>
  <PresentationFormat>On-screen Show (4:3)</PresentationFormat>
  <Paragraphs>530</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193</cp:revision>
  <cp:lastPrinted>2018-03-03T19:31:03Z</cp:lastPrinted>
  <dcterms:created xsi:type="dcterms:W3CDTF">2018-02-18T16:22:19Z</dcterms:created>
  <dcterms:modified xsi:type="dcterms:W3CDTF">2022-09-11T13:54:54Z</dcterms:modified>
</cp:coreProperties>
</file>