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265" r:id="rId2"/>
    <p:sldId id="272" r:id="rId3"/>
    <p:sldId id="275" r:id="rId4"/>
    <p:sldId id="276" r:id="rId5"/>
    <p:sldId id="277" r:id="rId6"/>
    <p:sldId id="290" r:id="rId7"/>
    <p:sldId id="269" r:id="rId8"/>
    <p:sldId id="297" r:id="rId9"/>
    <p:sldId id="291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85"/>
    <p:restoredTop sz="94782"/>
  </p:normalViewPr>
  <p:slideViewPr>
    <p:cSldViewPr snapToGrid="0" snapToObjects="1">
      <p:cViewPr varScale="1">
        <p:scale>
          <a:sx n="105" d="100"/>
          <a:sy n="105" d="100"/>
        </p:scale>
        <p:origin x="2360" y="184"/>
      </p:cViewPr>
      <p:guideLst/>
    </p:cSldViewPr>
  </p:slideViewPr>
  <p:notesTextViewPr>
    <p:cViewPr>
      <p:scale>
        <a:sx n="20" d="100"/>
        <a:sy n="2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283BD9-A970-004D-B7C7-D6C725457E94}" type="datetimeFigureOut">
              <a:rPr lang="en-US" smtClean="0"/>
              <a:t>9/1/22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0DFB57-8F38-9649-BE32-C8A0376FCA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287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0DFB57-8F38-9649-BE32-C8A0376FCA5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0145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0DFB57-8F38-9649-BE32-C8A0376FCA5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6284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28CDE0-4E85-7B43-865B-945CF5070782}" type="datetimeFigureOut">
              <a:rPr lang="en-US" smtClean="0"/>
              <a:t>9/1/22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B0C25AB-A835-7A4B-B339-AB2765284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297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28CDE0-4E85-7B43-865B-945CF5070782}" type="datetimeFigureOut">
              <a:rPr lang="en-US" smtClean="0"/>
              <a:t>9/1/22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B0C25AB-A835-7A4B-B339-AB2765284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2909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28CDE0-4E85-7B43-865B-945CF5070782}" type="datetimeFigureOut">
              <a:rPr lang="en-US" smtClean="0"/>
              <a:t>9/1/22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B0C25AB-A835-7A4B-B339-AB2765284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9708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28CDE0-4E85-7B43-865B-945CF5070782}" type="datetimeFigureOut">
              <a:rPr lang="en-US" smtClean="0"/>
              <a:t>9/1/22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B0C25AB-A835-7A4B-B339-AB2765284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85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28CDE0-4E85-7B43-865B-945CF5070782}" type="datetimeFigureOut">
              <a:rPr lang="en-US" smtClean="0"/>
              <a:t>9/1/22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B0C25AB-A835-7A4B-B339-AB2765284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4968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28CDE0-4E85-7B43-865B-945CF5070782}" type="datetimeFigureOut">
              <a:rPr lang="en-US" smtClean="0"/>
              <a:t>9/1/22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B0C25AB-A835-7A4B-B339-AB2765284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32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28CDE0-4E85-7B43-865B-945CF5070782}" type="datetimeFigureOut">
              <a:rPr lang="en-US" smtClean="0"/>
              <a:t>9/1/22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B0C25AB-A835-7A4B-B339-AB2765284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903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28CDE0-4E85-7B43-865B-945CF5070782}" type="datetimeFigureOut">
              <a:rPr lang="en-US" smtClean="0"/>
              <a:t>9/1/22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B0C25AB-A835-7A4B-B339-AB2765284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2727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28CDE0-4E85-7B43-865B-945CF5070782}" type="datetimeFigureOut">
              <a:rPr lang="en-US" smtClean="0"/>
              <a:t>9/1/22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B0C25AB-A835-7A4B-B339-AB2765284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65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28CDE0-4E85-7B43-865B-945CF5070782}" type="datetimeFigureOut">
              <a:rPr lang="en-US" smtClean="0"/>
              <a:t>9/1/22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B0C25AB-A835-7A4B-B339-AB2765284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405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F828CDE0-4E85-7B43-865B-945CF5070782}" type="datetimeFigureOut">
              <a:rPr lang="en-US" smtClean="0"/>
              <a:t>9/1/22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/>
          <a:lstStyle/>
          <a:p>
            <a:fld id="{5B0C25AB-A835-7A4B-B339-AB2765284F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5002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0967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202C6D8-8B2A-164F-9D61-5421D80B66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3574672"/>
              </p:ext>
            </p:extLst>
          </p:nvPr>
        </p:nvGraphicFramePr>
        <p:xfrm>
          <a:off x="5266056" y="901058"/>
          <a:ext cx="3292158" cy="3769360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097386">
                  <a:extLst>
                    <a:ext uri="{9D8B030D-6E8A-4147-A177-3AD203B41FA5}">
                      <a16:colId xmlns:a16="http://schemas.microsoft.com/office/drawing/2014/main" val="2020291038"/>
                    </a:ext>
                  </a:extLst>
                </a:gridCol>
                <a:gridCol w="1097386">
                  <a:extLst>
                    <a:ext uri="{9D8B030D-6E8A-4147-A177-3AD203B41FA5}">
                      <a16:colId xmlns:a16="http://schemas.microsoft.com/office/drawing/2014/main" val="2621406452"/>
                    </a:ext>
                  </a:extLst>
                </a:gridCol>
                <a:gridCol w="1097386">
                  <a:extLst>
                    <a:ext uri="{9D8B030D-6E8A-4147-A177-3AD203B41FA5}">
                      <a16:colId xmlns:a16="http://schemas.microsoft.com/office/drawing/2014/main" val="1002869359"/>
                    </a:ext>
                  </a:extLst>
                </a:gridCol>
              </a:tblGrid>
              <a:tr h="251460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Chemistry Paper 2</a:t>
                      </a:r>
                      <a:endParaRPr lang="en-GB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263701455"/>
                  </a:ext>
                </a:extLst>
              </a:tr>
              <a:tr h="17907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>
                          <a:effectLst/>
                        </a:rPr>
                        <a:t>1h 45min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88494298"/>
                  </a:ext>
                </a:extLst>
              </a:tr>
              <a:tr h="179070">
                <a:tc gridSpan="3"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Topics in the Paper: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83150358"/>
                  </a:ext>
                </a:extLst>
              </a:tr>
              <a:tr h="372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C8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Rates and Equilibrium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39149109"/>
                  </a:ext>
                </a:extLst>
              </a:tr>
              <a:tr h="372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C9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Crude Oil and Fuels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51032188"/>
                  </a:ext>
                </a:extLst>
              </a:tr>
              <a:tr h="372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C10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Organic Reactions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608232980"/>
                  </a:ext>
                </a:extLst>
              </a:tr>
              <a:tr h="372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C11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Polymers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17522224"/>
                  </a:ext>
                </a:extLst>
              </a:tr>
              <a:tr h="372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C12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Chemical Analysis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869264956"/>
                  </a:ext>
                </a:extLst>
              </a:tr>
              <a:tr h="372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C13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Earth’s Atmosphere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13658875"/>
                  </a:ext>
                </a:extLst>
              </a:tr>
              <a:tr h="372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600" b="1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C14</a:t>
                      </a:r>
                      <a:endParaRPr lang="en-GB" sz="16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Earth’s Resources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93227536"/>
                  </a:ext>
                </a:extLst>
              </a:tr>
              <a:tr h="37211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C15</a:t>
                      </a:r>
                    </a:p>
                  </a:txBody>
                  <a:tcPr marL="68580" marR="68580" marT="0" marB="0" anchor="ctr"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Using Our Resources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229159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C350A3AA-954B-E641-A90E-EDCC39A5C015}"/>
              </a:ext>
            </a:extLst>
          </p:cNvPr>
          <p:cNvSpPr txBox="1"/>
          <p:nvPr/>
        </p:nvSpPr>
        <p:spPr>
          <a:xfrm>
            <a:off x="600076" y="1038146"/>
            <a:ext cx="432911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0000"/>
                </a:solidFill>
              </a:rPr>
              <a:t>Triple Science: Chemistry Paper 1</a:t>
            </a:r>
          </a:p>
          <a:p>
            <a:pPr algn="ctr"/>
            <a:endParaRPr lang="en-US" sz="2000" b="1" dirty="0">
              <a:solidFill>
                <a:srgbClr val="FF0000"/>
              </a:solidFill>
            </a:endParaRPr>
          </a:p>
          <a:p>
            <a:pPr algn="ctr"/>
            <a:r>
              <a:rPr lang="en-US" sz="4000" b="1" dirty="0">
                <a:solidFill>
                  <a:srgbClr val="FF0000"/>
                </a:solidFill>
              </a:rPr>
              <a:t>Summary </a:t>
            </a:r>
          </a:p>
          <a:p>
            <a:pPr algn="ctr"/>
            <a:r>
              <a:rPr lang="en-US" sz="4000" b="1" dirty="0">
                <a:solidFill>
                  <a:srgbClr val="FF0000"/>
                </a:solidFill>
              </a:rPr>
              <a:t>Sheets</a:t>
            </a:r>
          </a:p>
          <a:p>
            <a:pPr algn="ctr"/>
            <a:endParaRPr lang="en-US" sz="2000" b="1" dirty="0">
              <a:solidFill>
                <a:srgbClr val="FF0000"/>
              </a:solidFill>
            </a:endParaRPr>
          </a:p>
          <a:p>
            <a:pPr algn="ctr"/>
            <a:r>
              <a:rPr lang="en-US" sz="4000" b="1" u="sng" dirty="0">
                <a:solidFill>
                  <a:srgbClr val="FF0000"/>
                </a:solidFill>
              </a:rPr>
              <a:t>Higher</a:t>
            </a:r>
          </a:p>
        </p:txBody>
      </p:sp>
    </p:spTree>
    <p:extLst>
      <p:ext uri="{BB962C8B-B14F-4D97-AF65-F5344CB8AC3E}">
        <p14:creationId xmlns:p14="http://schemas.microsoft.com/office/powerpoint/2010/main" val="7653929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9A3BE6A-C94D-CC4B-BD4A-68B5D25AB5D9}"/>
              </a:ext>
            </a:extLst>
          </p:cNvPr>
          <p:cNvSpPr txBox="1"/>
          <p:nvPr/>
        </p:nvSpPr>
        <p:spPr>
          <a:xfrm>
            <a:off x="-17684" y="-22433"/>
            <a:ext cx="83153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C8: Rates and Equilibrium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C144A63-6298-B947-9099-9DC72C84AF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4621230"/>
              </p:ext>
            </p:extLst>
          </p:nvPr>
        </p:nvGraphicFramePr>
        <p:xfrm>
          <a:off x="109536" y="334816"/>
          <a:ext cx="8920164" cy="641158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73388">
                  <a:extLst>
                    <a:ext uri="{9D8B030D-6E8A-4147-A177-3AD203B41FA5}">
                      <a16:colId xmlns:a16="http://schemas.microsoft.com/office/drawing/2014/main" val="2669491395"/>
                    </a:ext>
                  </a:extLst>
                </a:gridCol>
                <a:gridCol w="2973388">
                  <a:extLst>
                    <a:ext uri="{9D8B030D-6E8A-4147-A177-3AD203B41FA5}">
                      <a16:colId xmlns:a16="http://schemas.microsoft.com/office/drawing/2014/main" val="1301365467"/>
                    </a:ext>
                  </a:extLst>
                </a:gridCol>
                <a:gridCol w="2973388">
                  <a:extLst>
                    <a:ext uri="{9D8B030D-6E8A-4147-A177-3AD203B41FA5}">
                      <a16:colId xmlns:a16="http://schemas.microsoft.com/office/drawing/2014/main" val="1960906353"/>
                    </a:ext>
                  </a:extLst>
                </a:gridCol>
              </a:tblGrid>
              <a:tr h="668719">
                <a:tc rowSpan="4">
                  <a:txBody>
                    <a:bodyPr/>
                    <a:lstStyle/>
                    <a:p>
                      <a:pPr algn="just"/>
                      <a:r>
                        <a:rPr lang="en-US" sz="970" b="1" dirty="0">
                          <a:solidFill>
                            <a:schemeClr val="tx1"/>
                          </a:solidFill>
                        </a:rPr>
                        <a:t>Calculating Rates of Reaction</a:t>
                      </a:r>
                    </a:p>
                    <a:p>
                      <a:pPr algn="just"/>
                      <a:r>
                        <a:rPr lang="en-US" sz="970" dirty="0">
                          <a:solidFill>
                            <a:schemeClr val="tx1"/>
                          </a:solidFill>
                        </a:rPr>
                        <a:t>Describe how you can determine the rate of reaction.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970" b="1" dirty="0"/>
                        <a:t>Collision Theory and Activation Energy</a:t>
                      </a:r>
                    </a:p>
                    <a:p>
                      <a:pPr algn="just"/>
                      <a:r>
                        <a:rPr lang="en-US" sz="970" dirty="0"/>
                        <a:t>Define collision theory and activation energy.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en-US" sz="970" b="1" dirty="0"/>
                        <a:t>Factors Which Affect the Rates of Chemical Reactions</a:t>
                      </a:r>
                    </a:p>
                    <a:p>
                      <a:pPr algn="just"/>
                      <a:r>
                        <a:rPr lang="en-US" sz="970" dirty="0"/>
                        <a:t>Identify factors which affect the rate of reaction.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1272116"/>
                  </a:ext>
                </a:extLst>
              </a:tr>
              <a:tr h="14478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en-US" sz="970" b="1" dirty="0"/>
                        <a:t>Rate of Reaction and Temperature</a:t>
                      </a:r>
                    </a:p>
                    <a:p>
                      <a:pPr algn="just"/>
                      <a:r>
                        <a:rPr lang="en-US" sz="970" dirty="0"/>
                        <a:t>Describe the relationship between temperature and rate of reaction.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0422739"/>
                  </a:ext>
                </a:extLst>
              </a:tr>
              <a:tr h="6687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970" b="1" dirty="0"/>
                        <a:t>Rate of Reaction and Pressure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70" dirty="0"/>
                        <a:t>Describe the relationship between pressure and rate of reaction.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0133174"/>
                  </a:ext>
                </a:extLst>
              </a:tr>
              <a:tr h="434369">
                <a:tc vMerge="1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7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en-US" sz="970" b="1" dirty="0"/>
                        <a:t>Rate of Reaction and Concentration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70" dirty="0"/>
                        <a:t>Describe the relationship between concentration and rate of reaction.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en-US" sz="970" b="1" dirty="0"/>
                        <a:t>Rate of Reaction and Surface Area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70" dirty="0"/>
                        <a:t>Describe the relationship between surface area and rate of reaction.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0226333"/>
                  </a:ext>
                </a:extLst>
              </a:tr>
              <a:tr h="326460">
                <a:tc rowSpan="4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70" b="1" dirty="0">
                          <a:solidFill>
                            <a:schemeClr val="tx1"/>
                          </a:solidFill>
                        </a:rPr>
                        <a:t>Measuring Rate of Reaction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70" b="0" dirty="0">
                          <a:solidFill>
                            <a:schemeClr val="tx1"/>
                          </a:solidFill>
                        </a:rPr>
                        <a:t>Describe how you could measure the rate of reaction.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146170"/>
                  </a:ext>
                </a:extLst>
              </a:tr>
              <a:tr h="1103086">
                <a:tc vMerge="1">
                  <a:txBody>
                    <a:bodyPr/>
                    <a:lstStyle/>
                    <a:p>
                      <a:pPr algn="just"/>
                      <a:endParaRPr lang="en-US" sz="970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en-US" sz="970" b="1" dirty="0"/>
                        <a:t>Catalysts</a:t>
                      </a:r>
                    </a:p>
                    <a:p>
                      <a:pPr algn="just"/>
                      <a:r>
                        <a:rPr lang="en-US" sz="970" dirty="0"/>
                        <a:t>Define catalysts and explain why they are used.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just"/>
                      <a:endParaRPr lang="en-US" sz="970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0499762"/>
                  </a:ext>
                </a:extLst>
              </a:tr>
              <a:tr h="594348">
                <a:tc vMerge="1">
                  <a:txBody>
                    <a:bodyPr/>
                    <a:lstStyle/>
                    <a:p>
                      <a:pPr algn="just"/>
                      <a:endParaRPr lang="en-US" sz="970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en-US" sz="970" b="1" dirty="0"/>
                        <a:t>Reversible Reactions</a:t>
                      </a:r>
                    </a:p>
                    <a:p>
                      <a:pPr algn="just"/>
                      <a:r>
                        <a:rPr lang="en-US" sz="970" dirty="0"/>
                        <a:t>Explain what reversible reactions are.</a:t>
                      </a:r>
                      <a:endParaRPr lang="en-US" sz="97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970" b="1" dirty="0"/>
                        <a:t>Reversible Reactions and Energy Changes</a:t>
                      </a:r>
                    </a:p>
                    <a:p>
                      <a:pPr algn="just"/>
                      <a:r>
                        <a:rPr lang="en-US" sz="970" dirty="0"/>
                        <a:t>Identify the energy changes involved in a reversible reaction.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7945367"/>
                  </a:ext>
                </a:extLst>
              </a:tr>
              <a:tr h="4927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en-US" sz="970" b="1" dirty="0"/>
                        <a:t>Equilibrium</a:t>
                      </a:r>
                    </a:p>
                    <a:p>
                      <a:pPr algn="just"/>
                      <a:r>
                        <a:rPr lang="en-US" sz="970" dirty="0"/>
                        <a:t>Define equilibrium.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1170136"/>
                  </a:ext>
                </a:extLst>
              </a:tr>
              <a:tr h="1103086">
                <a:tc>
                  <a:txBody>
                    <a:bodyPr/>
                    <a:lstStyle/>
                    <a:p>
                      <a:pPr algn="just"/>
                      <a:r>
                        <a:rPr lang="en-US" sz="970" b="1" dirty="0"/>
                        <a:t>Changing Concentration and Equilibrium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70" dirty="0"/>
                        <a:t>Explain how changing concentration could affect equilibrium.</a:t>
                      </a:r>
                    </a:p>
                    <a:p>
                      <a:pPr algn="just"/>
                      <a:endParaRPr lang="en-US" sz="970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70" b="1" dirty="0"/>
                        <a:t>Changing Pressure and Equilibrium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70" dirty="0"/>
                        <a:t>Explain how changing pressure could affect equilibrium.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just"/>
                      <a:endParaRPr lang="en-US" sz="970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32794933"/>
                  </a:ext>
                </a:extLst>
              </a:tr>
              <a:tr h="875259">
                <a:tc gridSpan="3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70" b="1" dirty="0"/>
                        <a:t>Changing Temperature and Equilibrium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70" dirty="0"/>
                        <a:t>Explain how changing temperature could affect equilibrium.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70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just"/>
                      <a:endParaRPr lang="en-US" sz="970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514523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1423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5B48AD5-74B7-D94A-A34B-E4BEF2376DAA}"/>
              </a:ext>
            </a:extLst>
          </p:cNvPr>
          <p:cNvSpPr txBox="1"/>
          <p:nvPr/>
        </p:nvSpPr>
        <p:spPr>
          <a:xfrm>
            <a:off x="-17684" y="-22433"/>
            <a:ext cx="83153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C9: Crude Oil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1EBAC9-194E-DB4E-9B66-CC75D198642C}"/>
              </a:ext>
            </a:extLst>
          </p:cNvPr>
          <p:cNvSpPr txBox="1"/>
          <p:nvPr/>
        </p:nvSpPr>
        <p:spPr>
          <a:xfrm>
            <a:off x="-10592" y="370866"/>
            <a:ext cx="27562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Crude Oil</a:t>
            </a:r>
          </a:p>
          <a:p>
            <a:pPr algn="just"/>
            <a:r>
              <a:rPr lang="en-GB" sz="1000" dirty="0"/>
              <a:t>Describe what crude oil is.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994023A-BC8F-AC48-B399-79DB965D1A3F}"/>
              </a:ext>
            </a:extLst>
          </p:cNvPr>
          <p:cNvSpPr/>
          <p:nvPr/>
        </p:nvSpPr>
        <p:spPr>
          <a:xfrm>
            <a:off x="0" y="359563"/>
            <a:ext cx="2754533" cy="176568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3C294B-B780-B247-91EF-65287619EF56}"/>
              </a:ext>
            </a:extLst>
          </p:cNvPr>
          <p:cNvSpPr txBox="1"/>
          <p:nvPr/>
        </p:nvSpPr>
        <p:spPr>
          <a:xfrm>
            <a:off x="2753708" y="359563"/>
            <a:ext cx="2906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Butane</a:t>
            </a:r>
          </a:p>
          <a:p>
            <a:pPr algn="just"/>
            <a:r>
              <a:rPr lang="en-GB" sz="1000" dirty="0"/>
              <a:t>Describe what butane is and construct a diagram.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27256F-C10C-8A40-840B-12DA3E771DE5}"/>
              </a:ext>
            </a:extLst>
          </p:cNvPr>
          <p:cNvSpPr/>
          <p:nvPr/>
        </p:nvSpPr>
        <p:spPr>
          <a:xfrm>
            <a:off x="2760821" y="359564"/>
            <a:ext cx="2899000" cy="1544372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F6B958-33DE-4A41-BAEF-8216F94E36A2}"/>
              </a:ext>
            </a:extLst>
          </p:cNvPr>
          <p:cNvSpPr txBox="1"/>
          <p:nvPr/>
        </p:nvSpPr>
        <p:spPr>
          <a:xfrm>
            <a:off x="2746116" y="1894692"/>
            <a:ext cx="28962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Fractional Distillation</a:t>
            </a:r>
          </a:p>
          <a:p>
            <a:pPr algn="just"/>
            <a:r>
              <a:rPr lang="en-GB" sz="1000" dirty="0"/>
              <a:t>Describe the process of fractional distillation.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134124-1727-DA45-BE2E-6686594BA2EA}"/>
              </a:ext>
            </a:extLst>
          </p:cNvPr>
          <p:cNvSpPr/>
          <p:nvPr/>
        </p:nvSpPr>
        <p:spPr>
          <a:xfrm>
            <a:off x="2760822" y="1903936"/>
            <a:ext cx="2898999" cy="2848572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E5D4B3D-4076-284C-AE63-887C6A225D96}"/>
              </a:ext>
            </a:extLst>
          </p:cNvPr>
          <p:cNvSpPr txBox="1"/>
          <p:nvPr/>
        </p:nvSpPr>
        <p:spPr>
          <a:xfrm>
            <a:off x="5666110" y="360251"/>
            <a:ext cx="34627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Properties of Hydrocarbons</a:t>
            </a:r>
          </a:p>
          <a:p>
            <a:pPr algn="just"/>
            <a:r>
              <a:rPr lang="en-GB" sz="1000" dirty="0"/>
              <a:t>Describe the properties of hydrocarbons.</a:t>
            </a:r>
            <a:endParaRPr lang="en-US" sz="1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E9F1B20-7DD4-5843-95CC-747C4F5BF1F0}"/>
              </a:ext>
            </a:extLst>
          </p:cNvPr>
          <p:cNvSpPr/>
          <p:nvPr/>
        </p:nvSpPr>
        <p:spPr>
          <a:xfrm>
            <a:off x="5666110" y="359562"/>
            <a:ext cx="3477890" cy="1800245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E9BF4C-A8F3-C543-BB8D-1313AA2DDF56}"/>
              </a:ext>
            </a:extLst>
          </p:cNvPr>
          <p:cNvSpPr txBox="1"/>
          <p:nvPr/>
        </p:nvSpPr>
        <p:spPr>
          <a:xfrm>
            <a:off x="-10140" y="2984344"/>
            <a:ext cx="273291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Methane</a:t>
            </a:r>
          </a:p>
          <a:p>
            <a:pPr algn="just"/>
            <a:r>
              <a:rPr lang="en-GB" sz="1000" dirty="0"/>
              <a:t>Describe what methane is and construct a diagram.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74A0354-3786-9348-8E1D-74465195A320}"/>
              </a:ext>
            </a:extLst>
          </p:cNvPr>
          <p:cNvSpPr/>
          <p:nvPr/>
        </p:nvSpPr>
        <p:spPr>
          <a:xfrm>
            <a:off x="-1731" y="2971148"/>
            <a:ext cx="2754533" cy="1061439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BD54F34-4873-644D-8C1E-D4006120CA2A}"/>
              </a:ext>
            </a:extLst>
          </p:cNvPr>
          <p:cNvSpPr/>
          <p:nvPr/>
        </p:nvSpPr>
        <p:spPr>
          <a:xfrm>
            <a:off x="-3024" y="5229355"/>
            <a:ext cx="2757121" cy="159786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72977F-38A3-1A49-913C-1AC046005AD6}"/>
              </a:ext>
            </a:extLst>
          </p:cNvPr>
          <p:cNvSpPr/>
          <p:nvPr/>
        </p:nvSpPr>
        <p:spPr>
          <a:xfrm>
            <a:off x="5681657" y="2160353"/>
            <a:ext cx="3469476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GB" sz="1000" b="1" dirty="0"/>
              <a:t>Combustion</a:t>
            </a:r>
          </a:p>
          <a:p>
            <a:pPr algn="just"/>
            <a:r>
              <a:rPr lang="en-GB" sz="1000" dirty="0"/>
              <a:t>Describe the process of combustion.</a:t>
            </a:r>
          </a:p>
          <a:p>
            <a:pPr algn="just"/>
            <a:endParaRPr lang="en-GB" sz="1000" dirty="0"/>
          </a:p>
          <a:p>
            <a:pPr algn="just"/>
            <a:endParaRPr lang="en-GB" sz="1000" dirty="0"/>
          </a:p>
          <a:p>
            <a:pPr algn="just"/>
            <a:r>
              <a:rPr lang="en-GB" sz="1000" dirty="0"/>
              <a:t>Construct word equations to model combustion.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338ABD67-AA13-6640-B59C-845708444E74}"/>
              </a:ext>
            </a:extLst>
          </p:cNvPr>
          <p:cNvSpPr/>
          <p:nvPr/>
        </p:nvSpPr>
        <p:spPr>
          <a:xfrm>
            <a:off x="5662966" y="2162234"/>
            <a:ext cx="3481034" cy="1380060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31C9D7E5-BA85-474E-BC4C-BDA21FA55DDA}"/>
              </a:ext>
            </a:extLst>
          </p:cNvPr>
          <p:cNvSpPr/>
          <p:nvPr/>
        </p:nvSpPr>
        <p:spPr>
          <a:xfrm>
            <a:off x="5666380" y="3542295"/>
            <a:ext cx="3477621" cy="112861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8EE6A34-F5A2-A841-9557-35312A996547}"/>
              </a:ext>
            </a:extLst>
          </p:cNvPr>
          <p:cNvSpPr txBox="1"/>
          <p:nvPr/>
        </p:nvSpPr>
        <p:spPr>
          <a:xfrm>
            <a:off x="5658759" y="3527688"/>
            <a:ext cx="34471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Cracking</a:t>
            </a:r>
          </a:p>
          <a:p>
            <a:pPr algn="just"/>
            <a:r>
              <a:rPr lang="en-GB" sz="1000" dirty="0"/>
              <a:t>Describe the process of cracking.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A4FB991-9400-B747-95CE-EA49496B69AF}"/>
              </a:ext>
            </a:extLst>
          </p:cNvPr>
          <p:cNvSpPr/>
          <p:nvPr/>
        </p:nvSpPr>
        <p:spPr>
          <a:xfrm>
            <a:off x="0" y="2125252"/>
            <a:ext cx="2757677" cy="850158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8477DA7-DDF6-CF40-94A9-257437560798}"/>
              </a:ext>
            </a:extLst>
          </p:cNvPr>
          <p:cNvSpPr txBox="1"/>
          <p:nvPr/>
        </p:nvSpPr>
        <p:spPr>
          <a:xfrm>
            <a:off x="-10588" y="2159807"/>
            <a:ext cx="27562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Alkanes</a:t>
            </a:r>
          </a:p>
          <a:p>
            <a:pPr algn="just"/>
            <a:r>
              <a:rPr lang="en-GB" sz="1000" dirty="0"/>
              <a:t>Define alkanes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993CB3E3-59FE-1E40-B540-EC172288347D}"/>
              </a:ext>
            </a:extLst>
          </p:cNvPr>
          <p:cNvSpPr/>
          <p:nvPr/>
        </p:nvSpPr>
        <p:spPr>
          <a:xfrm>
            <a:off x="-1732" y="4030281"/>
            <a:ext cx="2754533" cy="119907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B843B11-D774-1A48-8E88-DBA81B7EA99D}"/>
              </a:ext>
            </a:extLst>
          </p:cNvPr>
          <p:cNvSpPr txBox="1"/>
          <p:nvPr/>
        </p:nvSpPr>
        <p:spPr>
          <a:xfrm>
            <a:off x="3532" y="4029905"/>
            <a:ext cx="269740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Ethane</a:t>
            </a:r>
          </a:p>
          <a:p>
            <a:pPr algn="just"/>
            <a:r>
              <a:rPr lang="en-GB" sz="1000" dirty="0"/>
              <a:t>Describe what ethane is and construct a diagram.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1E2B4AC-452A-E949-8FC6-8E3711046B2A}"/>
              </a:ext>
            </a:extLst>
          </p:cNvPr>
          <p:cNvSpPr txBox="1"/>
          <p:nvPr/>
        </p:nvSpPr>
        <p:spPr>
          <a:xfrm>
            <a:off x="-19275" y="5226672"/>
            <a:ext cx="2728565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Propane</a:t>
            </a:r>
          </a:p>
          <a:p>
            <a:pPr algn="just"/>
            <a:r>
              <a:rPr lang="en-GB" sz="1000" dirty="0"/>
              <a:t>Describe what propane is and construct a diagram.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3988043-A300-4848-8227-FDA507ADEE46}"/>
              </a:ext>
            </a:extLst>
          </p:cNvPr>
          <p:cNvSpPr/>
          <p:nvPr/>
        </p:nvSpPr>
        <p:spPr>
          <a:xfrm>
            <a:off x="2759360" y="4757013"/>
            <a:ext cx="2900461" cy="2070207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AEFECCE-6080-F44F-97AA-7FEF01C37FC5}"/>
              </a:ext>
            </a:extLst>
          </p:cNvPr>
          <p:cNvSpPr txBox="1"/>
          <p:nvPr/>
        </p:nvSpPr>
        <p:spPr>
          <a:xfrm>
            <a:off x="2735843" y="4773849"/>
            <a:ext cx="289406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Petrochemicals</a:t>
            </a:r>
          </a:p>
          <a:p>
            <a:r>
              <a:rPr lang="en-US" sz="1000" dirty="0"/>
              <a:t>Identify fuels we obtain from crude oil.</a:t>
            </a:r>
          </a:p>
          <a:p>
            <a:endParaRPr lang="en-US" sz="1000" dirty="0"/>
          </a:p>
          <a:p>
            <a:endParaRPr lang="en-US" sz="1000" dirty="0"/>
          </a:p>
          <a:p>
            <a:endParaRPr lang="en-US" sz="1000" dirty="0"/>
          </a:p>
          <a:p>
            <a:r>
              <a:rPr lang="en-US" sz="1000" dirty="0"/>
              <a:t>Identify uses we have for different fractions of crude oil.</a:t>
            </a:r>
            <a:endParaRPr lang="en-GB" sz="1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05BE4F0-C141-3245-9189-AF6210317691}"/>
              </a:ext>
            </a:extLst>
          </p:cNvPr>
          <p:cNvSpPr txBox="1"/>
          <p:nvPr/>
        </p:nvSpPr>
        <p:spPr>
          <a:xfrm>
            <a:off x="5636468" y="4671714"/>
            <a:ext cx="34977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Catalytic Cracking</a:t>
            </a:r>
          </a:p>
          <a:p>
            <a:pPr algn="just"/>
            <a:r>
              <a:rPr lang="en-GB" sz="1000" dirty="0"/>
              <a:t>Describe the process of catalytic cracking.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DDC5ED0-5528-DE49-AF3B-317355D715D9}"/>
              </a:ext>
            </a:extLst>
          </p:cNvPr>
          <p:cNvSpPr txBox="1"/>
          <p:nvPr/>
        </p:nvSpPr>
        <p:spPr>
          <a:xfrm>
            <a:off x="5645543" y="5482090"/>
            <a:ext cx="34977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Steam Cracking</a:t>
            </a:r>
          </a:p>
          <a:p>
            <a:pPr algn="just"/>
            <a:r>
              <a:rPr lang="en-GB" sz="1000" dirty="0"/>
              <a:t>Describe the process of steam cracking.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6ADCC03A-9A46-674F-9E0B-9471E52BE099}"/>
              </a:ext>
            </a:extLst>
          </p:cNvPr>
          <p:cNvSpPr txBox="1"/>
          <p:nvPr/>
        </p:nvSpPr>
        <p:spPr>
          <a:xfrm>
            <a:off x="5666380" y="6142231"/>
            <a:ext cx="34977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/>
              <a:t>Testing For Alkenes</a:t>
            </a:r>
          </a:p>
          <a:p>
            <a:pPr algn="just"/>
            <a:r>
              <a:rPr lang="en-GB" sz="1000" dirty="0"/>
              <a:t>Describe how to test for alkenes.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EC9FF9A5-E436-8742-AD5E-52EEC4C82ABE}"/>
              </a:ext>
            </a:extLst>
          </p:cNvPr>
          <p:cNvSpPr/>
          <p:nvPr/>
        </p:nvSpPr>
        <p:spPr>
          <a:xfrm>
            <a:off x="5659821" y="4670910"/>
            <a:ext cx="3481034" cy="82614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8F65F7D-0054-2D4C-A863-A597D0C31793}"/>
              </a:ext>
            </a:extLst>
          </p:cNvPr>
          <p:cNvSpPr/>
          <p:nvPr/>
        </p:nvSpPr>
        <p:spPr>
          <a:xfrm>
            <a:off x="5662966" y="6144950"/>
            <a:ext cx="3481034" cy="68543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A021392-7AF7-294F-9C11-EBD3C31F2AB8}"/>
              </a:ext>
            </a:extLst>
          </p:cNvPr>
          <p:cNvSpPr/>
          <p:nvPr/>
        </p:nvSpPr>
        <p:spPr>
          <a:xfrm>
            <a:off x="5662966" y="5492587"/>
            <a:ext cx="3481034" cy="652363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29192595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5B48AD5-74B7-D94A-A34B-E4BEF2376DAA}"/>
              </a:ext>
            </a:extLst>
          </p:cNvPr>
          <p:cNvSpPr txBox="1"/>
          <p:nvPr/>
        </p:nvSpPr>
        <p:spPr>
          <a:xfrm>
            <a:off x="-17684" y="-22433"/>
            <a:ext cx="83153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C10: Organic Reactions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916A93F-BCC4-7D4B-B8C2-E3C24F722D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1401670"/>
              </p:ext>
            </p:extLst>
          </p:nvPr>
        </p:nvGraphicFramePr>
        <p:xfrm>
          <a:off x="-17683" y="323035"/>
          <a:ext cx="9161680" cy="64928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5544">
                  <a:extLst>
                    <a:ext uri="{9D8B030D-6E8A-4147-A177-3AD203B41FA5}">
                      <a16:colId xmlns:a16="http://schemas.microsoft.com/office/drawing/2014/main" val="4078955091"/>
                    </a:ext>
                  </a:extLst>
                </a:gridCol>
                <a:gridCol w="955963">
                  <a:extLst>
                    <a:ext uri="{9D8B030D-6E8A-4147-A177-3AD203B41FA5}">
                      <a16:colId xmlns:a16="http://schemas.microsoft.com/office/drawing/2014/main" val="2513898133"/>
                    </a:ext>
                  </a:extLst>
                </a:gridCol>
                <a:gridCol w="955963">
                  <a:extLst>
                    <a:ext uri="{9D8B030D-6E8A-4147-A177-3AD203B41FA5}">
                      <a16:colId xmlns:a16="http://schemas.microsoft.com/office/drawing/2014/main" val="1539670569"/>
                    </a:ext>
                  </a:extLst>
                </a:gridCol>
                <a:gridCol w="955963">
                  <a:extLst>
                    <a:ext uri="{9D8B030D-6E8A-4147-A177-3AD203B41FA5}">
                      <a16:colId xmlns:a16="http://schemas.microsoft.com/office/drawing/2014/main" val="2105154994"/>
                    </a:ext>
                  </a:extLst>
                </a:gridCol>
                <a:gridCol w="955963">
                  <a:extLst>
                    <a:ext uri="{9D8B030D-6E8A-4147-A177-3AD203B41FA5}">
                      <a16:colId xmlns:a16="http://schemas.microsoft.com/office/drawing/2014/main" val="977801115"/>
                    </a:ext>
                  </a:extLst>
                </a:gridCol>
                <a:gridCol w="955963">
                  <a:extLst>
                    <a:ext uri="{9D8B030D-6E8A-4147-A177-3AD203B41FA5}">
                      <a16:colId xmlns:a16="http://schemas.microsoft.com/office/drawing/2014/main" val="2383575281"/>
                    </a:ext>
                  </a:extLst>
                </a:gridCol>
                <a:gridCol w="955963">
                  <a:extLst>
                    <a:ext uri="{9D8B030D-6E8A-4147-A177-3AD203B41FA5}">
                      <a16:colId xmlns:a16="http://schemas.microsoft.com/office/drawing/2014/main" val="1643982749"/>
                    </a:ext>
                  </a:extLst>
                </a:gridCol>
                <a:gridCol w="1061404">
                  <a:extLst>
                    <a:ext uri="{9D8B030D-6E8A-4147-A177-3AD203B41FA5}">
                      <a16:colId xmlns:a16="http://schemas.microsoft.com/office/drawing/2014/main" val="3725733231"/>
                    </a:ext>
                  </a:extLst>
                </a:gridCol>
                <a:gridCol w="850522">
                  <a:extLst>
                    <a:ext uri="{9D8B030D-6E8A-4147-A177-3AD203B41FA5}">
                      <a16:colId xmlns:a16="http://schemas.microsoft.com/office/drawing/2014/main" val="3577838310"/>
                    </a:ext>
                  </a:extLst>
                </a:gridCol>
                <a:gridCol w="738432">
                  <a:extLst>
                    <a:ext uri="{9D8B030D-6E8A-4147-A177-3AD203B41FA5}">
                      <a16:colId xmlns:a16="http://schemas.microsoft.com/office/drawing/2014/main" val="2837875265"/>
                    </a:ext>
                  </a:extLst>
                </a:gridCol>
              </a:tblGrid>
              <a:tr h="244492">
                <a:tc>
                  <a:txBody>
                    <a:bodyPr/>
                    <a:lstStyle/>
                    <a:p>
                      <a:r>
                        <a:rPr lang="en-US" sz="1000" dirty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Alkenes</a:t>
                      </a: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Alcohols</a:t>
                      </a: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Carboxylic Acids</a:t>
                      </a: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7486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Functional Group 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gridSpan="3"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 anchor="ctr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2715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First 4 members of the series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Ethene</a:t>
                      </a:r>
                    </a:p>
                    <a:p>
                      <a:pPr algn="just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Propene</a:t>
                      </a:r>
                    </a:p>
                    <a:p>
                      <a:pPr algn="just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Butene</a:t>
                      </a:r>
                    </a:p>
                    <a:p>
                      <a:pPr algn="just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Pentene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1000" baseline="-25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1000" baseline="-25000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  <a:p>
                      <a:pPr algn="just"/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1000" baseline="-25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1000" baseline="-25000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  <a:p>
                      <a:pPr algn="just"/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1000" baseline="-25000" dirty="0">
                          <a:solidFill>
                            <a:schemeClr val="tx1"/>
                          </a:solidFill>
                        </a:rPr>
                        <a:t>4</a:t>
                      </a:r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1000" baseline="-25000" dirty="0">
                          <a:solidFill>
                            <a:schemeClr val="tx1"/>
                          </a:solidFill>
                        </a:rPr>
                        <a:t>8</a:t>
                      </a:r>
                      <a:endParaRPr lang="en-US" sz="1000" baseline="0" dirty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1000" baseline="-25000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1000" baseline="-25000" dirty="0">
                          <a:solidFill>
                            <a:schemeClr val="tx1"/>
                          </a:solidFill>
                        </a:rPr>
                        <a:t>10</a:t>
                      </a:r>
                      <a:endParaRPr lang="en-US" sz="1000" baseline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E.g. Butene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Methanol</a:t>
                      </a:r>
                    </a:p>
                    <a:p>
                      <a:pPr algn="just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Ethanol</a:t>
                      </a:r>
                    </a:p>
                    <a:p>
                      <a:pPr algn="just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Propanol</a:t>
                      </a:r>
                    </a:p>
                    <a:p>
                      <a:pPr algn="just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Butanol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CH</a:t>
                      </a:r>
                      <a:r>
                        <a:rPr lang="en-US" sz="1000" baseline="-25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OH</a:t>
                      </a:r>
                    </a:p>
                    <a:p>
                      <a:pPr algn="just"/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1000" baseline="-25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1000" baseline="-25000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OH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1000" baseline="-25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1000" baseline="-25000" dirty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OH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1000" baseline="-25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1000" baseline="-25000" dirty="0">
                          <a:solidFill>
                            <a:schemeClr val="tx1"/>
                          </a:solidFill>
                        </a:rPr>
                        <a:t>9</a:t>
                      </a:r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OH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E.g. Ethanol</a:t>
                      </a:r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Methanoic Acid</a:t>
                      </a:r>
                    </a:p>
                    <a:p>
                      <a:pPr algn="just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Ethanoic Acid</a:t>
                      </a:r>
                    </a:p>
                    <a:p>
                      <a:pPr algn="just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Propanoic Acid</a:t>
                      </a:r>
                    </a:p>
                    <a:p>
                      <a:pPr algn="just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Butanoic Acid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COOH</a:t>
                      </a:r>
                    </a:p>
                    <a:p>
                      <a:pPr algn="just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CH</a:t>
                      </a:r>
                      <a:r>
                        <a:rPr lang="en-US" sz="1000" baseline="-25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COOH</a:t>
                      </a:r>
                    </a:p>
                    <a:p>
                      <a:pPr algn="just"/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1000" baseline="-25000" dirty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1000" baseline="-25000" dirty="0">
                          <a:solidFill>
                            <a:schemeClr val="tx1"/>
                          </a:solidFill>
                        </a:rPr>
                        <a:t>5</a:t>
                      </a:r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COOH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1000" baseline="-25000" dirty="0">
                          <a:solidFill>
                            <a:schemeClr val="tx1"/>
                          </a:solidFill>
                        </a:rPr>
                        <a:t>3</a:t>
                      </a:r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H</a:t>
                      </a:r>
                      <a:r>
                        <a:rPr lang="en-US" sz="1000" baseline="-25000" dirty="0">
                          <a:solidFill>
                            <a:schemeClr val="tx1"/>
                          </a:solidFill>
                        </a:rPr>
                        <a:t>7</a:t>
                      </a:r>
                      <a:r>
                        <a:rPr lang="en-US" sz="1000" baseline="0" dirty="0">
                          <a:solidFill>
                            <a:schemeClr val="tx1"/>
                          </a:solidFill>
                        </a:rPr>
                        <a:t>COOH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600" dirty="0">
                          <a:solidFill>
                            <a:schemeClr val="tx1"/>
                          </a:solidFill>
                        </a:rPr>
                        <a:t>E.g. Ethanoic Acid</a:t>
                      </a:r>
                    </a:p>
                  </a:txBody>
                  <a:tcPr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3458506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Reactions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gridSpan="3">
                  <a:txBody>
                    <a:bodyPr/>
                    <a:lstStyle/>
                    <a:p>
                      <a:pPr algn="just"/>
                      <a:r>
                        <a:rPr lang="en-GB" sz="1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Reaction with oxygen in combustion</a:t>
                      </a:r>
                    </a:p>
                    <a:p>
                      <a:pPr algn="just"/>
                      <a:r>
                        <a:rPr lang="en-GB" sz="100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Alkenes react with oxygen during combustion but they tend to burn in air with smoky flames due to incomplete combustion.   In general: </a:t>
                      </a:r>
                    </a:p>
                    <a:p>
                      <a:pPr algn="just"/>
                      <a:r>
                        <a:rPr lang="en-GB" sz="100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Alkene + Oxygen </a:t>
                      </a:r>
                      <a:r>
                        <a:rPr lang="en-GB" sz="100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Wingdings" pitchFamily="2" charset="2"/>
                        </a:rPr>
                        <a:t> Carbon Dioxide + Water</a:t>
                      </a:r>
                    </a:p>
                    <a:p>
                      <a:pPr algn="just"/>
                      <a:r>
                        <a:rPr lang="en-GB" sz="100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Wingdings" pitchFamily="2" charset="2"/>
                        </a:rPr>
                        <a:t>For example:</a:t>
                      </a:r>
                      <a:endParaRPr lang="en-GB" sz="40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just"/>
                      <a:r>
                        <a:rPr lang="en-GB" sz="100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Ethene   Oxygen      </a:t>
                      </a:r>
                      <a:r>
                        <a:rPr lang="en-GB" sz="100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Wingdings" pitchFamily="2" charset="2"/>
                        </a:rPr>
                        <a:t> Carbon Dioxide   Water</a:t>
                      </a:r>
                      <a:endParaRPr lang="en-GB" sz="100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just"/>
                      <a:r>
                        <a:rPr lang="en-GB" sz="100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</a:t>
                      </a:r>
                      <a:r>
                        <a:rPr lang="en-GB" sz="1000" kern="1200" baseline="-25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en-GB" sz="1000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</a:t>
                      </a:r>
                      <a:r>
                        <a:rPr lang="en-GB" sz="1000" kern="1200" baseline="-25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en-GB" sz="1000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          O</a:t>
                      </a:r>
                      <a:r>
                        <a:rPr lang="en-GB" sz="1000" kern="1200" baseline="-25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en-GB" sz="1000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     </a:t>
                      </a:r>
                      <a:r>
                        <a:rPr lang="en-GB" sz="1000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Wingdings" pitchFamily="2" charset="2"/>
                        </a:rPr>
                        <a:t>                  CO</a:t>
                      </a:r>
                      <a:r>
                        <a:rPr lang="en-GB" sz="1000" kern="1200" baseline="-25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Wingdings" pitchFamily="2" charset="2"/>
                        </a:rPr>
                        <a:t>2</a:t>
                      </a:r>
                      <a:r>
                        <a:rPr lang="en-GB" sz="1000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Wingdings" pitchFamily="2" charset="2"/>
                        </a:rPr>
                        <a:t>              H</a:t>
                      </a:r>
                      <a:r>
                        <a:rPr lang="en-GB" sz="1000" kern="1200" baseline="-25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Wingdings" pitchFamily="2" charset="2"/>
                        </a:rPr>
                        <a:t>2</a:t>
                      </a:r>
                      <a:r>
                        <a:rPr lang="en-GB" sz="1000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Wingdings" pitchFamily="2" charset="2"/>
                        </a:rPr>
                        <a:t>O</a:t>
                      </a:r>
                    </a:p>
                    <a:p>
                      <a:pPr algn="just"/>
                      <a:endParaRPr lang="en-GB" sz="400" b="1" kern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just"/>
                      <a:r>
                        <a:rPr lang="en-GB" sz="1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Reaction with Hydrogen.</a:t>
                      </a:r>
                    </a:p>
                    <a:p>
                      <a:pPr algn="just"/>
                      <a:r>
                        <a:rPr lang="en-GB" sz="1000" b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In general: Alkene + Hydrogen </a:t>
                      </a:r>
                      <a:r>
                        <a:rPr lang="en-GB" sz="1000" b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Wingdings" pitchFamily="2" charset="2"/>
                        </a:rPr>
                        <a:t> Alkane</a:t>
                      </a:r>
                      <a:endParaRPr lang="en-GB" sz="1000" b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just"/>
                      <a:r>
                        <a:rPr lang="en-GB" sz="1000" b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For example: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Pentene   Hydrogen </a:t>
                      </a:r>
                      <a:r>
                        <a:rPr lang="en-GB" sz="1000" b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Wingdings" pitchFamily="2" charset="2"/>
                        </a:rPr>
                        <a:t>     Pentane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Wingdings" pitchFamily="2" charset="2"/>
                        </a:rPr>
                        <a:t>C</a:t>
                      </a:r>
                      <a:r>
                        <a:rPr lang="en-GB" sz="1000" b="0" kern="1200" baseline="-25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Wingdings" pitchFamily="2" charset="2"/>
                        </a:rPr>
                        <a:t>5</a:t>
                      </a:r>
                      <a:r>
                        <a:rPr lang="en-GB" sz="1000" b="0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Wingdings" pitchFamily="2" charset="2"/>
                        </a:rPr>
                        <a:t>H</a:t>
                      </a:r>
                      <a:r>
                        <a:rPr lang="en-GB" sz="1000" b="0" kern="1200" baseline="-25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Wingdings" pitchFamily="2" charset="2"/>
                        </a:rPr>
                        <a:t>10       </a:t>
                      </a:r>
                      <a:r>
                        <a:rPr lang="en-GB" sz="1000" b="0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Wingdings" pitchFamily="2" charset="2"/>
                        </a:rPr>
                        <a:t>           H</a:t>
                      </a:r>
                      <a:r>
                        <a:rPr lang="en-GB" sz="1000" b="0" kern="1200" baseline="-25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Wingdings" pitchFamily="2" charset="2"/>
                        </a:rPr>
                        <a:t>2</a:t>
                      </a:r>
                      <a:r>
                        <a:rPr lang="en-GB" sz="1000" b="0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Wingdings" pitchFamily="2" charset="2"/>
                        </a:rPr>
                        <a:t>               C</a:t>
                      </a:r>
                      <a:r>
                        <a:rPr lang="en-GB" sz="1000" b="0" kern="1200" baseline="-25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Wingdings" pitchFamily="2" charset="2"/>
                        </a:rPr>
                        <a:t>5</a:t>
                      </a:r>
                      <a:r>
                        <a:rPr lang="en-GB" sz="1000" b="0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Wingdings" pitchFamily="2" charset="2"/>
                        </a:rPr>
                        <a:t>H</a:t>
                      </a:r>
                      <a:r>
                        <a:rPr lang="en-GB" sz="1000" b="0" kern="1200" baseline="-25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Wingdings" pitchFamily="2" charset="2"/>
                        </a:rPr>
                        <a:t>12</a:t>
                      </a:r>
                      <a:endParaRPr lang="en-GB" sz="1000" b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  <a:sym typeface="Wingdings" pitchFamily="2" charset="2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Wingdings" pitchFamily="2" charset="2"/>
                        </a:rPr>
                        <a:t>This reaction takes place at 60°C in the presence of a nickel catalyst.</a:t>
                      </a:r>
                      <a:endParaRPr lang="en-GB" sz="1000" b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400" b="1" kern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Reaction with Water (Steam)</a:t>
                      </a:r>
                    </a:p>
                    <a:p>
                      <a:pPr algn="just"/>
                      <a:r>
                        <a:rPr lang="en-GB" sz="1000" b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In general: Alkene + Steam </a:t>
                      </a:r>
                      <a:r>
                        <a:rPr lang="en-GB" sz="10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⇌</a:t>
                      </a:r>
                      <a:r>
                        <a:rPr lang="en-GB" sz="1000" b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  <a:sym typeface="Wingdings" pitchFamily="2" charset="2"/>
                        </a:rPr>
                        <a:t> Alcohol</a:t>
                      </a:r>
                      <a:endParaRPr lang="en-GB" sz="1000" b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just"/>
                      <a:r>
                        <a:rPr lang="en-GB" sz="1000" b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For example: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Ethene    Steam       </a:t>
                      </a:r>
                      <a:r>
                        <a:rPr lang="en-GB" sz="10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Ethanol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</a:t>
                      </a:r>
                      <a:r>
                        <a:rPr lang="en-GB" sz="1000" b="0" i="0" kern="1200" baseline="-25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en-GB" sz="1000" b="0" i="0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</a:t>
                      </a:r>
                      <a:r>
                        <a:rPr lang="en-GB" sz="1000" b="0" i="0" kern="1200" baseline="-25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en-GB" sz="1000" b="0" i="0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         H</a:t>
                      </a:r>
                      <a:r>
                        <a:rPr lang="en-GB" sz="1000" b="0" i="0" kern="1200" baseline="-25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en-GB" sz="1000" b="0" i="0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          C</a:t>
                      </a:r>
                      <a:r>
                        <a:rPr lang="en-GB" sz="1000" b="0" i="0" kern="1200" baseline="-25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en-GB" sz="1000" b="0" i="0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</a:t>
                      </a:r>
                      <a:r>
                        <a:rPr lang="en-GB" sz="1000" b="0" i="0" kern="1200" baseline="-25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en-GB" sz="1000" b="0" i="0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OH</a:t>
                      </a:r>
                      <a:endParaRPr lang="en-GB" sz="1000" b="0" i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i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This reaction needs energy to heat the gases to a high temperature and a catalyst.</a:t>
                      </a:r>
                      <a:endParaRPr lang="en-GB" sz="1000" b="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400" b="1" kern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kern="12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Reaction with Halogens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To identify a halogen you would use a halogen such as bromine.  When it reacts with the alkane it turns colourless.  This is because…</a:t>
                      </a:r>
                    </a:p>
                    <a:p>
                      <a:pPr algn="just"/>
                      <a:r>
                        <a:rPr lang="en-GB" sz="10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Ethene    Bromine     </a:t>
                      </a:r>
                      <a:r>
                        <a:rPr lang="en-GB" sz="10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  <a:sym typeface="Wingdings" pitchFamily="2" charset="2"/>
                        </a:rPr>
                        <a:t> Dibromoethane</a:t>
                      </a:r>
                      <a:endParaRPr lang="en-GB" sz="1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algn="just"/>
                      <a:r>
                        <a:rPr lang="en-GB" sz="100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C</a:t>
                      </a:r>
                      <a:r>
                        <a:rPr lang="en-GB" sz="1000" kern="1200" baseline="-25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en-GB" sz="1000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</a:t>
                      </a:r>
                      <a:r>
                        <a:rPr lang="en-GB" sz="1000" kern="1200" baseline="-25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en-GB" sz="1000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             Br</a:t>
                      </a:r>
                      <a:r>
                        <a:rPr lang="en-GB" sz="1000" kern="1200" baseline="-25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en-GB" sz="1000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                  C</a:t>
                      </a:r>
                      <a:r>
                        <a:rPr lang="en-GB" sz="1000" kern="1200" baseline="-25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  <a:r>
                        <a:rPr lang="en-GB" sz="1000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H</a:t>
                      </a:r>
                      <a:r>
                        <a:rPr lang="en-GB" sz="1000" kern="1200" baseline="-25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4</a:t>
                      </a:r>
                      <a:r>
                        <a:rPr lang="en-GB" sz="1000" kern="1200" baseline="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Br</a:t>
                      </a:r>
                      <a:r>
                        <a:rPr lang="en-GB" sz="1000" kern="1200" baseline="-250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2</a:t>
                      </a:r>
                      <a:endParaRPr lang="en-GB" sz="1000" kern="12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Calibri" panose="020F0502020204030204" pitchFamily="34" charset="0"/>
                      </a:endParaRPr>
                    </a:p>
                    <a:p>
                      <a:pPr algn="just"/>
                      <a:r>
                        <a:rPr lang="en-GB" sz="1000" kern="120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rPr>
                        <a:t>Alkenes react with hydrogen, water and the halogens, by the addition of atoms across the carbon-carbon double bond so that the double bond becomes a single carbon-carbon bond. </a:t>
                      </a:r>
                      <a:endParaRPr lang="en-GB" sz="1000" dirty="0">
                        <a:solidFill>
                          <a:schemeClr val="bg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Reaction with sodium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general:  Sodium + Alcohol </a:t>
                      </a:r>
                      <a:r>
                        <a:rPr lang="en-GB" sz="10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itchFamily="2" charset="2"/>
                        </a:rPr>
                        <a:t> Salt + Hydrogen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itchFamily="2" charset="2"/>
                        </a:rPr>
                        <a:t>For example:</a:t>
                      </a:r>
                      <a:endParaRPr lang="en-GB" sz="1000" b="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Sodium     Ethanol      Sodium Ethanoate    Hydrogen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Na              C</a:t>
                      </a:r>
                      <a:r>
                        <a:rPr lang="en-GB" sz="1000" kern="1200" baseline="-250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GB" sz="1000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  <a:r>
                        <a:rPr lang="en-GB" sz="1000" kern="1200" baseline="-250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en-GB" sz="1000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OH                C</a:t>
                      </a:r>
                      <a:r>
                        <a:rPr lang="en-GB" sz="1000" kern="1200" baseline="-250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GB" sz="1000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  <a:r>
                        <a:rPr lang="en-GB" sz="1000" kern="1200" baseline="-250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en-GB" sz="1000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ONa                H</a:t>
                      </a:r>
                      <a:r>
                        <a:rPr lang="en-GB" sz="1000" kern="1200" baseline="-250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GB" sz="10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400" kern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Reaction with oxygen in combustion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general: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Alcohol + Oxygen </a:t>
                      </a:r>
                      <a:r>
                        <a:rPr lang="en-GB" sz="10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itchFamily="2" charset="2"/>
                        </a:rPr>
                        <a:t> Carbon Dioxide + Water</a:t>
                      </a:r>
                      <a:endParaRPr lang="en-GB" sz="1000" b="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example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Ethanol        Oxygen         Carbon Dioxide    Water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en-GB" sz="1000" kern="1200" baseline="-250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GB" sz="1000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  <a:r>
                        <a:rPr lang="en-GB" sz="1000" kern="1200" baseline="-250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en-GB" sz="1000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OH          O</a:t>
                      </a:r>
                      <a:r>
                        <a:rPr lang="en-GB" sz="1000" kern="1200" baseline="-250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GB" sz="1000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     CO</a:t>
                      </a:r>
                      <a:r>
                        <a:rPr lang="en-GB" sz="1000" kern="1200" baseline="-250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GB" sz="1000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H</a:t>
                      </a:r>
                      <a:r>
                        <a:rPr lang="en-GB" sz="1000" kern="1200" baseline="-250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GB" sz="1000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endParaRPr lang="en-GB" sz="100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400" kern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Alcohols in Water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Small molecules of alcohol mix well with water and make neutral solutions.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400" kern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Reaction with an Oxidising Agent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You can use oxidising agents such as potassium dichromate (V) to make carboxylic acids and water from alcohol.  For example: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Ethanol   Oxygen from        Ethanoic Acid     Water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oxidising agent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r>
                        <a:rPr lang="en-GB" sz="1000" kern="1200" baseline="-250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GB" sz="1000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</a:t>
                      </a:r>
                      <a:r>
                        <a:rPr lang="en-GB" sz="1000" kern="1200" baseline="-250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en-GB" sz="1000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OH         O                        CH</a:t>
                      </a:r>
                      <a:r>
                        <a:rPr lang="en-GB" sz="1000" kern="1200" baseline="-250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r>
                        <a:rPr lang="en-GB" sz="1000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COOH            H</a:t>
                      </a:r>
                      <a:r>
                        <a:rPr lang="en-GB" sz="1000" kern="1200" baseline="-250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GB" sz="1000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O</a:t>
                      </a:r>
                      <a:endParaRPr lang="en-GB" sz="1000" b="0" kern="1200" baseline="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Reaction with carbonates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general: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Acid + Carbonate </a:t>
                      </a:r>
                      <a:r>
                        <a:rPr lang="en-GB" sz="9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  <a:sym typeface="Wingdings" pitchFamily="2" charset="2"/>
                        </a:rPr>
                        <a:t> Salt + Water + Carbon Dioxide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example: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Ethanoic       Sodium        Sodium       Water      Carbon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Acid             Carbonate     Ethanoate                   Dioxide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dirty="0">
                          <a:solidFill>
                            <a:schemeClr val="bg1"/>
                          </a:solidFill>
                        </a:rPr>
                        <a:t>CH</a:t>
                      </a:r>
                      <a:r>
                        <a:rPr lang="en-US" sz="900" baseline="-25000" dirty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en-US" sz="900" baseline="0" dirty="0">
                          <a:solidFill>
                            <a:schemeClr val="bg1"/>
                          </a:solidFill>
                        </a:rPr>
                        <a:t>COOH         NaCO</a:t>
                      </a:r>
                      <a:r>
                        <a:rPr lang="en-US" sz="900" baseline="-25000" dirty="0">
                          <a:solidFill>
                            <a:schemeClr val="bg1"/>
                          </a:solidFill>
                        </a:rPr>
                        <a:t>3       </a:t>
                      </a:r>
                      <a:r>
                        <a:rPr lang="en-US" sz="900" baseline="0" dirty="0">
                          <a:solidFill>
                            <a:schemeClr val="bg1"/>
                          </a:solidFill>
                        </a:rPr>
                        <a:t> CH</a:t>
                      </a:r>
                      <a:r>
                        <a:rPr lang="en-US" sz="900" baseline="-25000" dirty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en-US" sz="900" baseline="0" dirty="0">
                          <a:solidFill>
                            <a:schemeClr val="bg1"/>
                          </a:solidFill>
                        </a:rPr>
                        <a:t>COONa    H</a:t>
                      </a:r>
                      <a:r>
                        <a:rPr lang="en-US" sz="900" baseline="-25000" dirty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en-US" sz="900" baseline="0" dirty="0">
                          <a:solidFill>
                            <a:schemeClr val="bg1"/>
                          </a:solidFill>
                        </a:rPr>
                        <a:t>O        CO</a:t>
                      </a:r>
                      <a:r>
                        <a:rPr lang="en-US" sz="900" baseline="-2500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en-US" sz="900" baseline="0" dirty="0">
                        <a:solidFill>
                          <a:schemeClr val="bg1"/>
                        </a:solidFill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400" kern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400" kern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Reaction with alcohols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 general: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Alcohol + Carboxylic Acid </a:t>
                      </a:r>
                      <a:r>
                        <a:rPr lang="en-GB" sz="1000" dirty="0">
                          <a:solidFill>
                            <a:schemeClr val="bg1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⇌</a:t>
                      </a:r>
                      <a:r>
                        <a:rPr lang="en-US" sz="1000" dirty="0">
                          <a:solidFill>
                            <a:schemeClr val="bg1"/>
                          </a:solidFill>
                          <a:sym typeface="Wingdings" pitchFamily="2" charset="2"/>
                        </a:rPr>
                        <a:t> </a:t>
                      </a:r>
                      <a:r>
                        <a:rPr lang="en-GB" sz="10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Ester + Water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For example: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Methanol   Ethanoic          Methyl Ethanoate     Water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                    </a:t>
                      </a:r>
                      <a:r>
                        <a:rPr lang="en-GB" sz="9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Acid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bg1"/>
                          </a:solidFill>
                        </a:rPr>
                        <a:t>CH</a:t>
                      </a:r>
                      <a:r>
                        <a:rPr lang="en-US" sz="1000" baseline="-25000" dirty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en-US" sz="1000" baseline="0" dirty="0">
                          <a:solidFill>
                            <a:schemeClr val="bg1"/>
                          </a:solidFill>
                        </a:rPr>
                        <a:t>OH      </a:t>
                      </a:r>
                      <a:r>
                        <a:rPr lang="en-US" sz="1000" dirty="0">
                          <a:solidFill>
                            <a:schemeClr val="bg1"/>
                          </a:solidFill>
                        </a:rPr>
                        <a:t>CH</a:t>
                      </a:r>
                      <a:r>
                        <a:rPr lang="en-US" sz="1000" baseline="-25000" dirty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en-US" sz="1000" baseline="0" dirty="0">
                          <a:solidFill>
                            <a:schemeClr val="bg1"/>
                          </a:solidFill>
                        </a:rPr>
                        <a:t>COOH      CH</a:t>
                      </a:r>
                      <a:r>
                        <a:rPr lang="en-US" sz="1000" baseline="-25000" dirty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en-US" sz="1000" baseline="0" dirty="0">
                          <a:solidFill>
                            <a:schemeClr val="bg1"/>
                          </a:solidFill>
                        </a:rPr>
                        <a:t>COOCH</a:t>
                      </a:r>
                      <a:r>
                        <a:rPr lang="en-US" sz="1000" baseline="-25000" dirty="0">
                          <a:solidFill>
                            <a:schemeClr val="bg1"/>
                          </a:solidFill>
                        </a:rPr>
                        <a:t>3        </a:t>
                      </a:r>
                      <a:r>
                        <a:rPr lang="en-US" sz="1000" baseline="0" dirty="0">
                          <a:solidFill>
                            <a:schemeClr val="bg1"/>
                          </a:solidFill>
                        </a:rPr>
                        <a:t>       H</a:t>
                      </a:r>
                      <a:r>
                        <a:rPr lang="en-US" sz="1000" baseline="-25000" dirty="0">
                          <a:solidFill>
                            <a:schemeClr val="bg1"/>
                          </a:solidFill>
                        </a:rPr>
                        <a:t>2</a:t>
                      </a:r>
                      <a:r>
                        <a:rPr lang="en-US" sz="1000" baseline="0" dirty="0">
                          <a:solidFill>
                            <a:schemeClr val="bg1"/>
                          </a:solidFill>
                        </a:rPr>
                        <a:t>O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400" kern="1200" dirty="0">
                        <a:solidFill>
                          <a:schemeClr val="bg1">
                            <a:lumMod val="50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Dissolving in Water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To show up their acidic properties acids must dissolve in water.  This is because all acids ionise in water.  Their molecules split up to form positive H</a:t>
                      </a:r>
                      <a:r>
                        <a:rPr lang="en-GB" sz="1000" kern="1200" baseline="300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+</a:t>
                      </a:r>
                      <a:r>
                        <a:rPr lang="en-GB" sz="1000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ions and negative ions.  Weak acids such as the carboxylic acids only partly ionise.  When dissolving in water the following reaction can take place: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70" kern="1200" baseline="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Ethanoic Acid    Ethanoate Ions      Hydrogen Ions</a:t>
                      </a:r>
                      <a:endParaRPr lang="en-GB" sz="970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en-US" sz="1000" dirty="0">
                          <a:solidFill>
                            <a:schemeClr val="bg1"/>
                          </a:solidFill>
                        </a:rPr>
                        <a:t>CH</a:t>
                      </a:r>
                      <a:r>
                        <a:rPr lang="en-US" sz="1000" baseline="-25000" dirty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en-US" sz="1000" baseline="0" dirty="0">
                          <a:solidFill>
                            <a:schemeClr val="bg1"/>
                          </a:solidFill>
                        </a:rPr>
                        <a:t>COOH             </a:t>
                      </a:r>
                      <a:r>
                        <a:rPr lang="en-US" sz="1000" dirty="0">
                          <a:solidFill>
                            <a:schemeClr val="bg1"/>
                          </a:solidFill>
                        </a:rPr>
                        <a:t>CH</a:t>
                      </a:r>
                      <a:r>
                        <a:rPr lang="en-US" sz="1000" baseline="-25000" dirty="0">
                          <a:solidFill>
                            <a:schemeClr val="bg1"/>
                          </a:solidFill>
                        </a:rPr>
                        <a:t>3</a:t>
                      </a:r>
                      <a:r>
                        <a:rPr lang="en-US" sz="1000" baseline="0" dirty="0">
                          <a:solidFill>
                            <a:schemeClr val="bg1"/>
                          </a:solidFill>
                        </a:rPr>
                        <a:t>COO</a:t>
                      </a:r>
                      <a:r>
                        <a:rPr lang="en-US" sz="1000" baseline="30000" dirty="0">
                          <a:solidFill>
                            <a:schemeClr val="bg1"/>
                          </a:solidFill>
                        </a:rPr>
                        <a:t>-</a:t>
                      </a:r>
                      <a:r>
                        <a:rPr lang="en-US" sz="1000" baseline="0" dirty="0">
                          <a:solidFill>
                            <a:schemeClr val="bg1"/>
                          </a:solidFill>
                        </a:rPr>
                        <a:t>                   H</a:t>
                      </a:r>
                      <a:r>
                        <a:rPr lang="en-US" sz="1000" baseline="30000" dirty="0">
                          <a:solidFill>
                            <a:schemeClr val="bg1"/>
                          </a:solidFill>
                        </a:rPr>
                        <a:t>+</a:t>
                      </a:r>
                    </a:p>
                    <a:p>
                      <a:pPr algn="just"/>
                      <a:r>
                        <a:rPr lang="en-US" sz="1000" baseline="0" dirty="0">
                          <a:solidFill>
                            <a:schemeClr val="bg1"/>
                          </a:solidFill>
                        </a:rPr>
                        <a:t>As carboxylic acids only partly ionise they have a higher pH than a strong acid and so there are slower reactions with metal carbonates.</a:t>
                      </a:r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480745"/>
                  </a:ext>
                </a:extLst>
              </a:tr>
              <a:tr h="3656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Making Alcohols:</a:t>
                      </a: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 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66262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algn="ctr"/>
                      <a:endParaRPr lang="en-US" sz="1000" dirty="0"/>
                    </a:p>
                  </a:txBody>
                  <a:tcPr anchor="ctr"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Uses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just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Uses</a:t>
                      </a:r>
                    </a:p>
                  </a:txBody>
                  <a:tcPr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6851402"/>
                  </a:ext>
                </a:extLst>
              </a:tr>
            </a:tbl>
          </a:graphicData>
        </a:graphic>
      </p:graphicFrame>
      <p:pic>
        <p:nvPicPr>
          <p:cNvPr id="11" name="Picture 10">
            <a:extLst>
              <a:ext uri="{FF2B5EF4-FFF2-40B4-BE49-F238E27FC236}">
                <a16:creationId xmlns:a16="http://schemas.microsoft.com/office/drawing/2014/main" id="{4B92D54E-9ED5-694B-A154-2DF496E30E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7681" y="1176063"/>
            <a:ext cx="693921" cy="423032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409DCB7-C9A2-4E40-AF05-B55E0F9993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3246" y="1176063"/>
            <a:ext cx="728236" cy="471698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CB557456-56AA-9C49-B794-6061399BD8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1915" y="1176063"/>
            <a:ext cx="635886" cy="442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140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9A3BE6A-C94D-CC4B-BD4A-68B5D25AB5D9}"/>
              </a:ext>
            </a:extLst>
          </p:cNvPr>
          <p:cNvSpPr txBox="1"/>
          <p:nvPr/>
        </p:nvSpPr>
        <p:spPr>
          <a:xfrm>
            <a:off x="-17684" y="-22433"/>
            <a:ext cx="83153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C11: Polymers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C144A63-6298-B947-9099-9DC72C84AF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7853766"/>
              </p:ext>
            </p:extLst>
          </p:nvPr>
        </p:nvGraphicFramePr>
        <p:xfrm>
          <a:off x="109536" y="377680"/>
          <a:ext cx="8920164" cy="282964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73388">
                  <a:extLst>
                    <a:ext uri="{9D8B030D-6E8A-4147-A177-3AD203B41FA5}">
                      <a16:colId xmlns:a16="http://schemas.microsoft.com/office/drawing/2014/main" val="2669491395"/>
                    </a:ext>
                  </a:extLst>
                </a:gridCol>
                <a:gridCol w="2973388">
                  <a:extLst>
                    <a:ext uri="{9D8B030D-6E8A-4147-A177-3AD203B41FA5}">
                      <a16:colId xmlns:a16="http://schemas.microsoft.com/office/drawing/2014/main" val="1301365467"/>
                    </a:ext>
                  </a:extLst>
                </a:gridCol>
                <a:gridCol w="2973388">
                  <a:extLst>
                    <a:ext uri="{9D8B030D-6E8A-4147-A177-3AD203B41FA5}">
                      <a16:colId xmlns:a16="http://schemas.microsoft.com/office/drawing/2014/main" val="1960906353"/>
                    </a:ext>
                  </a:extLst>
                </a:gridCol>
              </a:tblGrid>
              <a:tr h="1026252">
                <a:tc rowSpan="3">
                  <a:txBody>
                    <a:bodyPr/>
                    <a:lstStyle/>
                    <a:p>
                      <a:pPr algn="just"/>
                      <a:r>
                        <a:rPr lang="en-US" sz="970" b="1" dirty="0">
                          <a:solidFill>
                            <a:schemeClr val="tx1"/>
                          </a:solidFill>
                        </a:rPr>
                        <a:t>Addition Polymerisation</a:t>
                      </a:r>
                    </a:p>
                    <a:p>
                      <a:pPr algn="just"/>
                      <a:r>
                        <a:rPr lang="en-US" sz="970" dirty="0">
                          <a:solidFill>
                            <a:schemeClr val="tx1"/>
                          </a:solidFill>
                        </a:rPr>
                        <a:t>Describe the process of addition polymerisation.</a:t>
                      </a:r>
                    </a:p>
                    <a:p>
                      <a:pPr algn="just"/>
                      <a:endParaRPr lang="en-US" sz="970" dirty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endParaRPr lang="en-US" sz="97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en-US" sz="970" b="1" dirty="0">
                          <a:solidFill>
                            <a:schemeClr val="tx1"/>
                          </a:solidFill>
                        </a:rPr>
                        <a:t>DNA</a:t>
                      </a:r>
                    </a:p>
                    <a:p>
                      <a:pPr algn="just"/>
                      <a:r>
                        <a:rPr lang="en-US" sz="970" dirty="0">
                          <a:solidFill>
                            <a:schemeClr val="tx1"/>
                          </a:solidFill>
                        </a:rPr>
                        <a:t>Describe the structure of DNA.</a:t>
                      </a:r>
                    </a:p>
                  </a:txBody>
                  <a:tcPr>
                    <a:lnL w="571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970" b="1" dirty="0">
                          <a:solidFill>
                            <a:schemeClr val="tx1"/>
                          </a:solidFill>
                        </a:rPr>
                        <a:t>Amino Acids</a:t>
                      </a:r>
                    </a:p>
                    <a:p>
                      <a:pPr algn="just"/>
                      <a:r>
                        <a:rPr lang="en-US" sz="970" dirty="0">
                          <a:solidFill>
                            <a:schemeClr val="tx1"/>
                          </a:solidFill>
                        </a:rPr>
                        <a:t>Describe how amino acids form.</a:t>
                      </a:r>
                    </a:p>
                  </a:txBody>
                  <a:tcPr>
                    <a:lnL w="571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1272116"/>
                  </a:ext>
                </a:extLst>
              </a:tr>
              <a:tr h="84359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970" b="1" dirty="0">
                          <a:solidFill>
                            <a:schemeClr val="tx1"/>
                          </a:solidFill>
                        </a:rPr>
                        <a:t>Naturally Occurring Polymers</a:t>
                      </a:r>
                    </a:p>
                    <a:p>
                      <a:pPr algn="just"/>
                      <a:r>
                        <a:rPr lang="en-US" sz="970" dirty="0">
                          <a:solidFill>
                            <a:schemeClr val="tx1"/>
                          </a:solidFill>
                        </a:rPr>
                        <a:t>Identify examples of naturally occurring polymers.</a:t>
                      </a:r>
                    </a:p>
                    <a:p>
                      <a:pPr algn="just"/>
                      <a:endParaRPr lang="en-US" sz="97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0133174"/>
                  </a:ext>
                </a:extLst>
              </a:tr>
              <a:tr h="959797">
                <a:tc vMerge="1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7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Condensation Polymerisation</a:t>
                      </a:r>
                    </a:p>
                    <a:p>
                      <a:pPr algn="just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Describe the process of condensation polymerisation.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just"/>
                      <a:endParaRPr lang="en-US" sz="970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0226333"/>
                  </a:ext>
                </a:extLst>
              </a:tr>
            </a:tbl>
          </a:graphicData>
        </a:graphic>
      </p:graphicFrame>
      <p:grpSp>
        <p:nvGrpSpPr>
          <p:cNvPr id="13" name="Group 12">
            <a:extLst>
              <a:ext uri="{FF2B5EF4-FFF2-40B4-BE49-F238E27FC236}">
                <a16:creationId xmlns:a16="http://schemas.microsoft.com/office/drawing/2014/main" id="{E1249722-97A7-3E47-94DA-6DB059DE9687}"/>
              </a:ext>
            </a:extLst>
          </p:cNvPr>
          <p:cNvGrpSpPr/>
          <p:nvPr/>
        </p:nvGrpSpPr>
        <p:grpSpPr>
          <a:xfrm>
            <a:off x="603270" y="1826546"/>
            <a:ext cx="2098766" cy="1107996"/>
            <a:chOff x="603270" y="1826546"/>
            <a:chExt cx="2098766" cy="1107996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8A277C3C-9CB1-634F-B443-0917653DC74F}"/>
                </a:ext>
              </a:extLst>
            </p:cNvPr>
            <p:cNvSpPr txBox="1"/>
            <p:nvPr/>
          </p:nvSpPr>
          <p:spPr>
            <a:xfrm>
              <a:off x="603270" y="2199450"/>
              <a:ext cx="209876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n C=C   </a:t>
              </a:r>
              <a:r>
                <a:rPr lang="en-US" dirty="0">
                  <a:solidFill>
                    <a:schemeClr val="bg1">
                      <a:lumMod val="50000"/>
                    </a:schemeClr>
                  </a:solidFill>
                  <a:sym typeface="Wingdings" pitchFamily="2" charset="2"/>
                </a:rPr>
                <a:t>  - C- C -</a:t>
              </a:r>
              <a:endParaRPr lang="en-US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72D6C958-A279-B142-B022-2D0748681CCA}"/>
                </a:ext>
              </a:extLst>
            </p:cNvPr>
            <p:cNvGrpSpPr/>
            <p:nvPr/>
          </p:nvGrpSpPr>
          <p:grpSpPr>
            <a:xfrm>
              <a:off x="603270" y="1826546"/>
              <a:ext cx="2098766" cy="1107996"/>
              <a:chOff x="322217" y="1346256"/>
              <a:chExt cx="2098766" cy="1107996"/>
            </a:xfrm>
          </p:grpSpPr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DE824FE-8200-8D45-82D6-7F6E57A2FF32}"/>
                  </a:ext>
                </a:extLst>
              </p:cNvPr>
              <p:cNvSpPr txBox="1"/>
              <p:nvPr/>
            </p:nvSpPr>
            <p:spPr>
              <a:xfrm>
                <a:off x="322217" y="2084920"/>
                <a:ext cx="20987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   H  H           H  H  n</a:t>
                </a:r>
              </a:p>
            </p:txBody>
          </p: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7B3F713-4931-7841-8DF1-B3FCE28425AE}"/>
                  </a:ext>
                </a:extLst>
              </p:cNvPr>
              <p:cNvSpPr txBox="1"/>
              <p:nvPr/>
            </p:nvSpPr>
            <p:spPr>
              <a:xfrm>
                <a:off x="322217" y="1346256"/>
                <a:ext cx="20987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   H  H           H  H  </a:t>
                </a: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FE5DD3A1-B658-7D4E-B1C4-9EA714E8B595}"/>
                  </a:ext>
                </a:extLst>
              </p:cNvPr>
              <p:cNvSpPr txBox="1"/>
              <p:nvPr/>
            </p:nvSpPr>
            <p:spPr>
              <a:xfrm>
                <a:off x="322217" y="1530922"/>
                <a:ext cx="20987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    I   I             I    I     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468896DB-5C26-AA40-B779-F90133664191}"/>
                  </a:ext>
                </a:extLst>
              </p:cNvPr>
              <p:cNvSpPr txBox="1"/>
              <p:nvPr/>
            </p:nvSpPr>
            <p:spPr>
              <a:xfrm>
                <a:off x="322217" y="1900254"/>
                <a:ext cx="20987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1">
                        <a:lumMod val="50000"/>
                      </a:schemeClr>
                    </a:solidFill>
                  </a:rPr>
                  <a:t>    I   I             I    I     </a:t>
                </a:r>
              </a:p>
            </p:txBody>
          </p:sp>
        </p:grpSp>
        <p:sp>
          <p:nvSpPr>
            <p:cNvPr id="11" name="Left Bracket 10">
              <a:extLst>
                <a:ext uri="{FF2B5EF4-FFF2-40B4-BE49-F238E27FC236}">
                  <a16:creationId xmlns:a16="http://schemas.microsoft.com/office/drawing/2014/main" id="{CB81FFF0-5461-2843-9EFB-A8EA8B6ABF1E}"/>
                </a:ext>
              </a:extLst>
            </p:cNvPr>
            <p:cNvSpPr/>
            <p:nvPr/>
          </p:nvSpPr>
          <p:spPr>
            <a:xfrm>
              <a:off x="1744093" y="1835255"/>
              <a:ext cx="52252" cy="1039892"/>
            </a:xfrm>
            <a:prstGeom prst="leftBracket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" name="Left Bracket 11">
              <a:extLst>
                <a:ext uri="{FF2B5EF4-FFF2-40B4-BE49-F238E27FC236}">
                  <a16:creationId xmlns:a16="http://schemas.microsoft.com/office/drawing/2014/main" id="{8D5C1744-BCF0-E641-83EA-AA883DF8596D}"/>
                </a:ext>
              </a:extLst>
            </p:cNvPr>
            <p:cNvSpPr/>
            <p:nvPr/>
          </p:nvSpPr>
          <p:spPr>
            <a:xfrm flipH="1">
              <a:off x="2228364" y="1835255"/>
              <a:ext cx="52252" cy="1039892"/>
            </a:xfrm>
            <a:prstGeom prst="leftBracket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8667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9A3BE6A-C94D-CC4B-BD4A-68B5D25AB5D9}"/>
              </a:ext>
            </a:extLst>
          </p:cNvPr>
          <p:cNvSpPr txBox="1"/>
          <p:nvPr/>
        </p:nvSpPr>
        <p:spPr>
          <a:xfrm>
            <a:off x="-17684" y="-22433"/>
            <a:ext cx="83153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C12: Chemical Analysis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C144A63-6298-B947-9099-9DC72C84AF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8477464"/>
              </p:ext>
            </p:extLst>
          </p:nvPr>
        </p:nvGraphicFramePr>
        <p:xfrm>
          <a:off x="109536" y="377680"/>
          <a:ext cx="8954318" cy="629625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86694">
                  <a:extLst>
                    <a:ext uri="{9D8B030D-6E8A-4147-A177-3AD203B41FA5}">
                      <a16:colId xmlns:a16="http://schemas.microsoft.com/office/drawing/2014/main" val="2669491395"/>
                    </a:ext>
                  </a:extLst>
                </a:gridCol>
                <a:gridCol w="1652067">
                  <a:extLst>
                    <a:ext uri="{9D8B030D-6E8A-4147-A177-3AD203B41FA5}">
                      <a16:colId xmlns:a16="http://schemas.microsoft.com/office/drawing/2014/main" val="1218223123"/>
                    </a:ext>
                  </a:extLst>
                </a:gridCol>
                <a:gridCol w="1321321">
                  <a:extLst>
                    <a:ext uri="{9D8B030D-6E8A-4147-A177-3AD203B41FA5}">
                      <a16:colId xmlns:a16="http://schemas.microsoft.com/office/drawing/2014/main" val="2786110840"/>
                    </a:ext>
                  </a:extLst>
                </a:gridCol>
                <a:gridCol w="124030">
                  <a:extLst>
                    <a:ext uri="{9D8B030D-6E8A-4147-A177-3AD203B41FA5}">
                      <a16:colId xmlns:a16="http://schemas.microsoft.com/office/drawing/2014/main" val="840316074"/>
                    </a:ext>
                  </a:extLst>
                </a:gridCol>
                <a:gridCol w="1362664">
                  <a:extLst>
                    <a:ext uri="{9D8B030D-6E8A-4147-A177-3AD203B41FA5}">
                      <a16:colId xmlns:a16="http://schemas.microsoft.com/office/drawing/2014/main" val="706938586"/>
                    </a:ext>
                  </a:extLst>
                </a:gridCol>
                <a:gridCol w="405448">
                  <a:extLst>
                    <a:ext uri="{9D8B030D-6E8A-4147-A177-3AD203B41FA5}">
                      <a16:colId xmlns:a16="http://schemas.microsoft.com/office/drawing/2014/main" val="1960906353"/>
                    </a:ext>
                  </a:extLst>
                </a:gridCol>
                <a:gridCol w="1156743">
                  <a:extLst>
                    <a:ext uri="{9D8B030D-6E8A-4147-A177-3AD203B41FA5}">
                      <a16:colId xmlns:a16="http://schemas.microsoft.com/office/drawing/2014/main" val="2898972877"/>
                    </a:ext>
                  </a:extLst>
                </a:gridCol>
                <a:gridCol w="1445351">
                  <a:extLst>
                    <a:ext uri="{9D8B030D-6E8A-4147-A177-3AD203B41FA5}">
                      <a16:colId xmlns:a16="http://schemas.microsoft.com/office/drawing/2014/main" val="3948722996"/>
                    </a:ext>
                  </a:extLst>
                </a:gridCol>
              </a:tblGrid>
              <a:tr h="366999">
                <a:tc rowSpan="4" gridSpan="2">
                  <a:txBody>
                    <a:bodyPr/>
                    <a:lstStyle/>
                    <a:p>
                      <a:pPr algn="just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Pure Substance</a:t>
                      </a:r>
                    </a:p>
                    <a:p>
                      <a:pPr algn="just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Define a pure substance in chemistry</a:t>
                      </a:r>
                    </a:p>
                    <a:p>
                      <a:pPr algn="just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Define a pure substance in everyday language.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4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en-GB" sz="1000" b="1" dirty="0">
                          <a:solidFill>
                            <a:schemeClr val="tx1"/>
                          </a:solidFill>
                        </a:rPr>
                        <a:t>Testing Gases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just"/>
                      <a:endParaRPr lang="en-GB" sz="1000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gridSpan="3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Flame Emission Spectroscopy</a:t>
                      </a:r>
                    </a:p>
                    <a:p>
                      <a:pPr algn="just"/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Describe what flame emission spectroscopy is.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1272116"/>
                  </a:ext>
                </a:extLst>
              </a:tr>
              <a:tr h="850405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Testing Hydrogen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Describe how to test for hydrogen.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just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Test for Carbon Dioxide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Describe how to test for carbon dioxide.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pPr algn="just"/>
                      <a:endParaRPr lang="en-US" sz="1000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7061430"/>
                  </a:ext>
                </a:extLst>
              </a:tr>
              <a:tr h="298186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 gridSpan="3">
                  <a:txBody>
                    <a:bodyPr/>
                    <a:lstStyle/>
                    <a:p>
                      <a:pPr algn="just"/>
                      <a:r>
                        <a:rPr lang="en-GB" sz="1000" b="1" dirty="0">
                          <a:solidFill>
                            <a:schemeClr val="tx1"/>
                          </a:solidFill>
                        </a:rPr>
                        <a:t>Setting Up Chromatography</a:t>
                      </a:r>
                    </a:p>
                    <a:p>
                      <a:pPr algn="just"/>
                      <a:r>
                        <a:rPr lang="en-GB" sz="1000" dirty="0">
                          <a:solidFill>
                            <a:schemeClr val="tx1"/>
                          </a:solidFill>
                        </a:rPr>
                        <a:t>Describe how to set up a chromatogram.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37754"/>
                  </a:ext>
                </a:extLst>
              </a:tr>
              <a:tr h="588727">
                <a:tc gridSpan="2" vMerge="1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Test for Oxygen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Describe how to test for oxygen.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algn="just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Test for Chlorine</a:t>
                      </a:r>
                    </a:p>
                    <a:p>
                      <a:pPr algn="just"/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Describe how to test for chlorine.</a:t>
                      </a:r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609397"/>
                  </a:ext>
                </a:extLst>
              </a:tr>
              <a:tr h="466394">
                <a:tc rowSpan="2" gridSpan="2">
                  <a:txBody>
                    <a:bodyPr/>
                    <a:lstStyle/>
                    <a:p>
                      <a:pPr algn="just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Formulations</a:t>
                      </a:r>
                    </a:p>
                    <a:p>
                      <a:pPr algn="just"/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Define formulation.</a:t>
                      </a:r>
                    </a:p>
                    <a:p>
                      <a:pPr algn="just"/>
                      <a:endParaRPr lang="en-GB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en-GB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Identify examples of formulations.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9413570"/>
                  </a:ext>
                </a:extLst>
              </a:tr>
              <a:tr h="818102">
                <a:tc gridSpan="2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 gridSpan="6">
                  <a:txBody>
                    <a:bodyPr/>
                    <a:lstStyle/>
                    <a:p>
                      <a:pPr algn="just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Chromatography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Describe the process of chromatography.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pPr algn="just"/>
                      <a:endParaRPr lang="en-US" sz="1000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007335"/>
                  </a:ext>
                </a:extLst>
              </a:tr>
              <a:tr h="381825">
                <a:tc gridSpan="2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Testing Positive Ions</a:t>
                      </a:r>
                      <a:endParaRPr lang="en-US" sz="97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6" vMerge="1">
                  <a:txBody>
                    <a:bodyPr/>
                    <a:lstStyle/>
                    <a:p>
                      <a:pPr algn="just"/>
                      <a:endParaRPr lang="en-GB" sz="1000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pPr algn="just"/>
                      <a:endParaRPr lang="en-US" sz="970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226333"/>
                  </a:ext>
                </a:extLst>
              </a:tr>
              <a:tr h="1332869">
                <a:tc rowSpan="3">
                  <a:txBody>
                    <a:bodyPr/>
                    <a:lstStyle/>
                    <a:p>
                      <a:pPr algn="just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Flame Tests</a:t>
                      </a:r>
                    </a:p>
                    <a:p>
                      <a:pPr algn="just"/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Describe how flame tests can be used to test for ions.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just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Using Sodium Hydroxide</a:t>
                      </a:r>
                    </a:p>
                    <a:p>
                      <a:pPr algn="just"/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Describe how sodium hydroxide can be used to test for ions.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562518"/>
                  </a:ext>
                </a:extLst>
              </a:tr>
              <a:tr h="366999">
                <a:tc vMerge="1">
                  <a:txBody>
                    <a:bodyPr/>
                    <a:lstStyle/>
                    <a:p>
                      <a:pPr algn="just"/>
                      <a:endParaRPr lang="en-US" sz="97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just"/>
                      <a:endParaRPr lang="en-US" sz="97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Testing Negative Ions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Instrumental Analysis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Identify the advantages of instrumental analysis methods.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95570318"/>
                  </a:ext>
                </a:extLst>
              </a:tr>
              <a:tr h="82574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Carbonates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Describe how to test for carbonates.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Halides</a:t>
                      </a:r>
                    </a:p>
                    <a:p>
                      <a:pPr algn="just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Describe how to test for halides.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Sulfates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Describe how to test for sulfates.</a:t>
                      </a:r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3961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53978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9A3BE6A-C94D-CC4B-BD4A-68B5D25AB5D9}"/>
              </a:ext>
            </a:extLst>
          </p:cNvPr>
          <p:cNvSpPr txBox="1"/>
          <p:nvPr/>
        </p:nvSpPr>
        <p:spPr>
          <a:xfrm>
            <a:off x="-17684" y="-22433"/>
            <a:ext cx="83153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C13: The Earths Atmosphere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C144A63-6298-B947-9099-9DC72C84AF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0532608"/>
              </p:ext>
            </p:extLst>
          </p:nvPr>
        </p:nvGraphicFramePr>
        <p:xfrm>
          <a:off x="109536" y="377680"/>
          <a:ext cx="8920164" cy="57359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73388">
                  <a:extLst>
                    <a:ext uri="{9D8B030D-6E8A-4147-A177-3AD203B41FA5}">
                      <a16:colId xmlns:a16="http://schemas.microsoft.com/office/drawing/2014/main" val="2669491395"/>
                    </a:ext>
                  </a:extLst>
                </a:gridCol>
                <a:gridCol w="2973388">
                  <a:extLst>
                    <a:ext uri="{9D8B030D-6E8A-4147-A177-3AD203B41FA5}">
                      <a16:colId xmlns:a16="http://schemas.microsoft.com/office/drawing/2014/main" val="1301365467"/>
                    </a:ext>
                  </a:extLst>
                </a:gridCol>
                <a:gridCol w="2973388">
                  <a:extLst>
                    <a:ext uri="{9D8B030D-6E8A-4147-A177-3AD203B41FA5}">
                      <a16:colId xmlns:a16="http://schemas.microsoft.com/office/drawing/2014/main" val="1960906353"/>
                    </a:ext>
                  </a:extLst>
                </a:gridCol>
              </a:tblGrid>
              <a:tr h="902480">
                <a:tc rowSpan="2">
                  <a:txBody>
                    <a:bodyPr/>
                    <a:lstStyle/>
                    <a:p>
                      <a:pPr algn="just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Gases in the Atmosphere</a:t>
                      </a:r>
                    </a:p>
                    <a:p>
                      <a:pPr algn="just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Describe the composition of the Earth’s atmosphere.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just"/>
                      <a:r>
                        <a:rPr lang="en-GB" sz="1000" b="1" dirty="0"/>
                        <a:t>Changes in Oxygen</a:t>
                      </a:r>
                    </a:p>
                    <a:p>
                      <a:pPr algn="just"/>
                      <a:r>
                        <a:rPr lang="en-GB" sz="1000" dirty="0"/>
                        <a:t>Explain why the amount of oxygen in the atmosphere has increased.</a:t>
                      </a:r>
                      <a:endParaRPr lang="en-GB" sz="1000" baseline="0" dirty="0">
                        <a:sym typeface="Wingdings" pitchFamily="2" charset="2"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000" b="1" dirty="0">
                          <a:effectLst/>
                        </a:rPr>
                        <a:t>Carbon Footprint</a:t>
                      </a:r>
                    </a:p>
                    <a:p>
                      <a:pPr algn="just"/>
                      <a:r>
                        <a:rPr lang="en-GB" sz="1000" dirty="0">
                          <a:effectLst/>
                        </a:rPr>
                        <a:t>Define carbon footprint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1272116"/>
                  </a:ext>
                </a:extLst>
              </a:tr>
              <a:tr h="103360">
                <a:tc vMerge="1">
                  <a:txBody>
                    <a:bodyPr/>
                    <a:lstStyle/>
                    <a:p>
                      <a:pPr algn="just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just"/>
                      <a:r>
                        <a:rPr lang="en-GB" sz="1000" b="1" dirty="0">
                          <a:solidFill>
                            <a:schemeClr val="tx1"/>
                          </a:solidFill>
                          <a:effectLst/>
                        </a:rPr>
                        <a:t>Pollutants</a:t>
                      </a:r>
                    </a:p>
                    <a:p>
                      <a:pPr algn="just"/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Identify different pollutants and describe the harm that they cause.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0728831"/>
                  </a:ext>
                </a:extLst>
              </a:tr>
              <a:tr h="410556">
                <a:tc rowSpan="3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1" dirty="0">
                          <a:effectLst/>
                        </a:rPr>
                        <a:t>Earth Atmosphere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b="0" dirty="0">
                          <a:effectLst/>
                        </a:rPr>
                        <a:t>Describe how we think the Earth’s early atmosphere may have formed.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en-GB" sz="1000" dirty="0">
                        <a:effectLst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9659281"/>
                  </a:ext>
                </a:extLst>
              </a:tr>
              <a:tr h="10312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/>
                        <a:t>Changes in Carbon Dioxide</a:t>
                      </a:r>
                    </a:p>
                    <a:p>
                      <a:pPr algn="just"/>
                      <a:r>
                        <a:rPr lang="en-US" sz="1000" dirty="0"/>
                        <a:t>Describe why the amount of carbon dioxide has decreased compared to the Earth’s early atmosphere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just"/>
                      <a:endParaRPr lang="en-GB" sz="1000" dirty="0">
                        <a:effectLst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8311765"/>
                  </a:ext>
                </a:extLst>
              </a:tr>
              <a:tr h="878237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en-US" sz="1000" b="1" dirty="0"/>
                        <a:t>Changes in Greenhouse Gases</a:t>
                      </a:r>
                    </a:p>
                    <a:p>
                      <a:pPr algn="just"/>
                      <a:r>
                        <a:rPr lang="en-US" sz="1000" dirty="0"/>
                        <a:t>Describe how changes to the amount of greenhouse gases in the air is changing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941057116"/>
                  </a:ext>
                </a:extLst>
              </a:tr>
              <a:tr h="157637">
                <a:tc rowSpan="2">
                  <a:txBody>
                    <a:bodyPr/>
                    <a:lstStyle/>
                    <a:p>
                      <a:r>
                        <a:rPr lang="en-US" sz="1000" b="1" dirty="0"/>
                        <a:t>Greenhouse Gases</a:t>
                      </a:r>
                    </a:p>
                    <a:p>
                      <a:pPr algn="just"/>
                      <a:r>
                        <a:rPr lang="en-US" sz="1000" dirty="0"/>
                        <a:t>Describe how greenhouse gases causes the earths temperature to increase.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just"/>
                      <a:endParaRPr lang="en-US" sz="1000" dirty="0"/>
                    </a:p>
                  </a:txBody>
                  <a:tcPr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3940616"/>
                  </a:ext>
                </a:extLst>
              </a:tr>
              <a:tr h="11949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 dirty="0"/>
                        <a:t>Climate Change</a:t>
                      </a:r>
                    </a:p>
                    <a:p>
                      <a:r>
                        <a:rPr lang="en-US" sz="1000" dirty="0"/>
                        <a:t>Explain why climate change is hard to model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9424008"/>
                  </a:ext>
                </a:extLst>
              </a:tr>
              <a:tr h="1057526">
                <a:tc gridSpan="3">
                  <a:txBody>
                    <a:bodyPr/>
                    <a:lstStyle/>
                    <a:p>
                      <a:pPr algn="just"/>
                      <a:r>
                        <a:rPr lang="en-US" sz="1000" b="1" dirty="0"/>
                        <a:t>Climate Change</a:t>
                      </a:r>
                    </a:p>
                    <a:p>
                      <a:pPr algn="just"/>
                      <a:r>
                        <a:rPr lang="en-US" sz="1000" dirty="0"/>
                        <a:t>Define climate change and explain the problems that can occur.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 sz="1000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just"/>
                      <a:endParaRPr lang="en-US" sz="1000" dirty="0"/>
                    </a:p>
                  </a:txBody>
                  <a:tcPr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58917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05126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9A3BE6A-C94D-CC4B-BD4A-68B5D25AB5D9}"/>
              </a:ext>
            </a:extLst>
          </p:cNvPr>
          <p:cNvSpPr txBox="1"/>
          <p:nvPr/>
        </p:nvSpPr>
        <p:spPr>
          <a:xfrm>
            <a:off x="-17684" y="-22433"/>
            <a:ext cx="83153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C14: The Earths Resources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C144A63-6298-B947-9099-9DC72C84AF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3592197"/>
              </p:ext>
            </p:extLst>
          </p:nvPr>
        </p:nvGraphicFramePr>
        <p:xfrm>
          <a:off x="109536" y="377679"/>
          <a:ext cx="8920164" cy="635695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73388">
                  <a:extLst>
                    <a:ext uri="{9D8B030D-6E8A-4147-A177-3AD203B41FA5}">
                      <a16:colId xmlns:a16="http://schemas.microsoft.com/office/drawing/2014/main" val="2669491395"/>
                    </a:ext>
                  </a:extLst>
                </a:gridCol>
                <a:gridCol w="2973388">
                  <a:extLst>
                    <a:ext uri="{9D8B030D-6E8A-4147-A177-3AD203B41FA5}">
                      <a16:colId xmlns:a16="http://schemas.microsoft.com/office/drawing/2014/main" val="1301365467"/>
                    </a:ext>
                  </a:extLst>
                </a:gridCol>
                <a:gridCol w="2973388">
                  <a:extLst>
                    <a:ext uri="{9D8B030D-6E8A-4147-A177-3AD203B41FA5}">
                      <a16:colId xmlns:a16="http://schemas.microsoft.com/office/drawing/2014/main" val="1960906353"/>
                    </a:ext>
                  </a:extLst>
                </a:gridCol>
              </a:tblGrid>
              <a:tr h="922508">
                <a:tc>
                  <a:txBody>
                    <a:bodyPr/>
                    <a:lstStyle/>
                    <a:p>
                      <a:pPr algn="just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Using the Earths Resources</a:t>
                      </a:r>
                    </a:p>
                    <a:p>
                      <a:pPr algn="just"/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Describe how humans use the Earth’s resources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just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Waste Water Treatment</a:t>
                      </a:r>
                    </a:p>
                    <a:p>
                      <a:pPr algn="just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Describe how waste water is treated.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Extracting Metals (Alternative Methods)</a:t>
                      </a:r>
                    </a:p>
                    <a:p>
                      <a:pPr algn="just"/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Describe how metals can be extracted from low grade ores.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1272116"/>
                  </a:ext>
                </a:extLst>
              </a:tr>
              <a:tr h="619755">
                <a:tc rowSpan="5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Potable Water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Define potable water.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Explain how potable water can be obtained.</a:t>
                      </a:r>
                      <a:endParaRPr lang="en-GB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en-GB" sz="1000" dirty="0">
                        <a:effectLst/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9659281"/>
                  </a:ext>
                </a:extLst>
              </a:tr>
              <a:tr h="57943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just"/>
                      <a:endParaRPr lang="en-US" sz="970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Phytomining </a:t>
                      </a:r>
                    </a:p>
                    <a:p>
                      <a:pPr algn="just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Describe what phytomining involves.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6024991"/>
                  </a:ext>
                </a:extLst>
              </a:tr>
              <a:tr h="36579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Life Cycle Assessment</a:t>
                      </a:r>
                    </a:p>
                    <a:p>
                      <a:pPr algn="just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Identify what is considered during a LCA.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just"/>
                      <a:endParaRPr lang="en-US" sz="1000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919134"/>
                  </a:ext>
                </a:extLst>
              </a:tr>
              <a:tr h="6306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Bioleaching</a:t>
                      </a:r>
                    </a:p>
                    <a:p>
                      <a:pPr algn="just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Describe what bioleaching is.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3940616"/>
                  </a:ext>
                </a:extLst>
              </a:tr>
              <a:tr h="63065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Finite Resources</a:t>
                      </a:r>
                    </a:p>
                    <a:p>
                      <a:pPr algn="just"/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Define finite resource</a:t>
                      </a:r>
                    </a:p>
                    <a:p>
                      <a:pPr algn="just"/>
                      <a:endParaRPr lang="en-US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endParaRPr lang="en-US" sz="10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just"/>
                      <a:r>
                        <a:rPr lang="en-US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Identify examples.</a:t>
                      </a:r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73776066"/>
                  </a:ext>
                </a:extLst>
              </a:tr>
              <a:tr h="450467">
                <a:tc rowSpan="3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Electrolysis of Copper Sulfate Solution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Describe what happens during the electrolysis of copper sulfate solution</a:t>
                      </a: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Sustainable Development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Define sustainable development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just"/>
                      <a:endParaRPr lang="en-US" sz="970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0226333"/>
                  </a:ext>
                </a:extLst>
              </a:tr>
              <a:tr h="2077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Natural Resources</a:t>
                      </a:r>
                    </a:p>
                    <a:p>
                      <a:pPr algn="just"/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Explain what natural resources are and identify examples.</a:t>
                      </a:r>
                    </a:p>
                    <a:p>
                      <a:pPr algn="just"/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endParaRPr lang="en-US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5855422"/>
                  </a:ext>
                </a:extLst>
              </a:tr>
              <a:tr h="1949891">
                <a:tc vMerge="1">
                  <a:txBody>
                    <a:bodyPr/>
                    <a:lstStyle/>
                    <a:p>
                      <a:pPr algn="just"/>
                      <a:endParaRPr lang="en-US" sz="970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Reducing Use of Resources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Describe how we can reduce our use of resources.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just"/>
                      <a:endParaRPr lang="en-US" sz="970" dirty="0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79453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893747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79A3BE6A-C94D-CC4B-BD4A-68B5D25AB5D9}"/>
              </a:ext>
            </a:extLst>
          </p:cNvPr>
          <p:cNvSpPr txBox="1"/>
          <p:nvPr/>
        </p:nvSpPr>
        <p:spPr>
          <a:xfrm>
            <a:off x="-17684" y="-22433"/>
            <a:ext cx="83153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C15: Using Our Resources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C144A63-6298-B947-9099-9DC72C84AF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2367600"/>
              </p:ext>
            </p:extLst>
          </p:nvPr>
        </p:nvGraphicFramePr>
        <p:xfrm>
          <a:off x="109536" y="377679"/>
          <a:ext cx="8954319" cy="634584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138761">
                  <a:extLst>
                    <a:ext uri="{9D8B030D-6E8A-4147-A177-3AD203B41FA5}">
                      <a16:colId xmlns:a16="http://schemas.microsoft.com/office/drawing/2014/main" val="2669491395"/>
                    </a:ext>
                  </a:extLst>
                </a:gridCol>
                <a:gridCol w="1404008">
                  <a:extLst>
                    <a:ext uri="{9D8B030D-6E8A-4147-A177-3AD203B41FA5}">
                      <a16:colId xmlns:a16="http://schemas.microsoft.com/office/drawing/2014/main" val="2786110840"/>
                    </a:ext>
                  </a:extLst>
                </a:gridCol>
                <a:gridCol w="1404008">
                  <a:extLst>
                    <a:ext uri="{9D8B030D-6E8A-4147-A177-3AD203B41FA5}">
                      <a16:colId xmlns:a16="http://schemas.microsoft.com/office/drawing/2014/main" val="1826200689"/>
                    </a:ext>
                  </a:extLst>
                </a:gridCol>
                <a:gridCol w="3007542">
                  <a:extLst>
                    <a:ext uri="{9D8B030D-6E8A-4147-A177-3AD203B41FA5}">
                      <a16:colId xmlns:a16="http://schemas.microsoft.com/office/drawing/2014/main" val="1960906353"/>
                    </a:ext>
                  </a:extLst>
                </a:gridCol>
              </a:tblGrid>
              <a:tr h="1815280">
                <a:tc>
                  <a:txBody>
                    <a:bodyPr/>
                    <a:lstStyle/>
                    <a:p>
                      <a:pPr algn="just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Corrosion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Define corrosion and explain when it occurs.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en-GB" sz="1000" b="1" dirty="0">
                          <a:solidFill>
                            <a:schemeClr val="tx1"/>
                          </a:solidFill>
                        </a:rPr>
                        <a:t>Composites</a:t>
                      </a:r>
                    </a:p>
                    <a:p>
                      <a:pPr algn="just"/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Explain what composites are and identify examples.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en-GB" sz="1000" b="1" dirty="0">
                          <a:solidFill>
                            <a:schemeClr val="tx1"/>
                          </a:solidFill>
                        </a:rPr>
                        <a:t>Alloys</a:t>
                      </a:r>
                    </a:p>
                    <a:p>
                      <a:pPr algn="just"/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Define alloy and identify some examples.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1272116"/>
                  </a:ext>
                </a:extLst>
              </a:tr>
              <a:tr h="576279">
                <a:tc rowSpan="2">
                  <a:txBody>
                    <a:bodyPr/>
                    <a:lstStyle/>
                    <a:p>
                      <a:pPr algn="just"/>
                      <a:r>
                        <a:rPr lang="en-GB" sz="1000" b="1" dirty="0">
                          <a:solidFill>
                            <a:schemeClr val="tx1"/>
                          </a:solidFill>
                        </a:rPr>
                        <a:t>Preventing Corrosion</a:t>
                      </a:r>
                    </a:p>
                    <a:p>
                      <a:pPr algn="just"/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Describe some different ways that corrosion can be prevented.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en-GB" sz="1000" b="1" dirty="0">
                          <a:solidFill>
                            <a:schemeClr val="tx1"/>
                          </a:solidFill>
                        </a:rPr>
                        <a:t>Ceramics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Identify examples of ceramics.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2595195"/>
                  </a:ext>
                </a:extLst>
              </a:tr>
              <a:tr h="1440699">
                <a:tc vMerge="1">
                  <a:txBody>
                    <a:bodyPr/>
                    <a:lstStyle/>
                    <a:p>
                      <a:pPr algn="just"/>
                      <a:endParaRPr lang="en-GB" sz="1000" dirty="0"/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just"/>
                      <a:r>
                        <a:rPr lang="en-GB" sz="1000" b="1" dirty="0">
                          <a:solidFill>
                            <a:schemeClr val="tx1"/>
                          </a:solidFill>
                        </a:rPr>
                        <a:t>Glass 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Explain what borosilicate glass is.  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en-GB" sz="1000" b="1" dirty="0">
                          <a:solidFill>
                            <a:schemeClr val="tx1"/>
                          </a:solidFill>
                        </a:rPr>
                        <a:t>Polymers</a:t>
                      </a:r>
                    </a:p>
                    <a:p>
                      <a:pPr algn="just"/>
                      <a:r>
                        <a:rPr lang="en-GB" sz="1000" b="0" dirty="0">
                          <a:solidFill>
                            <a:schemeClr val="tx1"/>
                          </a:solidFill>
                        </a:rPr>
                        <a:t>Explain what polymers are.</a:t>
                      </a:r>
                    </a:p>
                    <a:p>
                      <a:pPr algn="just"/>
                      <a:endParaRPr lang="en-GB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endParaRPr lang="en-GB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just"/>
                      <a:r>
                        <a:rPr lang="en-GB" sz="1000" b="0" dirty="0">
                          <a:solidFill>
                            <a:schemeClr val="tx1"/>
                          </a:solidFill>
                        </a:rPr>
                        <a:t>Compare low density and high density polyethene.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21941113"/>
                  </a:ext>
                </a:extLst>
              </a:tr>
              <a:tr h="410172">
                <a:tc rowSpan="2"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NPK Fertilisers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Identify what NPK fertilisers contain.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</a:rPr>
                        <a:t>Describe how the different salts in NPK fertilisers can be produced.</a:t>
                      </a:r>
                    </a:p>
                    <a:p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Thermosoftening Polymers</a:t>
                      </a:r>
                    </a:p>
                    <a:p>
                      <a:pPr algn="just"/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Explain the properties of thermosoftening polymers.</a:t>
                      </a: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just"/>
                      <a:r>
                        <a:rPr lang="en-US" sz="1000" b="1" dirty="0">
                          <a:solidFill>
                            <a:schemeClr val="tx1"/>
                          </a:solidFill>
                        </a:rPr>
                        <a:t>Thermosetting Polymers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</a:rPr>
                        <a:t>Explain the properties of thermosetting polymers.</a:t>
                      </a:r>
                    </a:p>
                    <a:p>
                      <a:pPr algn="just"/>
                      <a:endParaRPr lang="en-US" sz="10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501019356"/>
                  </a:ext>
                </a:extLst>
              </a:tr>
              <a:tr h="210341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GB" sz="1000" b="1" dirty="0">
                          <a:solidFill>
                            <a:schemeClr val="tx1"/>
                          </a:solidFill>
                        </a:rPr>
                        <a:t>Haber Process</a:t>
                      </a:r>
                    </a:p>
                    <a:p>
                      <a:pPr algn="just"/>
                      <a:r>
                        <a:rPr lang="en-GB" sz="1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Describe and explain the conditions of the Haber process.</a:t>
                      </a:r>
                      <a:endParaRPr lang="en-GB" sz="1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53881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33598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3388</TotalTime>
  <Words>1546</Words>
  <Application>Microsoft Macintosh PowerPoint</Application>
  <PresentationFormat>On-screen Show (4:3)</PresentationFormat>
  <Paragraphs>348</Paragraphs>
  <Slides>9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Elizabeth Phillips</dc:creator>
  <cp:lastModifiedBy>Elizabeth Boxall</cp:lastModifiedBy>
  <cp:revision>145</cp:revision>
  <cp:lastPrinted>2018-03-03T19:31:03Z</cp:lastPrinted>
  <dcterms:created xsi:type="dcterms:W3CDTF">2018-02-18T16:22:19Z</dcterms:created>
  <dcterms:modified xsi:type="dcterms:W3CDTF">2022-09-01T20:58:11Z</dcterms:modified>
</cp:coreProperties>
</file>