
<file path=[Content_Types].xml><?xml version="1.0" encoding="utf-8"?>
<Types xmlns="http://schemas.openxmlformats.org/package/2006/content-types">
  <Default ContentType="image/jpeg" Extension="jpg"/>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2.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2.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Lst>
  <p:sldSz cy="6858000" cx="9144000"/>
  <p:notesSz cx="6797675" cy="9926625"/>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8" roundtripDataSignature="AMtx7mjwtyKi4OQRDtKtsuix8MI8543Xr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C6313981-ECD1-4C66-B60F-C82F58517611}">
  <a:tblStyle styleId="{C6313981-ECD1-4C66-B60F-C82F58517611}" styleName="Table_0">
    <a:wholeTbl>
      <a:tcTxStyle b="off" i="off">
        <a:font>
          <a:latin typeface="Calibri"/>
          <a:ea typeface="Calibri"/>
          <a:cs typeface="Calibri"/>
        </a:font>
        <a:schemeClr val="dk1"/>
      </a:tcTxStyle>
      <a:tcStyle>
        <a:tcBdr>
          <a:left>
            <a:ln cap="flat" cmpd="sng" w="12700">
              <a:solidFill>
                <a:schemeClr val="dk1"/>
              </a:solidFill>
              <a:prstDash val="solid"/>
              <a:round/>
              <a:headEnd len="sm" w="sm" type="none"/>
              <a:tailEnd len="sm" w="sm" type="none"/>
            </a:ln>
          </a:left>
          <a:right>
            <a:ln cap="flat" cmpd="sng" w="12700">
              <a:solidFill>
                <a:schemeClr val="dk1"/>
              </a:solidFill>
              <a:prstDash val="solid"/>
              <a:round/>
              <a:headEnd len="sm" w="sm" type="none"/>
              <a:tailEnd len="sm" w="sm" type="none"/>
            </a:ln>
          </a:right>
          <a:top>
            <a:ln cap="flat" cmpd="sng" w="12700">
              <a:solidFill>
                <a:schemeClr val="dk1"/>
              </a:solidFill>
              <a:prstDash val="solid"/>
              <a:round/>
              <a:headEnd len="sm" w="sm" type="none"/>
              <a:tailEnd len="sm" w="sm" type="none"/>
            </a:ln>
          </a:top>
          <a:bottom>
            <a:ln cap="flat" cmpd="sng" w="12700">
              <a:solidFill>
                <a:schemeClr val="dk1"/>
              </a:solidFill>
              <a:prstDash val="solid"/>
              <a:round/>
              <a:headEnd len="sm" w="sm" type="none"/>
              <a:tailEnd len="sm" w="sm" type="none"/>
            </a:ln>
          </a:bottom>
          <a:insideH>
            <a:ln cap="flat" cmpd="sng" w="12700">
              <a:solidFill>
                <a:schemeClr val="dk1"/>
              </a:solidFill>
              <a:prstDash val="solid"/>
              <a:round/>
              <a:headEnd len="sm" w="sm" type="none"/>
              <a:tailEnd len="sm" w="sm" type="none"/>
            </a:ln>
          </a:insideH>
          <a:insideV>
            <a:ln cap="flat" cmpd="sng" w="12700">
              <a:solidFill>
                <a:schemeClr val="dk1"/>
              </a:solidFill>
              <a:prstDash val="solid"/>
              <a:round/>
              <a:headEnd len="sm" w="sm" type="none"/>
              <a:tailEnd len="sm" w="sm" type="none"/>
            </a:ln>
          </a:insideV>
        </a:tcBdr>
        <a:fill>
          <a:solidFill>
            <a:srgbClr val="FFFFFF">
              <a:alpha val="0"/>
            </a:srgbClr>
          </a:solidFill>
        </a:fill>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6" Type="http://schemas.openxmlformats.org/officeDocument/2006/relationships/slide" Target="slides/slide1.xml"/><Relationship Id="rId18" Type="http://customschemas.google.com/relationships/presentationmetadata" Target="meta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46400" cy="4968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49688" y="0"/>
            <a:ext cx="2946400" cy="4968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165225" y="1241425"/>
            <a:ext cx="44672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79450" y="4776788"/>
            <a:ext cx="5438775" cy="3908425"/>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9429750"/>
            <a:ext cx="2946400" cy="496888"/>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49688" y="9429750"/>
            <a:ext cx="2946400" cy="496888"/>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679450" y="4776788"/>
            <a:ext cx="5438775" cy="3908425"/>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 name="Google Shape;86;p1:notes"/>
          <p:cNvSpPr/>
          <p:nvPr>
            <p:ph idx="2" type="sldImg"/>
          </p:nvPr>
        </p:nvSpPr>
        <p:spPr>
          <a:xfrm>
            <a:off x="1165225" y="1241425"/>
            <a:ext cx="4467225" cy="3349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p2:notes"/>
          <p:cNvSpPr/>
          <p:nvPr>
            <p:ph idx="2" type="sldImg"/>
          </p:nvPr>
        </p:nvSpPr>
        <p:spPr>
          <a:xfrm>
            <a:off x="1165225" y="1241425"/>
            <a:ext cx="44672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2" name="Google Shape;92;p2:notes"/>
          <p:cNvSpPr txBox="1"/>
          <p:nvPr>
            <p:ph idx="1" type="body"/>
          </p:nvPr>
        </p:nvSpPr>
        <p:spPr>
          <a:xfrm>
            <a:off x="679450" y="4776788"/>
            <a:ext cx="5438775" cy="39084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3" name="Google Shape;93;p2:notes"/>
          <p:cNvSpPr txBox="1"/>
          <p:nvPr>
            <p:ph idx="12" type="sldNum"/>
          </p:nvPr>
        </p:nvSpPr>
        <p:spPr>
          <a:xfrm>
            <a:off x="3849688" y="9429750"/>
            <a:ext cx="2946400" cy="496888"/>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GB"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3:notes"/>
          <p:cNvSpPr/>
          <p:nvPr>
            <p:ph idx="2" type="sldImg"/>
          </p:nvPr>
        </p:nvSpPr>
        <p:spPr>
          <a:xfrm>
            <a:off x="1165225" y="1241425"/>
            <a:ext cx="44672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2" name="Google Shape;112;p3:notes"/>
          <p:cNvSpPr txBox="1"/>
          <p:nvPr>
            <p:ph idx="1" type="body"/>
          </p:nvPr>
        </p:nvSpPr>
        <p:spPr>
          <a:xfrm>
            <a:off x="679450" y="4776788"/>
            <a:ext cx="5438775" cy="39084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3" name="Google Shape;113;p3:notes"/>
          <p:cNvSpPr txBox="1"/>
          <p:nvPr>
            <p:ph idx="12" type="sldNum"/>
          </p:nvPr>
        </p:nvSpPr>
        <p:spPr>
          <a:xfrm>
            <a:off x="3849688" y="9429750"/>
            <a:ext cx="2946400" cy="496888"/>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p4:notes"/>
          <p:cNvSpPr txBox="1"/>
          <p:nvPr>
            <p:ph idx="1" type="body"/>
          </p:nvPr>
        </p:nvSpPr>
        <p:spPr>
          <a:xfrm>
            <a:off x="679450" y="4776788"/>
            <a:ext cx="5438775" cy="3908425"/>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5" name="Google Shape;135;p4:notes"/>
          <p:cNvSpPr/>
          <p:nvPr>
            <p:ph idx="2" type="sldImg"/>
          </p:nvPr>
        </p:nvSpPr>
        <p:spPr>
          <a:xfrm>
            <a:off x="1165225" y="1241425"/>
            <a:ext cx="4467225" cy="3349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p5:notes"/>
          <p:cNvSpPr/>
          <p:nvPr>
            <p:ph idx="2" type="sldImg"/>
          </p:nvPr>
        </p:nvSpPr>
        <p:spPr>
          <a:xfrm>
            <a:off x="1165225" y="1241425"/>
            <a:ext cx="44672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9" name="Google Shape;159;p5:notes"/>
          <p:cNvSpPr txBox="1"/>
          <p:nvPr>
            <p:ph idx="1" type="body"/>
          </p:nvPr>
        </p:nvSpPr>
        <p:spPr>
          <a:xfrm>
            <a:off x="679450" y="4776788"/>
            <a:ext cx="5438775" cy="39084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0" name="Google Shape;160;p5:notes"/>
          <p:cNvSpPr txBox="1"/>
          <p:nvPr>
            <p:ph idx="12" type="sldNum"/>
          </p:nvPr>
        </p:nvSpPr>
        <p:spPr>
          <a:xfrm>
            <a:off x="3849688" y="9429750"/>
            <a:ext cx="2946400" cy="496888"/>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p6:notes"/>
          <p:cNvSpPr txBox="1"/>
          <p:nvPr>
            <p:ph idx="1" type="body"/>
          </p:nvPr>
        </p:nvSpPr>
        <p:spPr>
          <a:xfrm>
            <a:off x="679450" y="4776788"/>
            <a:ext cx="5438775" cy="3908425"/>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6" name="Google Shape;166;p6:notes"/>
          <p:cNvSpPr/>
          <p:nvPr>
            <p:ph idx="2" type="sldImg"/>
          </p:nvPr>
        </p:nvSpPr>
        <p:spPr>
          <a:xfrm>
            <a:off x="1165225" y="1241425"/>
            <a:ext cx="4467225" cy="3349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p7:notes"/>
          <p:cNvSpPr/>
          <p:nvPr>
            <p:ph idx="2" type="sldImg"/>
          </p:nvPr>
        </p:nvSpPr>
        <p:spPr>
          <a:xfrm>
            <a:off x="1165225" y="1241425"/>
            <a:ext cx="44672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3" name="Google Shape;193;p7:notes"/>
          <p:cNvSpPr txBox="1"/>
          <p:nvPr>
            <p:ph idx="1" type="body"/>
          </p:nvPr>
        </p:nvSpPr>
        <p:spPr>
          <a:xfrm>
            <a:off x="679450" y="4776788"/>
            <a:ext cx="5438775" cy="39084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4" name="Google Shape;194;p7:notes"/>
          <p:cNvSpPr txBox="1"/>
          <p:nvPr>
            <p:ph idx="12" type="sldNum"/>
          </p:nvPr>
        </p:nvSpPr>
        <p:spPr>
          <a:xfrm>
            <a:off x="3849688" y="9429750"/>
            <a:ext cx="2946400" cy="496888"/>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p8:notes"/>
          <p:cNvSpPr/>
          <p:nvPr>
            <p:ph idx="2" type="sldImg"/>
          </p:nvPr>
        </p:nvSpPr>
        <p:spPr>
          <a:xfrm>
            <a:off x="1165225" y="1241425"/>
            <a:ext cx="44672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3" name="Google Shape;213;p8:notes"/>
          <p:cNvSpPr txBox="1"/>
          <p:nvPr>
            <p:ph idx="1" type="body"/>
          </p:nvPr>
        </p:nvSpPr>
        <p:spPr>
          <a:xfrm>
            <a:off x="679450" y="4776788"/>
            <a:ext cx="5438775" cy="39084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4" name="Google Shape;214;p8:notes"/>
          <p:cNvSpPr txBox="1"/>
          <p:nvPr>
            <p:ph idx="12" type="sldNum"/>
          </p:nvPr>
        </p:nvSpPr>
        <p:spPr>
          <a:xfrm>
            <a:off x="3849688" y="9429750"/>
            <a:ext cx="2946400" cy="496888"/>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p9:notes"/>
          <p:cNvSpPr/>
          <p:nvPr>
            <p:ph idx="2" type="sldImg"/>
          </p:nvPr>
        </p:nvSpPr>
        <p:spPr>
          <a:xfrm>
            <a:off x="1165225" y="1241425"/>
            <a:ext cx="44672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5" name="Google Shape;225;p9:notes"/>
          <p:cNvSpPr txBox="1"/>
          <p:nvPr>
            <p:ph idx="1" type="body"/>
          </p:nvPr>
        </p:nvSpPr>
        <p:spPr>
          <a:xfrm>
            <a:off x="679450" y="4776788"/>
            <a:ext cx="5438775" cy="39084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6" name="Google Shape;226;p9:notes"/>
          <p:cNvSpPr txBox="1"/>
          <p:nvPr>
            <p:ph idx="12" type="sldNum"/>
          </p:nvPr>
        </p:nvSpPr>
        <p:spPr>
          <a:xfrm>
            <a:off x="3849688" y="9429750"/>
            <a:ext cx="2946400" cy="496888"/>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10:notes"/>
          <p:cNvSpPr/>
          <p:nvPr>
            <p:ph idx="2" type="sldImg"/>
          </p:nvPr>
        </p:nvSpPr>
        <p:spPr>
          <a:xfrm>
            <a:off x="1165225" y="1241425"/>
            <a:ext cx="44672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2" name="Google Shape;242;p10:notes"/>
          <p:cNvSpPr txBox="1"/>
          <p:nvPr>
            <p:ph idx="1" type="body"/>
          </p:nvPr>
        </p:nvSpPr>
        <p:spPr>
          <a:xfrm>
            <a:off x="679450" y="4776788"/>
            <a:ext cx="5438775" cy="39084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3" name="Google Shape;243;p10:notes"/>
          <p:cNvSpPr txBox="1"/>
          <p:nvPr>
            <p:ph idx="12" type="sldNum"/>
          </p:nvPr>
        </p:nvSpPr>
        <p:spPr>
          <a:xfrm>
            <a:off x="3849688" y="9429750"/>
            <a:ext cx="2946400" cy="496888"/>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p11:notes"/>
          <p:cNvSpPr/>
          <p:nvPr>
            <p:ph idx="2" type="sldImg"/>
          </p:nvPr>
        </p:nvSpPr>
        <p:spPr>
          <a:xfrm>
            <a:off x="1165225" y="1241425"/>
            <a:ext cx="44672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4" name="Google Shape;264;p11:notes"/>
          <p:cNvSpPr txBox="1"/>
          <p:nvPr>
            <p:ph idx="1" type="body"/>
          </p:nvPr>
        </p:nvSpPr>
        <p:spPr>
          <a:xfrm>
            <a:off x="679450" y="4776788"/>
            <a:ext cx="5438775" cy="39084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5" name="Google Shape;265;p11:notes"/>
          <p:cNvSpPr txBox="1"/>
          <p:nvPr>
            <p:ph idx="12" type="sldNum"/>
          </p:nvPr>
        </p:nvSpPr>
        <p:spPr>
          <a:xfrm>
            <a:off x="3849688" y="9429750"/>
            <a:ext cx="2946400" cy="496888"/>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p12:notes"/>
          <p:cNvSpPr txBox="1"/>
          <p:nvPr>
            <p:ph idx="1" type="body"/>
          </p:nvPr>
        </p:nvSpPr>
        <p:spPr>
          <a:xfrm>
            <a:off x="679450" y="4776788"/>
            <a:ext cx="5438775" cy="3908425"/>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7" name="Google Shape;287;p12:notes"/>
          <p:cNvSpPr/>
          <p:nvPr>
            <p:ph idx="2" type="sldImg"/>
          </p:nvPr>
        </p:nvSpPr>
        <p:spPr>
          <a:xfrm>
            <a:off x="1165225" y="1241425"/>
            <a:ext cx="4467225" cy="3349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 name="Shape 15"/>
        <p:cNvGrpSpPr/>
        <p:nvPr/>
      </p:nvGrpSpPr>
      <p:grpSpPr>
        <a:xfrm>
          <a:off x="0" y="0"/>
          <a:ext cx="0" cy="0"/>
          <a:chOff x="0" y="0"/>
          <a:chExt cx="0" cy="0"/>
        </a:xfrm>
      </p:grpSpPr>
      <p:sp>
        <p:nvSpPr>
          <p:cNvPr id="16" name="Google Shape;16;p14"/>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 name="Google Shape;17;p14"/>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 name="Google Shape;18;p14"/>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9" name="Shape 19"/>
        <p:cNvGrpSpPr/>
        <p:nvPr/>
      </p:nvGrpSpPr>
      <p:grpSpPr>
        <a:xfrm>
          <a:off x="0" y="0"/>
          <a:ext cx="0" cy="0"/>
          <a:chOff x="0" y="0"/>
          <a:chExt cx="0" cy="0"/>
        </a:xfrm>
      </p:grpSpPr>
      <p:sp>
        <p:nvSpPr>
          <p:cNvPr id="20" name="Google Shape;20;p15"/>
          <p:cNvSpPr txBox="1"/>
          <p:nvPr>
            <p:ph type="ctrTitle"/>
          </p:nvPr>
        </p:nvSpPr>
        <p:spPr>
          <a:xfrm>
            <a:off x="685800" y="1122363"/>
            <a:ext cx="77724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15"/>
          <p:cNvSpPr txBox="1"/>
          <p:nvPr>
            <p:ph idx="1" type="subTitle"/>
          </p:nvPr>
        </p:nvSpPr>
        <p:spPr>
          <a:xfrm>
            <a:off x="1143000" y="3602038"/>
            <a:ext cx="6858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2" name="Google Shape;22;p15"/>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15"/>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15"/>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5" name="Shape 25"/>
        <p:cNvGrpSpPr/>
        <p:nvPr/>
      </p:nvGrpSpPr>
      <p:grpSpPr>
        <a:xfrm>
          <a:off x="0" y="0"/>
          <a:ext cx="0" cy="0"/>
          <a:chOff x="0" y="0"/>
          <a:chExt cx="0" cy="0"/>
        </a:xfrm>
      </p:grpSpPr>
      <p:sp>
        <p:nvSpPr>
          <p:cNvPr id="26" name="Google Shape;26;p16"/>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 name="Google Shape;27;p16"/>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8" name="Google Shape;28;p16"/>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16"/>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16"/>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1" name="Shape 31"/>
        <p:cNvGrpSpPr/>
        <p:nvPr/>
      </p:nvGrpSpPr>
      <p:grpSpPr>
        <a:xfrm>
          <a:off x="0" y="0"/>
          <a:ext cx="0" cy="0"/>
          <a:chOff x="0" y="0"/>
          <a:chExt cx="0" cy="0"/>
        </a:xfrm>
      </p:grpSpPr>
      <p:sp>
        <p:nvSpPr>
          <p:cNvPr id="32" name="Google Shape;32;p17"/>
          <p:cNvSpPr txBox="1"/>
          <p:nvPr>
            <p:ph type="title"/>
          </p:nvPr>
        </p:nvSpPr>
        <p:spPr>
          <a:xfrm>
            <a:off x="623888" y="1709739"/>
            <a:ext cx="78867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17"/>
          <p:cNvSpPr txBox="1"/>
          <p:nvPr>
            <p:ph idx="1" type="body"/>
          </p:nvPr>
        </p:nvSpPr>
        <p:spPr>
          <a:xfrm>
            <a:off x="623888" y="4589464"/>
            <a:ext cx="78867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4" name="Google Shape;34;p17"/>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17"/>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17"/>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7" name="Shape 37"/>
        <p:cNvGrpSpPr/>
        <p:nvPr/>
      </p:nvGrpSpPr>
      <p:grpSpPr>
        <a:xfrm>
          <a:off x="0" y="0"/>
          <a:ext cx="0" cy="0"/>
          <a:chOff x="0" y="0"/>
          <a:chExt cx="0" cy="0"/>
        </a:xfrm>
      </p:grpSpPr>
      <p:sp>
        <p:nvSpPr>
          <p:cNvPr id="38" name="Google Shape;38;p18"/>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18"/>
          <p:cNvSpPr txBox="1"/>
          <p:nvPr>
            <p:ph idx="1" type="body"/>
          </p:nvPr>
        </p:nvSpPr>
        <p:spPr>
          <a:xfrm>
            <a:off x="628650" y="1825625"/>
            <a:ext cx="38862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18"/>
          <p:cNvSpPr txBox="1"/>
          <p:nvPr>
            <p:ph idx="2" type="body"/>
          </p:nvPr>
        </p:nvSpPr>
        <p:spPr>
          <a:xfrm>
            <a:off x="4629150" y="1825625"/>
            <a:ext cx="38862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 name="Google Shape;41;p18"/>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18"/>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18"/>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4" name="Shape 44"/>
        <p:cNvGrpSpPr/>
        <p:nvPr/>
      </p:nvGrpSpPr>
      <p:grpSpPr>
        <a:xfrm>
          <a:off x="0" y="0"/>
          <a:ext cx="0" cy="0"/>
          <a:chOff x="0" y="0"/>
          <a:chExt cx="0" cy="0"/>
        </a:xfrm>
      </p:grpSpPr>
      <p:sp>
        <p:nvSpPr>
          <p:cNvPr id="45" name="Google Shape;45;p19"/>
          <p:cNvSpPr txBox="1"/>
          <p:nvPr>
            <p:ph type="title"/>
          </p:nvPr>
        </p:nvSpPr>
        <p:spPr>
          <a:xfrm>
            <a:off x="629841"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19"/>
          <p:cNvSpPr txBox="1"/>
          <p:nvPr>
            <p:ph idx="1" type="body"/>
          </p:nvPr>
        </p:nvSpPr>
        <p:spPr>
          <a:xfrm>
            <a:off x="629842" y="1681163"/>
            <a:ext cx="3868340"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7" name="Google Shape;47;p19"/>
          <p:cNvSpPr txBox="1"/>
          <p:nvPr>
            <p:ph idx="2" type="body"/>
          </p:nvPr>
        </p:nvSpPr>
        <p:spPr>
          <a:xfrm>
            <a:off x="629842" y="2505075"/>
            <a:ext cx="3868340"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8" name="Google Shape;48;p19"/>
          <p:cNvSpPr txBox="1"/>
          <p:nvPr>
            <p:ph idx="3" type="body"/>
          </p:nvPr>
        </p:nvSpPr>
        <p:spPr>
          <a:xfrm>
            <a:off x="4629150" y="1681163"/>
            <a:ext cx="3887391"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9" name="Google Shape;49;p19"/>
          <p:cNvSpPr txBox="1"/>
          <p:nvPr>
            <p:ph idx="4" type="body"/>
          </p:nvPr>
        </p:nvSpPr>
        <p:spPr>
          <a:xfrm>
            <a:off x="4629150" y="2505075"/>
            <a:ext cx="3887391"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0" name="Google Shape;50;p19"/>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19"/>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19"/>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3" name="Shape 53"/>
        <p:cNvGrpSpPr/>
        <p:nvPr/>
      </p:nvGrpSpPr>
      <p:grpSpPr>
        <a:xfrm>
          <a:off x="0" y="0"/>
          <a:ext cx="0" cy="0"/>
          <a:chOff x="0" y="0"/>
          <a:chExt cx="0" cy="0"/>
        </a:xfrm>
      </p:grpSpPr>
      <p:sp>
        <p:nvSpPr>
          <p:cNvPr id="54" name="Google Shape;54;p20"/>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20"/>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20"/>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20"/>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21"/>
          <p:cNvSpPr txBox="1"/>
          <p:nvPr>
            <p:ph type="title"/>
          </p:nvPr>
        </p:nvSpPr>
        <p:spPr>
          <a:xfrm>
            <a:off x="629841" y="457200"/>
            <a:ext cx="2949178"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21"/>
          <p:cNvSpPr txBox="1"/>
          <p:nvPr>
            <p:ph idx="1" type="body"/>
          </p:nvPr>
        </p:nvSpPr>
        <p:spPr>
          <a:xfrm>
            <a:off x="3887391" y="987426"/>
            <a:ext cx="462915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21"/>
          <p:cNvSpPr txBox="1"/>
          <p:nvPr>
            <p:ph idx="2" type="body"/>
          </p:nvPr>
        </p:nvSpPr>
        <p:spPr>
          <a:xfrm>
            <a:off x="629841" y="2057400"/>
            <a:ext cx="2949178"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21"/>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21"/>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21"/>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22"/>
          <p:cNvSpPr txBox="1"/>
          <p:nvPr>
            <p:ph type="title"/>
          </p:nvPr>
        </p:nvSpPr>
        <p:spPr>
          <a:xfrm>
            <a:off x="629841" y="457200"/>
            <a:ext cx="2949178"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22"/>
          <p:cNvSpPr/>
          <p:nvPr>
            <p:ph idx="2" type="pic"/>
          </p:nvPr>
        </p:nvSpPr>
        <p:spPr>
          <a:xfrm>
            <a:off x="3887391" y="987426"/>
            <a:ext cx="4629150" cy="4873625"/>
          </a:xfrm>
          <a:prstGeom prst="rect">
            <a:avLst/>
          </a:prstGeom>
          <a:noFill/>
          <a:ln>
            <a:noFill/>
          </a:ln>
        </p:spPr>
      </p:sp>
      <p:sp>
        <p:nvSpPr>
          <p:cNvPr id="68" name="Google Shape;68;p22"/>
          <p:cNvSpPr txBox="1"/>
          <p:nvPr>
            <p:ph idx="1" type="body"/>
          </p:nvPr>
        </p:nvSpPr>
        <p:spPr>
          <a:xfrm>
            <a:off x="629841" y="2057400"/>
            <a:ext cx="2949178"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22"/>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22"/>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22"/>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23"/>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23"/>
          <p:cNvSpPr txBox="1"/>
          <p:nvPr>
            <p:ph idx="1" type="body"/>
          </p:nvPr>
        </p:nvSpPr>
        <p:spPr>
          <a:xfrm rot="5400000">
            <a:off x="2396331" y="57944"/>
            <a:ext cx="4351338"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23"/>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23"/>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23"/>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24"/>
          <p:cNvSpPr txBox="1"/>
          <p:nvPr>
            <p:ph type="title"/>
          </p:nvPr>
        </p:nvSpPr>
        <p:spPr>
          <a:xfrm rot="5400000">
            <a:off x="4623594" y="2285207"/>
            <a:ext cx="5811838"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24"/>
          <p:cNvSpPr txBox="1"/>
          <p:nvPr>
            <p:ph idx="1" type="body"/>
          </p:nvPr>
        </p:nvSpPr>
        <p:spPr>
          <a:xfrm rot="5400000">
            <a:off x="623094" y="370681"/>
            <a:ext cx="5811838"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24"/>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24"/>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24"/>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3"/>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3"/>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3"/>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3"/>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3"/>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7.gif"/><Relationship Id="rId4" Type="http://schemas.openxmlformats.org/officeDocument/2006/relationships/image" Target="../media/image3.png"/><Relationship Id="rId5" Type="http://schemas.openxmlformats.org/officeDocument/2006/relationships/image" Target="../media/image8.png"/><Relationship Id="rId6"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1.png"/><Relationship Id="rId4" Type="http://schemas.openxmlformats.org/officeDocument/2006/relationships/image" Target="../media/image10.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graphicFrame>
        <p:nvGraphicFramePr>
          <p:cNvPr id="88" name="Google Shape;88;p1"/>
          <p:cNvGraphicFramePr/>
          <p:nvPr/>
        </p:nvGraphicFramePr>
        <p:xfrm>
          <a:off x="5266056" y="1069374"/>
          <a:ext cx="3000000" cy="3000000"/>
        </p:xfrm>
        <a:graphic>
          <a:graphicData uri="http://schemas.openxmlformats.org/drawingml/2006/table">
            <a:tbl>
              <a:tblPr bandRow="1" firstCol="1" firstRow="1">
                <a:noFill/>
                <a:tableStyleId>{C6313981-ECD1-4C66-B60F-C82F58517611}</a:tableStyleId>
              </a:tblPr>
              <a:tblGrid>
                <a:gridCol w="1097375"/>
                <a:gridCol w="1097375"/>
                <a:gridCol w="1097375"/>
              </a:tblGrid>
              <a:tr h="251450">
                <a:tc gridSpan="3">
                  <a:txBody>
                    <a:bodyPr/>
                    <a:lstStyle/>
                    <a:p>
                      <a:pPr indent="0" lvl="0" marL="0" marR="0" rtl="0" algn="ctr">
                        <a:spcBef>
                          <a:spcPts val="0"/>
                        </a:spcBef>
                        <a:spcAft>
                          <a:spcPts val="0"/>
                        </a:spcAft>
                        <a:buNone/>
                      </a:pPr>
                      <a:r>
                        <a:rPr b="1" lang="en-GB" sz="2000" u="none" cap="none" strike="noStrike"/>
                        <a:t>Biology Paper 1</a:t>
                      </a:r>
                      <a:endParaRPr b="1" sz="2000" u="none" cap="none" strike="noStrike">
                        <a:latin typeface="Calibri"/>
                        <a:ea typeface="Calibri"/>
                        <a:cs typeface="Calibri"/>
                        <a:sym typeface="Calibri"/>
                      </a:endParaRPr>
                    </a:p>
                  </a:txBody>
                  <a:tcPr marT="0" marB="0" marR="68575" marL="68575" anchor="ctr">
                    <a:lnL cap="flat" cmpd="sng" w="76200">
                      <a:solidFill>
                        <a:schemeClr val="dk1"/>
                      </a:solidFill>
                      <a:prstDash val="solid"/>
                      <a:round/>
                      <a:headEnd len="sm" w="sm" type="none"/>
                      <a:tailEnd len="sm" w="sm" type="none"/>
                    </a:lnL>
                    <a:lnR cap="flat" cmpd="sng" w="76200">
                      <a:solidFill>
                        <a:schemeClr val="dk1"/>
                      </a:solidFill>
                      <a:prstDash val="solid"/>
                      <a:round/>
                      <a:headEnd len="sm" w="sm" type="none"/>
                      <a:tailEnd len="sm" w="sm" type="none"/>
                    </a:lnR>
                    <a:lnT cap="flat" cmpd="sng" w="76200">
                      <a:solidFill>
                        <a:schemeClr val="dk1"/>
                      </a:solidFill>
                      <a:prstDash val="solid"/>
                      <a:round/>
                      <a:headEnd len="sm" w="sm" type="none"/>
                      <a:tailEnd len="sm" w="sm" type="none"/>
                    </a:lnT>
                  </a:tcPr>
                </a:tc>
                <a:tc hMerge="1"/>
                <a:tc hMerge="1"/>
              </a:tr>
              <a:tr h="179075">
                <a:tc>
                  <a:txBody>
                    <a:bodyPr/>
                    <a:lstStyle/>
                    <a:p>
                      <a:pPr indent="0" lvl="0" marL="0" marR="0" rtl="0" algn="ctr">
                        <a:spcBef>
                          <a:spcPts val="0"/>
                        </a:spcBef>
                        <a:spcAft>
                          <a:spcPts val="0"/>
                        </a:spcAft>
                        <a:buNone/>
                      </a:pPr>
                      <a:r>
                        <a:t/>
                      </a:r>
                      <a:endParaRPr sz="1600" u="none" cap="none" strike="noStrike">
                        <a:latin typeface="Calibri"/>
                        <a:ea typeface="Calibri"/>
                        <a:cs typeface="Calibri"/>
                        <a:sym typeface="Calibri"/>
                      </a:endParaRPr>
                    </a:p>
                  </a:txBody>
                  <a:tcPr marT="0" marB="0" marR="68575" marL="68575">
                    <a:lnL cap="flat" cmpd="sng" w="76200">
                      <a:solidFill>
                        <a:schemeClr val="dk1"/>
                      </a:solidFill>
                      <a:prstDash val="solid"/>
                      <a:round/>
                      <a:headEnd len="sm" w="sm" type="none"/>
                      <a:tailEnd len="sm" w="sm" type="none"/>
                    </a:lnL>
                  </a:tcPr>
                </a:tc>
                <a:tc>
                  <a:txBody>
                    <a:bodyPr/>
                    <a:lstStyle/>
                    <a:p>
                      <a:pPr indent="0" lvl="0" marL="0" marR="0" rtl="0" algn="ctr">
                        <a:spcBef>
                          <a:spcPts val="0"/>
                        </a:spcBef>
                        <a:spcAft>
                          <a:spcPts val="0"/>
                        </a:spcAft>
                        <a:buNone/>
                      </a:pPr>
                      <a:r>
                        <a:t/>
                      </a:r>
                      <a:endParaRPr sz="1600" u="none" cap="none" strike="noStrike">
                        <a:latin typeface="Calibri"/>
                        <a:ea typeface="Calibri"/>
                        <a:cs typeface="Calibri"/>
                        <a:sym typeface="Calibri"/>
                      </a:endParaRPr>
                    </a:p>
                  </a:txBody>
                  <a:tcPr marT="0" marB="0" marR="68575" marL="68575"/>
                </a:tc>
                <a:tc>
                  <a:txBody>
                    <a:bodyPr/>
                    <a:lstStyle/>
                    <a:p>
                      <a:pPr indent="0" lvl="0" marL="0" marR="0" rtl="0" algn="ctr">
                        <a:spcBef>
                          <a:spcPts val="0"/>
                        </a:spcBef>
                        <a:spcAft>
                          <a:spcPts val="0"/>
                        </a:spcAft>
                        <a:buNone/>
                      </a:pPr>
                      <a:r>
                        <a:rPr lang="en-GB" sz="1600" u="none" cap="none" strike="noStrike"/>
                        <a:t>1h 45min</a:t>
                      </a:r>
                      <a:endParaRPr sz="1600" u="none" cap="none" strike="noStrike">
                        <a:latin typeface="Calibri"/>
                        <a:ea typeface="Calibri"/>
                        <a:cs typeface="Calibri"/>
                        <a:sym typeface="Calibri"/>
                      </a:endParaRPr>
                    </a:p>
                  </a:txBody>
                  <a:tcPr marT="0" marB="0" marR="68575" marL="68575">
                    <a:lnR cap="flat" cmpd="sng" w="76200">
                      <a:solidFill>
                        <a:schemeClr val="dk1"/>
                      </a:solidFill>
                      <a:prstDash val="solid"/>
                      <a:round/>
                      <a:headEnd len="sm" w="sm" type="none"/>
                      <a:tailEnd len="sm" w="sm" type="none"/>
                    </a:lnR>
                  </a:tcPr>
                </a:tc>
              </a:tr>
              <a:tr h="179075">
                <a:tc gridSpan="3">
                  <a:txBody>
                    <a:bodyPr/>
                    <a:lstStyle/>
                    <a:p>
                      <a:pPr indent="0" lvl="0" marL="0" marR="0" rtl="0" algn="just">
                        <a:spcBef>
                          <a:spcPts val="0"/>
                        </a:spcBef>
                        <a:spcAft>
                          <a:spcPts val="0"/>
                        </a:spcAft>
                        <a:buNone/>
                      </a:pPr>
                      <a:r>
                        <a:rPr lang="en-GB" sz="1600" u="none" cap="none" strike="noStrike"/>
                        <a:t>Topics in the Paper:</a:t>
                      </a:r>
                      <a:endParaRPr sz="1600" u="none" cap="none" strike="noStrike">
                        <a:latin typeface="Calibri"/>
                        <a:ea typeface="Calibri"/>
                        <a:cs typeface="Calibri"/>
                        <a:sym typeface="Calibri"/>
                      </a:endParaRPr>
                    </a:p>
                  </a:txBody>
                  <a:tcPr marT="0" marB="0" marR="68575" marL="68575">
                    <a:lnL cap="flat" cmpd="sng" w="76200">
                      <a:solidFill>
                        <a:schemeClr val="dk1"/>
                      </a:solidFill>
                      <a:prstDash val="solid"/>
                      <a:round/>
                      <a:headEnd len="sm" w="sm" type="none"/>
                      <a:tailEnd len="sm" w="sm" type="none"/>
                    </a:lnL>
                    <a:lnR cap="flat" cmpd="sng" w="76200">
                      <a:solidFill>
                        <a:schemeClr val="dk1"/>
                      </a:solidFill>
                      <a:prstDash val="solid"/>
                      <a:round/>
                      <a:headEnd len="sm" w="sm" type="none"/>
                      <a:tailEnd len="sm" w="sm" type="none"/>
                    </a:lnR>
                  </a:tcPr>
                </a:tc>
                <a:tc hMerge="1"/>
                <a:tc hMerge="1"/>
              </a:tr>
              <a:tr h="487675">
                <a:tc>
                  <a:txBody>
                    <a:bodyPr/>
                    <a:lstStyle/>
                    <a:p>
                      <a:pPr indent="0" lvl="0" marL="0" marR="0" rtl="0" algn="ctr">
                        <a:spcBef>
                          <a:spcPts val="0"/>
                        </a:spcBef>
                        <a:spcAft>
                          <a:spcPts val="0"/>
                        </a:spcAft>
                        <a:buNone/>
                      </a:pPr>
                      <a:r>
                        <a:rPr b="1" lang="en-GB" sz="1600" u="none" cap="none" strike="noStrike">
                          <a:latin typeface="Calibri"/>
                          <a:ea typeface="Calibri"/>
                          <a:cs typeface="Calibri"/>
                          <a:sym typeface="Calibri"/>
                        </a:rPr>
                        <a:t>B1</a:t>
                      </a:r>
                      <a:endParaRPr sz="1600" u="none" cap="none" strike="noStrike">
                        <a:latin typeface="Calibri"/>
                        <a:ea typeface="Calibri"/>
                        <a:cs typeface="Calibri"/>
                        <a:sym typeface="Calibri"/>
                      </a:endParaRPr>
                    </a:p>
                  </a:txBody>
                  <a:tcPr marT="0" marB="0" marR="68575" marL="68575" anchor="ctr">
                    <a:lnL cap="flat" cmpd="sng" w="76200">
                      <a:solidFill>
                        <a:schemeClr val="dk1"/>
                      </a:solidFill>
                      <a:prstDash val="solid"/>
                      <a:round/>
                      <a:headEnd len="sm" w="sm" type="none"/>
                      <a:tailEnd len="sm" w="sm" type="none"/>
                    </a:lnL>
                  </a:tcPr>
                </a:tc>
                <a:tc gridSpan="2">
                  <a:txBody>
                    <a:bodyPr/>
                    <a:lstStyle/>
                    <a:p>
                      <a:pPr indent="0" lvl="0" marL="0" marR="0" rtl="0" algn="l">
                        <a:spcBef>
                          <a:spcPts val="0"/>
                        </a:spcBef>
                        <a:spcAft>
                          <a:spcPts val="0"/>
                        </a:spcAft>
                        <a:buNone/>
                      </a:pPr>
                      <a:r>
                        <a:rPr lang="en-GB" sz="1600" u="none" cap="none" strike="noStrike">
                          <a:latin typeface="Calibri"/>
                          <a:ea typeface="Calibri"/>
                          <a:cs typeface="Calibri"/>
                          <a:sym typeface="Calibri"/>
                        </a:rPr>
                        <a:t>Cell Structure and Transport</a:t>
                      </a:r>
                      <a:endParaRPr sz="1600" u="none" cap="none" strike="noStrike">
                        <a:latin typeface="Calibri"/>
                        <a:ea typeface="Calibri"/>
                        <a:cs typeface="Calibri"/>
                        <a:sym typeface="Calibri"/>
                      </a:endParaRPr>
                    </a:p>
                  </a:txBody>
                  <a:tcPr marT="0" marB="0" marR="68575" marL="68575" anchor="ctr">
                    <a:lnR cap="flat" cmpd="sng" w="76200">
                      <a:solidFill>
                        <a:schemeClr val="dk1"/>
                      </a:solidFill>
                      <a:prstDash val="solid"/>
                      <a:round/>
                      <a:headEnd len="sm" w="sm" type="none"/>
                      <a:tailEnd len="sm" w="sm" type="none"/>
                    </a:lnR>
                  </a:tcPr>
                </a:tc>
                <a:tc hMerge="1"/>
              </a:tr>
              <a:tr h="487675">
                <a:tc>
                  <a:txBody>
                    <a:bodyPr/>
                    <a:lstStyle/>
                    <a:p>
                      <a:pPr indent="0" lvl="0" marL="0" marR="0" rtl="0" algn="ctr">
                        <a:spcBef>
                          <a:spcPts val="0"/>
                        </a:spcBef>
                        <a:spcAft>
                          <a:spcPts val="0"/>
                        </a:spcAft>
                        <a:buNone/>
                      </a:pPr>
                      <a:r>
                        <a:rPr b="1" lang="en-GB" sz="1600" u="none" cap="none" strike="noStrike">
                          <a:solidFill>
                            <a:schemeClr val="dk1"/>
                          </a:solidFill>
                          <a:latin typeface="Calibri"/>
                          <a:ea typeface="Calibri"/>
                          <a:cs typeface="Calibri"/>
                          <a:sym typeface="Calibri"/>
                        </a:rPr>
                        <a:t>B2</a:t>
                      </a:r>
                      <a:endParaRPr sz="1600" u="none" cap="none" strike="noStrike">
                        <a:solidFill>
                          <a:schemeClr val="dk1"/>
                        </a:solidFill>
                        <a:latin typeface="Calibri"/>
                        <a:ea typeface="Calibri"/>
                        <a:cs typeface="Calibri"/>
                        <a:sym typeface="Calibri"/>
                      </a:endParaRPr>
                    </a:p>
                  </a:txBody>
                  <a:tcPr marT="0" marB="0" marR="68575" marL="68575" anchor="ctr">
                    <a:lnL cap="flat" cmpd="sng" w="76200">
                      <a:solidFill>
                        <a:schemeClr val="dk1"/>
                      </a:solidFill>
                      <a:prstDash val="solid"/>
                      <a:round/>
                      <a:headEnd len="sm" w="sm" type="none"/>
                      <a:tailEnd len="sm" w="sm" type="none"/>
                    </a:lnL>
                  </a:tcPr>
                </a:tc>
                <a:tc gridSpan="2">
                  <a:txBody>
                    <a:bodyPr/>
                    <a:lstStyle/>
                    <a:p>
                      <a:pPr indent="0" lvl="0" marL="0" marR="0" rtl="0" algn="l">
                        <a:spcBef>
                          <a:spcPts val="0"/>
                        </a:spcBef>
                        <a:spcAft>
                          <a:spcPts val="0"/>
                        </a:spcAft>
                        <a:buNone/>
                      </a:pPr>
                      <a:r>
                        <a:rPr lang="en-GB" sz="1600" u="none" cap="none" strike="noStrike">
                          <a:solidFill>
                            <a:schemeClr val="dk1"/>
                          </a:solidFill>
                          <a:latin typeface="Calibri"/>
                          <a:ea typeface="Calibri"/>
                          <a:cs typeface="Calibri"/>
                          <a:sym typeface="Calibri"/>
                        </a:rPr>
                        <a:t>Cell Division</a:t>
                      </a:r>
                      <a:endParaRPr sz="1600" u="none" cap="none" strike="noStrike">
                        <a:solidFill>
                          <a:schemeClr val="dk1"/>
                        </a:solidFill>
                        <a:latin typeface="Calibri"/>
                        <a:ea typeface="Calibri"/>
                        <a:cs typeface="Calibri"/>
                        <a:sym typeface="Calibri"/>
                      </a:endParaRPr>
                    </a:p>
                  </a:txBody>
                  <a:tcPr marT="0" marB="0" marR="68575" marL="68575" anchor="ctr">
                    <a:lnR cap="flat" cmpd="sng" w="76200">
                      <a:solidFill>
                        <a:schemeClr val="dk1"/>
                      </a:solidFill>
                      <a:prstDash val="solid"/>
                      <a:round/>
                      <a:headEnd len="sm" w="sm" type="none"/>
                      <a:tailEnd len="sm" w="sm" type="none"/>
                    </a:lnR>
                  </a:tcPr>
                </a:tc>
                <a:tc hMerge="1"/>
              </a:tr>
              <a:tr h="487675">
                <a:tc>
                  <a:txBody>
                    <a:bodyPr/>
                    <a:lstStyle/>
                    <a:p>
                      <a:pPr indent="0" lvl="0" marL="0" marR="0" rtl="0" algn="ctr">
                        <a:spcBef>
                          <a:spcPts val="0"/>
                        </a:spcBef>
                        <a:spcAft>
                          <a:spcPts val="0"/>
                        </a:spcAft>
                        <a:buNone/>
                      </a:pPr>
                      <a:r>
                        <a:rPr b="1" lang="en-GB" sz="1600" u="none" cap="none" strike="noStrike">
                          <a:solidFill>
                            <a:schemeClr val="dk1"/>
                          </a:solidFill>
                          <a:latin typeface="Calibri"/>
                          <a:ea typeface="Calibri"/>
                          <a:cs typeface="Calibri"/>
                          <a:sym typeface="Calibri"/>
                        </a:rPr>
                        <a:t>B3</a:t>
                      </a:r>
                      <a:endParaRPr sz="1600" u="none" cap="none" strike="noStrike">
                        <a:solidFill>
                          <a:schemeClr val="dk1"/>
                        </a:solidFill>
                        <a:latin typeface="Calibri"/>
                        <a:ea typeface="Calibri"/>
                        <a:cs typeface="Calibri"/>
                        <a:sym typeface="Calibri"/>
                      </a:endParaRPr>
                    </a:p>
                  </a:txBody>
                  <a:tcPr marT="0" marB="0" marR="68575" marL="68575" anchor="ctr">
                    <a:lnL cap="flat" cmpd="sng" w="76200">
                      <a:solidFill>
                        <a:schemeClr val="dk1"/>
                      </a:solidFill>
                      <a:prstDash val="solid"/>
                      <a:round/>
                      <a:headEnd len="sm" w="sm" type="none"/>
                      <a:tailEnd len="sm" w="sm" type="none"/>
                    </a:lnL>
                  </a:tcPr>
                </a:tc>
                <a:tc gridSpan="2">
                  <a:txBody>
                    <a:bodyPr/>
                    <a:lstStyle/>
                    <a:p>
                      <a:pPr indent="0" lvl="0" marL="0" marR="0" rtl="0" algn="l">
                        <a:spcBef>
                          <a:spcPts val="0"/>
                        </a:spcBef>
                        <a:spcAft>
                          <a:spcPts val="0"/>
                        </a:spcAft>
                        <a:buNone/>
                      </a:pPr>
                      <a:r>
                        <a:rPr lang="en-GB" sz="1600" u="none" cap="none" strike="noStrike">
                          <a:solidFill>
                            <a:schemeClr val="dk1"/>
                          </a:solidFill>
                          <a:latin typeface="Calibri"/>
                          <a:ea typeface="Calibri"/>
                          <a:cs typeface="Calibri"/>
                          <a:sym typeface="Calibri"/>
                        </a:rPr>
                        <a:t>Organisation and the Digestive System</a:t>
                      </a:r>
                      <a:endParaRPr sz="1600" u="none" cap="none" strike="noStrike">
                        <a:solidFill>
                          <a:schemeClr val="dk1"/>
                        </a:solidFill>
                        <a:latin typeface="Calibri"/>
                        <a:ea typeface="Calibri"/>
                        <a:cs typeface="Calibri"/>
                        <a:sym typeface="Calibri"/>
                      </a:endParaRPr>
                    </a:p>
                  </a:txBody>
                  <a:tcPr marT="0" marB="0" marR="68575" marL="68575" anchor="ctr">
                    <a:lnR cap="flat" cmpd="sng" w="76200">
                      <a:solidFill>
                        <a:schemeClr val="dk1"/>
                      </a:solidFill>
                      <a:prstDash val="solid"/>
                      <a:round/>
                      <a:headEnd len="sm" w="sm" type="none"/>
                      <a:tailEnd len="sm" w="sm" type="none"/>
                    </a:lnR>
                  </a:tcPr>
                </a:tc>
                <a:tc hMerge="1"/>
              </a:tr>
              <a:tr h="487675">
                <a:tc>
                  <a:txBody>
                    <a:bodyPr/>
                    <a:lstStyle/>
                    <a:p>
                      <a:pPr indent="0" lvl="0" marL="0" marR="0" rtl="0" algn="ctr">
                        <a:spcBef>
                          <a:spcPts val="0"/>
                        </a:spcBef>
                        <a:spcAft>
                          <a:spcPts val="0"/>
                        </a:spcAft>
                        <a:buNone/>
                      </a:pPr>
                      <a:r>
                        <a:rPr b="1" lang="en-GB" sz="1600" u="none" cap="none" strike="noStrike">
                          <a:solidFill>
                            <a:schemeClr val="dk1"/>
                          </a:solidFill>
                          <a:latin typeface="Calibri"/>
                          <a:ea typeface="Calibri"/>
                          <a:cs typeface="Calibri"/>
                          <a:sym typeface="Calibri"/>
                        </a:rPr>
                        <a:t>B4</a:t>
                      </a:r>
                      <a:endParaRPr sz="1600" u="none" cap="none" strike="noStrike">
                        <a:solidFill>
                          <a:schemeClr val="dk1"/>
                        </a:solidFill>
                        <a:latin typeface="Calibri"/>
                        <a:ea typeface="Calibri"/>
                        <a:cs typeface="Calibri"/>
                        <a:sym typeface="Calibri"/>
                      </a:endParaRPr>
                    </a:p>
                  </a:txBody>
                  <a:tcPr marT="0" marB="0" marR="68575" marL="68575" anchor="ctr">
                    <a:lnL cap="flat" cmpd="sng" w="76200">
                      <a:solidFill>
                        <a:schemeClr val="dk1"/>
                      </a:solidFill>
                      <a:prstDash val="solid"/>
                      <a:round/>
                      <a:headEnd len="sm" w="sm" type="none"/>
                      <a:tailEnd len="sm" w="sm" type="none"/>
                    </a:lnL>
                  </a:tcPr>
                </a:tc>
                <a:tc gridSpan="2">
                  <a:txBody>
                    <a:bodyPr/>
                    <a:lstStyle/>
                    <a:p>
                      <a:pPr indent="0" lvl="0" marL="0" marR="0" rtl="0" algn="l">
                        <a:spcBef>
                          <a:spcPts val="0"/>
                        </a:spcBef>
                        <a:spcAft>
                          <a:spcPts val="0"/>
                        </a:spcAft>
                        <a:buNone/>
                      </a:pPr>
                      <a:r>
                        <a:rPr lang="en-GB" sz="1600" u="none" cap="none" strike="noStrike">
                          <a:solidFill>
                            <a:schemeClr val="dk1"/>
                          </a:solidFill>
                          <a:latin typeface="Calibri"/>
                          <a:ea typeface="Calibri"/>
                          <a:cs typeface="Calibri"/>
                          <a:sym typeface="Calibri"/>
                        </a:rPr>
                        <a:t>Organising Animals and Plants</a:t>
                      </a:r>
                      <a:endParaRPr sz="1600" u="none" cap="none" strike="noStrike">
                        <a:solidFill>
                          <a:schemeClr val="dk1"/>
                        </a:solidFill>
                        <a:latin typeface="Calibri"/>
                        <a:ea typeface="Calibri"/>
                        <a:cs typeface="Calibri"/>
                        <a:sym typeface="Calibri"/>
                      </a:endParaRPr>
                    </a:p>
                  </a:txBody>
                  <a:tcPr marT="0" marB="0" marR="68575" marL="68575" anchor="ctr">
                    <a:lnR cap="flat" cmpd="sng" w="76200">
                      <a:solidFill>
                        <a:schemeClr val="dk1"/>
                      </a:solidFill>
                      <a:prstDash val="solid"/>
                      <a:round/>
                      <a:headEnd len="sm" w="sm" type="none"/>
                      <a:tailEnd len="sm" w="sm" type="none"/>
                    </a:lnR>
                  </a:tcPr>
                </a:tc>
                <a:tc hMerge="1"/>
              </a:tr>
              <a:tr h="487675">
                <a:tc>
                  <a:txBody>
                    <a:bodyPr/>
                    <a:lstStyle/>
                    <a:p>
                      <a:pPr indent="0" lvl="0" marL="0" marR="0" rtl="0" algn="ctr">
                        <a:spcBef>
                          <a:spcPts val="0"/>
                        </a:spcBef>
                        <a:spcAft>
                          <a:spcPts val="0"/>
                        </a:spcAft>
                        <a:buNone/>
                      </a:pPr>
                      <a:r>
                        <a:rPr b="1" lang="en-GB" sz="1600" u="none" cap="none" strike="noStrike">
                          <a:solidFill>
                            <a:schemeClr val="dk1"/>
                          </a:solidFill>
                          <a:latin typeface="Calibri"/>
                          <a:ea typeface="Calibri"/>
                          <a:cs typeface="Calibri"/>
                          <a:sym typeface="Calibri"/>
                        </a:rPr>
                        <a:t>B5</a:t>
                      </a:r>
                      <a:endParaRPr sz="1600" u="none" cap="none" strike="noStrike">
                        <a:solidFill>
                          <a:schemeClr val="dk1"/>
                        </a:solidFill>
                        <a:latin typeface="Calibri"/>
                        <a:ea typeface="Calibri"/>
                        <a:cs typeface="Calibri"/>
                        <a:sym typeface="Calibri"/>
                      </a:endParaRPr>
                    </a:p>
                  </a:txBody>
                  <a:tcPr marT="0" marB="0" marR="68575" marL="68575" anchor="ctr">
                    <a:lnL cap="flat" cmpd="sng" w="76200">
                      <a:solidFill>
                        <a:schemeClr val="dk1"/>
                      </a:solidFill>
                      <a:prstDash val="solid"/>
                      <a:round/>
                      <a:headEnd len="sm" w="sm" type="none"/>
                      <a:tailEnd len="sm" w="sm" type="none"/>
                    </a:lnL>
                  </a:tcPr>
                </a:tc>
                <a:tc gridSpan="2">
                  <a:txBody>
                    <a:bodyPr/>
                    <a:lstStyle/>
                    <a:p>
                      <a:pPr indent="0" lvl="0" marL="0" marR="0" rtl="0" algn="l">
                        <a:spcBef>
                          <a:spcPts val="0"/>
                        </a:spcBef>
                        <a:spcAft>
                          <a:spcPts val="0"/>
                        </a:spcAft>
                        <a:buNone/>
                      </a:pPr>
                      <a:r>
                        <a:rPr lang="en-GB" sz="1600" u="none" cap="none" strike="noStrike">
                          <a:solidFill>
                            <a:schemeClr val="dk1"/>
                          </a:solidFill>
                          <a:latin typeface="Calibri"/>
                          <a:ea typeface="Calibri"/>
                          <a:cs typeface="Calibri"/>
                          <a:sym typeface="Calibri"/>
                        </a:rPr>
                        <a:t>Communicable Disease</a:t>
                      </a:r>
                      <a:endParaRPr sz="1600" u="none" cap="none" strike="noStrike">
                        <a:solidFill>
                          <a:schemeClr val="dk1"/>
                        </a:solidFill>
                        <a:latin typeface="Calibri"/>
                        <a:ea typeface="Calibri"/>
                        <a:cs typeface="Calibri"/>
                        <a:sym typeface="Calibri"/>
                      </a:endParaRPr>
                    </a:p>
                  </a:txBody>
                  <a:tcPr marT="0" marB="0" marR="68575" marL="68575" anchor="ctr">
                    <a:lnR cap="flat" cmpd="sng" w="76200">
                      <a:solidFill>
                        <a:schemeClr val="dk1"/>
                      </a:solidFill>
                      <a:prstDash val="solid"/>
                      <a:round/>
                      <a:headEnd len="sm" w="sm" type="none"/>
                      <a:tailEnd len="sm" w="sm" type="none"/>
                    </a:lnR>
                  </a:tcPr>
                </a:tc>
                <a:tc hMerge="1"/>
              </a:tr>
              <a:tr h="487675">
                <a:tc>
                  <a:txBody>
                    <a:bodyPr/>
                    <a:lstStyle/>
                    <a:p>
                      <a:pPr indent="0" lvl="0" marL="0" marR="0" rtl="0" algn="ctr">
                        <a:spcBef>
                          <a:spcPts val="0"/>
                        </a:spcBef>
                        <a:spcAft>
                          <a:spcPts val="0"/>
                        </a:spcAft>
                        <a:buNone/>
                      </a:pPr>
                      <a:r>
                        <a:rPr b="1" lang="en-GB" sz="1600" u="none" cap="none" strike="noStrike">
                          <a:solidFill>
                            <a:schemeClr val="dk1"/>
                          </a:solidFill>
                          <a:latin typeface="Calibri"/>
                          <a:ea typeface="Calibri"/>
                          <a:cs typeface="Calibri"/>
                          <a:sym typeface="Calibri"/>
                        </a:rPr>
                        <a:t>B6</a:t>
                      </a:r>
                      <a:endParaRPr sz="1600" u="none" cap="none" strike="noStrike">
                        <a:solidFill>
                          <a:schemeClr val="dk1"/>
                        </a:solidFill>
                        <a:latin typeface="Calibri"/>
                        <a:ea typeface="Calibri"/>
                        <a:cs typeface="Calibri"/>
                        <a:sym typeface="Calibri"/>
                      </a:endParaRPr>
                    </a:p>
                  </a:txBody>
                  <a:tcPr marT="0" marB="0" marR="68575" marL="68575" anchor="ctr">
                    <a:lnL cap="flat" cmpd="sng" w="76200">
                      <a:solidFill>
                        <a:schemeClr val="dk1"/>
                      </a:solidFill>
                      <a:prstDash val="solid"/>
                      <a:round/>
                      <a:headEnd len="sm" w="sm" type="none"/>
                      <a:tailEnd len="sm" w="sm" type="none"/>
                    </a:lnL>
                  </a:tcPr>
                </a:tc>
                <a:tc gridSpan="2">
                  <a:txBody>
                    <a:bodyPr/>
                    <a:lstStyle/>
                    <a:p>
                      <a:pPr indent="0" lvl="0" marL="0" marR="0" rtl="0" algn="l">
                        <a:spcBef>
                          <a:spcPts val="0"/>
                        </a:spcBef>
                        <a:spcAft>
                          <a:spcPts val="0"/>
                        </a:spcAft>
                        <a:buNone/>
                      </a:pPr>
                      <a:r>
                        <a:rPr lang="en-GB" sz="1600" u="none" cap="none" strike="noStrike">
                          <a:solidFill>
                            <a:schemeClr val="dk1"/>
                          </a:solidFill>
                          <a:latin typeface="Calibri"/>
                          <a:ea typeface="Calibri"/>
                          <a:cs typeface="Calibri"/>
                          <a:sym typeface="Calibri"/>
                        </a:rPr>
                        <a:t>Preventing and Treating Disease</a:t>
                      </a:r>
                      <a:endParaRPr sz="1600" u="none" cap="none" strike="noStrike">
                        <a:solidFill>
                          <a:schemeClr val="dk1"/>
                        </a:solidFill>
                        <a:latin typeface="Calibri"/>
                        <a:ea typeface="Calibri"/>
                        <a:cs typeface="Calibri"/>
                        <a:sym typeface="Calibri"/>
                      </a:endParaRPr>
                    </a:p>
                  </a:txBody>
                  <a:tcPr marT="0" marB="0" marR="68575" marL="68575" anchor="ctr">
                    <a:lnR cap="flat" cmpd="sng" w="76200">
                      <a:solidFill>
                        <a:schemeClr val="dk1"/>
                      </a:solidFill>
                      <a:prstDash val="solid"/>
                      <a:round/>
                      <a:headEnd len="sm" w="sm" type="none"/>
                      <a:tailEnd len="sm" w="sm" type="none"/>
                    </a:lnR>
                  </a:tcPr>
                </a:tc>
                <a:tc hMerge="1"/>
              </a:tr>
              <a:tr h="487675">
                <a:tc>
                  <a:txBody>
                    <a:bodyPr/>
                    <a:lstStyle/>
                    <a:p>
                      <a:pPr indent="0" lvl="0" marL="0" marR="0" rtl="0" algn="ctr">
                        <a:spcBef>
                          <a:spcPts val="0"/>
                        </a:spcBef>
                        <a:spcAft>
                          <a:spcPts val="0"/>
                        </a:spcAft>
                        <a:buNone/>
                      </a:pPr>
                      <a:r>
                        <a:rPr b="1" lang="en-GB" sz="1600" u="none" cap="none" strike="noStrike">
                          <a:solidFill>
                            <a:schemeClr val="dk1"/>
                          </a:solidFill>
                          <a:latin typeface="Calibri"/>
                          <a:ea typeface="Calibri"/>
                          <a:cs typeface="Calibri"/>
                          <a:sym typeface="Calibri"/>
                        </a:rPr>
                        <a:t>B7</a:t>
                      </a:r>
                      <a:endParaRPr sz="1600" u="none" cap="none" strike="noStrike">
                        <a:solidFill>
                          <a:schemeClr val="dk1"/>
                        </a:solidFill>
                        <a:latin typeface="Calibri"/>
                        <a:ea typeface="Calibri"/>
                        <a:cs typeface="Calibri"/>
                        <a:sym typeface="Calibri"/>
                      </a:endParaRPr>
                    </a:p>
                  </a:txBody>
                  <a:tcPr marT="0" marB="0" marR="68575" marL="68575" anchor="ctr">
                    <a:lnL cap="flat" cmpd="sng" w="76200">
                      <a:solidFill>
                        <a:schemeClr val="dk1"/>
                      </a:solidFill>
                      <a:prstDash val="solid"/>
                      <a:round/>
                      <a:headEnd len="sm" w="sm" type="none"/>
                      <a:tailEnd len="sm" w="sm" type="none"/>
                    </a:lnL>
                  </a:tcPr>
                </a:tc>
                <a:tc gridSpan="2">
                  <a:txBody>
                    <a:bodyPr/>
                    <a:lstStyle/>
                    <a:p>
                      <a:pPr indent="0" lvl="0" marL="0" marR="0" rtl="0" algn="l">
                        <a:spcBef>
                          <a:spcPts val="0"/>
                        </a:spcBef>
                        <a:spcAft>
                          <a:spcPts val="0"/>
                        </a:spcAft>
                        <a:buNone/>
                      </a:pPr>
                      <a:r>
                        <a:rPr lang="en-GB" sz="1600" u="none" cap="none" strike="noStrike">
                          <a:solidFill>
                            <a:schemeClr val="dk1"/>
                          </a:solidFill>
                          <a:latin typeface="Calibri"/>
                          <a:ea typeface="Calibri"/>
                          <a:cs typeface="Calibri"/>
                          <a:sym typeface="Calibri"/>
                        </a:rPr>
                        <a:t>Non-Communicable Disease</a:t>
                      </a:r>
                      <a:endParaRPr sz="1600" u="none" cap="none" strike="noStrike">
                        <a:solidFill>
                          <a:schemeClr val="dk1"/>
                        </a:solidFill>
                        <a:latin typeface="Calibri"/>
                        <a:ea typeface="Calibri"/>
                        <a:cs typeface="Calibri"/>
                        <a:sym typeface="Calibri"/>
                      </a:endParaRPr>
                    </a:p>
                  </a:txBody>
                  <a:tcPr marT="0" marB="0" marR="68575" marL="68575" anchor="ctr">
                    <a:lnR cap="flat" cmpd="sng" w="76200">
                      <a:solidFill>
                        <a:schemeClr val="dk1"/>
                      </a:solidFill>
                      <a:prstDash val="solid"/>
                      <a:round/>
                      <a:headEnd len="sm" w="sm" type="none"/>
                      <a:tailEnd len="sm" w="sm" type="none"/>
                    </a:lnR>
                  </a:tcPr>
                </a:tc>
                <a:tc hMerge="1"/>
              </a:tr>
              <a:tr h="487675">
                <a:tc>
                  <a:txBody>
                    <a:bodyPr/>
                    <a:lstStyle/>
                    <a:p>
                      <a:pPr indent="0" lvl="0" marL="0" marR="0" rtl="0" algn="ctr">
                        <a:spcBef>
                          <a:spcPts val="0"/>
                        </a:spcBef>
                        <a:spcAft>
                          <a:spcPts val="0"/>
                        </a:spcAft>
                        <a:buNone/>
                      </a:pPr>
                      <a:r>
                        <a:rPr b="1" lang="en-GB" sz="1600" u="none" cap="none" strike="noStrike">
                          <a:solidFill>
                            <a:schemeClr val="dk1"/>
                          </a:solidFill>
                          <a:latin typeface="Calibri"/>
                          <a:ea typeface="Calibri"/>
                          <a:cs typeface="Calibri"/>
                          <a:sym typeface="Calibri"/>
                        </a:rPr>
                        <a:t>B8</a:t>
                      </a:r>
                      <a:endParaRPr sz="1600" u="none" cap="none" strike="noStrike">
                        <a:solidFill>
                          <a:schemeClr val="dk1"/>
                        </a:solidFill>
                        <a:latin typeface="Calibri"/>
                        <a:ea typeface="Calibri"/>
                        <a:cs typeface="Calibri"/>
                        <a:sym typeface="Calibri"/>
                      </a:endParaRPr>
                    </a:p>
                  </a:txBody>
                  <a:tcPr marT="0" marB="0" marR="68575" marL="68575" anchor="ctr">
                    <a:lnL cap="flat" cmpd="sng" w="76200">
                      <a:solidFill>
                        <a:schemeClr val="dk1"/>
                      </a:solidFill>
                      <a:prstDash val="solid"/>
                      <a:round/>
                      <a:headEnd len="sm" w="sm" type="none"/>
                      <a:tailEnd len="sm" w="sm" type="none"/>
                    </a:lnL>
                  </a:tcPr>
                </a:tc>
                <a:tc gridSpan="2">
                  <a:txBody>
                    <a:bodyPr/>
                    <a:lstStyle/>
                    <a:p>
                      <a:pPr indent="0" lvl="0" marL="0" marR="0" rtl="0" algn="l">
                        <a:spcBef>
                          <a:spcPts val="0"/>
                        </a:spcBef>
                        <a:spcAft>
                          <a:spcPts val="0"/>
                        </a:spcAft>
                        <a:buNone/>
                      </a:pPr>
                      <a:r>
                        <a:rPr lang="en-GB" sz="1600" u="none" cap="none" strike="noStrike">
                          <a:solidFill>
                            <a:schemeClr val="dk1"/>
                          </a:solidFill>
                          <a:latin typeface="Calibri"/>
                          <a:ea typeface="Calibri"/>
                          <a:cs typeface="Calibri"/>
                          <a:sym typeface="Calibri"/>
                        </a:rPr>
                        <a:t>Photosynthesis</a:t>
                      </a:r>
                      <a:endParaRPr sz="1600" u="none" cap="none" strike="noStrike">
                        <a:solidFill>
                          <a:schemeClr val="dk1"/>
                        </a:solidFill>
                        <a:latin typeface="Calibri"/>
                        <a:ea typeface="Calibri"/>
                        <a:cs typeface="Calibri"/>
                        <a:sym typeface="Calibri"/>
                      </a:endParaRPr>
                    </a:p>
                  </a:txBody>
                  <a:tcPr marT="0" marB="0" marR="68575" marL="68575" anchor="ctr">
                    <a:lnR cap="flat" cmpd="sng" w="76200">
                      <a:solidFill>
                        <a:schemeClr val="dk1"/>
                      </a:solidFill>
                      <a:prstDash val="solid"/>
                      <a:round/>
                      <a:headEnd len="sm" w="sm" type="none"/>
                      <a:tailEnd len="sm" w="sm" type="none"/>
                    </a:lnR>
                  </a:tcPr>
                </a:tc>
                <a:tc hMerge="1"/>
              </a:tr>
              <a:tr h="487675">
                <a:tc>
                  <a:txBody>
                    <a:bodyPr/>
                    <a:lstStyle/>
                    <a:p>
                      <a:pPr indent="0" lvl="0" marL="0" marR="0" rtl="0" algn="ctr">
                        <a:spcBef>
                          <a:spcPts val="0"/>
                        </a:spcBef>
                        <a:spcAft>
                          <a:spcPts val="0"/>
                        </a:spcAft>
                        <a:buNone/>
                      </a:pPr>
                      <a:r>
                        <a:rPr b="1" lang="en-GB" sz="1600" u="none" cap="none" strike="noStrike">
                          <a:solidFill>
                            <a:schemeClr val="dk1"/>
                          </a:solidFill>
                          <a:latin typeface="Calibri"/>
                          <a:ea typeface="Calibri"/>
                          <a:cs typeface="Calibri"/>
                          <a:sym typeface="Calibri"/>
                        </a:rPr>
                        <a:t>B9</a:t>
                      </a:r>
                      <a:endParaRPr/>
                    </a:p>
                  </a:txBody>
                  <a:tcPr marT="0" marB="0" marR="68575" marL="68575" anchor="ctr">
                    <a:lnL cap="flat" cmpd="sng" w="76200">
                      <a:solidFill>
                        <a:schemeClr val="dk1"/>
                      </a:solidFill>
                      <a:prstDash val="solid"/>
                      <a:round/>
                      <a:headEnd len="sm" w="sm" type="none"/>
                      <a:tailEnd len="sm" w="sm" type="none"/>
                    </a:lnL>
                    <a:lnB cap="flat" cmpd="sng" w="76200">
                      <a:solidFill>
                        <a:schemeClr val="dk1"/>
                      </a:solidFill>
                      <a:prstDash val="solid"/>
                      <a:round/>
                      <a:headEnd len="sm" w="sm" type="none"/>
                      <a:tailEnd len="sm" w="sm" type="none"/>
                    </a:lnB>
                  </a:tcPr>
                </a:tc>
                <a:tc gridSpan="2">
                  <a:txBody>
                    <a:bodyPr/>
                    <a:lstStyle/>
                    <a:p>
                      <a:pPr indent="0" lvl="0" marL="0" marR="0" rtl="0" algn="l">
                        <a:spcBef>
                          <a:spcPts val="0"/>
                        </a:spcBef>
                        <a:spcAft>
                          <a:spcPts val="0"/>
                        </a:spcAft>
                        <a:buNone/>
                      </a:pPr>
                      <a:r>
                        <a:rPr lang="en-GB" sz="1600" u="none" cap="none" strike="noStrike">
                          <a:solidFill>
                            <a:schemeClr val="dk1"/>
                          </a:solidFill>
                          <a:latin typeface="Calibri"/>
                          <a:ea typeface="Calibri"/>
                          <a:cs typeface="Calibri"/>
                          <a:sym typeface="Calibri"/>
                        </a:rPr>
                        <a:t>Respiration</a:t>
                      </a:r>
                      <a:endParaRPr/>
                    </a:p>
                  </a:txBody>
                  <a:tcPr marT="0" marB="0" marR="68575" marL="68575" anchor="ctr">
                    <a:lnR cap="flat" cmpd="sng" w="76200">
                      <a:solidFill>
                        <a:schemeClr val="dk1"/>
                      </a:solidFill>
                      <a:prstDash val="solid"/>
                      <a:round/>
                      <a:headEnd len="sm" w="sm" type="none"/>
                      <a:tailEnd len="sm" w="sm" type="none"/>
                    </a:lnR>
                    <a:lnB cap="flat" cmpd="sng" w="76200">
                      <a:solidFill>
                        <a:schemeClr val="dk1"/>
                      </a:solidFill>
                      <a:prstDash val="solid"/>
                      <a:round/>
                      <a:headEnd len="sm" w="sm" type="none"/>
                      <a:tailEnd len="sm" w="sm" type="none"/>
                    </a:lnB>
                  </a:tcPr>
                </a:tc>
                <a:tc hMerge="1"/>
              </a:tr>
            </a:tbl>
          </a:graphicData>
        </a:graphic>
      </p:graphicFrame>
      <p:sp>
        <p:nvSpPr>
          <p:cNvPr id="89" name="Google Shape;89;p1"/>
          <p:cNvSpPr txBox="1"/>
          <p:nvPr/>
        </p:nvSpPr>
        <p:spPr>
          <a:xfrm>
            <a:off x="645493" y="1421206"/>
            <a:ext cx="4329000" cy="3786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GB" sz="4000" u="none" cap="none" strike="noStrike">
                <a:solidFill>
                  <a:srgbClr val="00B050"/>
                </a:solidFill>
                <a:latin typeface="Calibri"/>
                <a:ea typeface="Calibri"/>
                <a:cs typeface="Calibri"/>
                <a:sym typeface="Calibri"/>
              </a:rPr>
              <a:t>Triple Science: Biology Paper 1</a:t>
            </a:r>
            <a:endParaRPr/>
          </a:p>
          <a:p>
            <a:pPr indent="0" lvl="0" marL="0" marR="0" rtl="0" algn="ctr">
              <a:spcBef>
                <a:spcPts val="0"/>
              </a:spcBef>
              <a:spcAft>
                <a:spcPts val="0"/>
              </a:spcAft>
              <a:buNone/>
            </a:pPr>
            <a:r>
              <a:t/>
            </a:r>
            <a:endParaRPr b="1" i="0" sz="2000" u="none" cap="none" strike="noStrike">
              <a:solidFill>
                <a:srgbClr val="00B050"/>
              </a:solidFill>
              <a:latin typeface="Calibri"/>
              <a:ea typeface="Calibri"/>
              <a:cs typeface="Calibri"/>
              <a:sym typeface="Calibri"/>
            </a:endParaRPr>
          </a:p>
          <a:p>
            <a:pPr indent="0" lvl="0" marL="0" marR="0" rtl="0" algn="ctr">
              <a:spcBef>
                <a:spcPts val="0"/>
              </a:spcBef>
              <a:spcAft>
                <a:spcPts val="0"/>
              </a:spcAft>
              <a:buNone/>
            </a:pPr>
            <a:r>
              <a:rPr b="1" i="0" lang="en-GB" sz="4000" u="none" cap="none" strike="noStrike">
                <a:solidFill>
                  <a:srgbClr val="00B050"/>
                </a:solidFill>
                <a:latin typeface="Calibri"/>
                <a:ea typeface="Calibri"/>
                <a:cs typeface="Calibri"/>
                <a:sym typeface="Calibri"/>
              </a:rPr>
              <a:t>Summary </a:t>
            </a:r>
            <a:endParaRPr/>
          </a:p>
          <a:p>
            <a:pPr indent="0" lvl="0" marL="0" marR="0" rtl="0" algn="ctr">
              <a:spcBef>
                <a:spcPts val="0"/>
              </a:spcBef>
              <a:spcAft>
                <a:spcPts val="0"/>
              </a:spcAft>
              <a:buNone/>
            </a:pPr>
            <a:r>
              <a:rPr b="1" i="0" lang="en-GB" sz="4000" u="none" cap="none" strike="noStrike">
                <a:solidFill>
                  <a:srgbClr val="00B050"/>
                </a:solidFill>
                <a:latin typeface="Calibri"/>
                <a:ea typeface="Calibri"/>
                <a:cs typeface="Calibri"/>
                <a:sym typeface="Calibri"/>
              </a:rPr>
              <a:t>Sheets</a:t>
            </a:r>
            <a:endParaRPr/>
          </a:p>
          <a:p>
            <a:pPr indent="0" lvl="0" marL="0" marR="0" rtl="0" algn="ctr">
              <a:spcBef>
                <a:spcPts val="0"/>
              </a:spcBef>
              <a:spcAft>
                <a:spcPts val="0"/>
              </a:spcAft>
              <a:buNone/>
            </a:pPr>
            <a:r>
              <a:t/>
            </a:r>
            <a:endParaRPr b="1" i="0" sz="2000" u="none" cap="none" strike="noStrike">
              <a:solidFill>
                <a:schemeClr val="dk1"/>
              </a:solidFill>
              <a:latin typeface="Calibri"/>
              <a:ea typeface="Calibri"/>
              <a:cs typeface="Calibri"/>
              <a:sym typeface="Calibri"/>
            </a:endParaRPr>
          </a:p>
          <a:p>
            <a:pPr indent="0" lvl="0" marL="0" marR="0" rtl="0" algn="ctr">
              <a:spcBef>
                <a:spcPts val="0"/>
              </a:spcBef>
              <a:spcAft>
                <a:spcPts val="0"/>
              </a:spcAft>
              <a:buNone/>
            </a:pPr>
            <a:r>
              <a:rPr b="1" lang="en-GB" sz="4000" u="sng">
                <a:solidFill>
                  <a:srgbClr val="00B050"/>
                </a:solidFill>
                <a:latin typeface="Calibri"/>
                <a:ea typeface="Calibri"/>
                <a:cs typeface="Calibri"/>
                <a:sym typeface="Calibri"/>
              </a:rPr>
              <a:t>Higher</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pic>
        <p:nvPicPr>
          <p:cNvPr id="95" name="Google Shape;95;p2"/>
          <p:cNvPicPr preferRelativeResize="0"/>
          <p:nvPr/>
        </p:nvPicPr>
        <p:blipFill rotWithShape="1">
          <a:blip r:embed="rId3">
            <a:alphaModFix/>
          </a:blip>
          <a:srcRect b="0" l="0" r="0" t="0"/>
          <a:stretch/>
        </p:blipFill>
        <p:spPr>
          <a:xfrm>
            <a:off x="7317314" y="407390"/>
            <a:ext cx="1690507" cy="2071563"/>
          </a:xfrm>
          <a:prstGeom prst="rect">
            <a:avLst/>
          </a:prstGeom>
          <a:noFill/>
          <a:ln>
            <a:noFill/>
          </a:ln>
        </p:spPr>
      </p:pic>
      <p:sp>
        <p:nvSpPr>
          <p:cNvPr id="96" name="Google Shape;96;p2"/>
          <p:cNvSpPr/>
          <p:nvPr/>
        </p:nvSpPr>
        <p:spPr>
          <a:xfrm>
            <a:off x="1" y="5503082"/>
            <a:ext cx="3535052" cy="1364818"/>
          </a:xfrm>
          <a:prstGeom prst="rect">
            <a:avLst/>
          </a:prstGeom>
          <a:noFill/>
          <a:ln cap="flat" cmpd="sng" w="571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97" name="Google Shape;97;p2"/>
          <p:cNvSpPr/>
          <p:nvPr/>
        </p:nvSpPr>
        <p:spPr>
          <a:xfrm>
            <a:off x="19464" y="434342"/>
            <a:ext cx="3515589" cy="2092881"/>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000"/>
              <a:buFont typeface="Calibri"/>
              <a:buNone/>
            </a:pPr>
            <a:r>
              <a:rPr b="1" i="0" lang="en-GB" sz="1000" u="none" cap="none" strike="noStrike">
                <a:solidFill>
                  <a:srgbClr val="000000"/>
                </a:solidFill>
                <a:latin typeface="Calibri"/>
                <a:ea typeface="Calibri"/>
                <a:cs typeface="Calibri"/>
                <a:sym typeface="Calibri"/>
              </a:rPr>
              <a:t>Cell Structures </a:t>
            </a:r>
            <a:endParaRPr/>
          </a:p>
          <a:p>
            <a:pPr indent="0" lvl="0" marL="0" marR="0" rtl="0" algn="just">
              <a:lnSpc>
                <a:spcPct val="100000"/>
              </a:lnSpc>
              <a:spcBef>
                <a:spcPts val="0"/>
              </a:spcBef>
              <a:spcAft>
                <a:spcPts val="0"/>
              </a:spcAft>
              <a:buClr>
                <a:srgbClr val="000000"/>
              </a:buClr>
              <a:buSzPts val="1000"/>
              <a:buFont typeface="Calibri"/>
              <a:buNone/>
            </a:pPr>
            <a:r>
              <a:rPr b="0" i="0" lang="en-GB" sz="1000" u="none" cap="none" strike="noStrike">
                <a:solidFill>
                  <a:srgbClr val="000000"/>
                </a:solidFill>
                <a:latin typeface="Calibri"/>
                <a:ea typeface="Calibri"/>
                <a:cs typeface="Calibri"/>
                <a:sym typeface="Calibri"/>
              </a:rPr>
              <a:t>Plant and animal cells (eukaryotic cells) have a cell membrane, cytoplasm and genetic material enclosed in a nucleus. Bacterial cells (prokaryotic cells) are much smaller in comparison. They have cytoplasm and a cell membrane surrounded by a cell wall. The genetic material is not enclosed in a nucleus. It is a single DNA loop and there may be one or more small rings of DNA called plasmids. Most animal cells have the following parts: nucleus, cytoplasm, a cell membrane, mitochondria, ribosomes. In addition to the parts found in animal cells, plant cells often have: chloroplasts, a permanent vacuole filled with cell sap. Plant and algal cells also have a cell wall made of cellulose, which strengthens the cell.</a:t>
            </a:r>
            <a:endParaRPr b="0" i="0" sz="1000" u="none" cap="none" strike="noStrike">
              <a:solidFill>
                <a:srgbClr val="7F7F7F"/>
              </a:solidFill>
              <a:latin typeface="Calibri"/>
              <a:ea typeface="Calibri"/>
              <a:cs typeface="Calibri"/>
              <a:sym typeface="Calibri"/>
            </a:endParaRPr>
          </a:p>
        </p:txBody>
      </p:sp>
      <p:sp>
        <p:nvSpPr>
          <p:cNvPr id="98" name="Google Shape;98;p2"/>
          <p:cNvSpPr/>
          <p:nvPr/>
        </p:nvSpPr>
        <p:spPr>
          <a:xfrm>
            <a:off x="1" y="401004"/>
            <a:ext cx="3535052" cy="5102077"/>
          </a:xfrm>
          <a:prstGeom prst="rect">
            <a:avLst/>
          </a:prstGeom>
          <a:noFill/>
          <a:ln cap="flat" cmpd="sng" w="571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graphicFrame>
        <p:nvGraphicFramePr>
          <p:cNvPr id="99" name="Google Shape;99;p2"/>
          <p:cNvGraphicFramePr/>
          <p:nvPr/>
        </p:nvGraphicFramePr>
        <p:xfrm>
          <a:off x="89276" y="2476544"/>
          <a:ext cx="3000000" cy="3000000"/>
        </p:xfrm>
        <a:graphic>
          <a:graphicData uri="http://schemas.openxmlformats.org/drawingml/2006/table">
            <a:tbl>
              <a:tblPr>
                <a:noFill/>
                <a:tableStyleId>{C6313981-ECD1-4C66-B60F-C82F58517611}</a:tableStyleId>
              </a:tblPr>
              <a:tblGrid>
                <a:gridCol w="825125"/>
                <a:gridCol w="2550850"/>
              </a:tblGrid>
              <a:tr h="227075">
                <a:tc>
                  <a:txBody>
                    <a:bodyPr/>
                    <a:lstStyle/>
                    <a:p>
                      <a:pPr indent="0" lvl="0" marL="0" marR="0" rtl="0" algn="l">
                        <a:spcBef>
                          <a:spcPts val="0"/>
                        </a:spcBef>
                        <a:spcAft>
                          <a:spcPts val="0"/>
                        </a:spcAft>
                        <a:buNone/>
                      </a:pPr>
                      <a:r>
                        <a:rPr lang="en-GB" sz="900" u="none" cap="none" strike="noStrike"/>
                        <a:t>Part</a:t>
                      </a:r>
                      <a:endParaRPr b="1" i="0" sz="900" u="none" cap="none" strike="noStrike"/>
                    </a:p>
                  </a:txBody>
                  <a:tcPr marT="76200" marB="19050" marR="47625" marL="76200"/>
                </a:tc>
                <a:tc>
                  <a:txBody>
                    <a:bodyPr/>
                    <a:lstStyle/>
                    <a:p>
                      <a:pPr indent="0" lvl="0" marL="0" marR="0" rtl="0" algn="l">
                        <a:spcBef>
                          <a:spcPts val="0"/>
                        </a:spcBef>
                        <a:spcAft>
                          <a:spcPts val="0"/>
                        </a:spcAft>
                        <a:buNone/>
                      </a:pPr>
                      <a:r>
                        <a:rPr lang="en-GB" sz="900" u="none" cap="none" strike="noStrike"/>
                        <a:t>Function</a:t>
                      </a:r>
                      <a:endParaRPr b="1" i="0" sz="900" u="none" cap="none" strike="noStrike"/>
                    </a:p>
                  </a:txBody>
                  <a:tcPr marT="76200" marB="19050" marR="47625" marL="76200"/>
                </a:tc>
              </a:tr>
              <a:tr h="361075">
                <a:tc>
                  <a:txBody>
                    <a:bodyPr/>
                    <a:lstStyle/>
                    <a:p>
                      <a:pPr indent="0" lvl="0" marL="0" marR="0" rtl="0" algn="l">
                        <a:spcBef>
                          <a:spcPts val="0"/>
                        </a:spcBef>
                        <a:spcAft>
                          <a:spcPts val="0"/>
                        </a:spcAft>
                        <a:buNone/>
                      </a:pPr>
                      <a:r>
                        <a:rPr lang="en-GB" sz="900" u="none" cap="none" strike="noStrike"/>
                        <a:t>Nucleus</a:t>
                      </a:r>
                      <a:endParaRPr/>
                    </a:p>
                  </a:txBody>
                  <a:tcPr marT="76200" marB="19050" marR="47625" marL="76200"/>
                </a:tc>
                <a:tc>
                  <a:txBody>
                    <a:bodyPr/>
                    <a:lstStyle/>
                    <a:p>
                      <a:pPr indent="0" lvl="0" marL="0" marR="0" rtl="0" algn="l">
                        <a:spcBef>
                          <a:spcPts val="0"/>
                        </a:spcBef>
                        <a:spcAft>
                          <a:spcPts val="0"/>
                        </a:spcAft>
                        <a:buNone/>
                      </a:pPr>
                      <a:r>
                        <a:rPr lang="en-GB" sz="900" u="none" cap="none" strike="noStrike"/>
                        <a:t>Contains genetic material, which controls the activities of the cell</a:t>
                      </a:r>
                      <a:endParaRPr/>
                    </a:p>
                  </a:txBody>
                  <a:tcPr marT="76200" marB="19050" marR="47625" marL="76200"/>
                </a:tc>
              </a:tr>
              <a:tr h="361075">
                <a:tc>
                  <a:txBody>
                    <a:bodyPr/>
                    <a:lstStyle/>
                    <a:p>
                      <a:pPr indent="0" lvl="0" marL="0" marR="0" rtl="0" algn="l">
                        <a:spcBef>
                          <a:spcPts val="0"/>
                        </a:spcBef>
                        <a:spcAft>
                          <a:spcPts val="0"/>
                        </a:spcAft>
                        <a:buNone/>
                      </a:pPr>
                      <a:r>
                        <a:rPr lang="en-GB" sz="900" u="none" cap="none" strike="noStrike"/>
                        <a:t>Cytoplasm</a:t>
                      </a:r>
                      <a:endParaRPr/>
                    </a:p>
                  </a:txBody>
                  <a:tcPr marT="76200" marB="19050" marR="47625" marL="76200"/>
                </a:tc>
                <a:tc>
                  <a:txBody>
                    <a:bodyPr/>
                    <a:lstStyle/>
                    <a:p>
                      <a:pPr indent="0" lvl="0" marL="0" marR="0" rtl="0" algn="l">
                        <a:spcBef>
                          <a:spcPts val="0"/>
                        </a:spcBef>
                        <a:spcAft>
                          <a:spcPts val="0"/>
                        </a:spcAft>
                        <a:buNone/>
                      </a:pPr>
                      <a:r>
                        <a:rPr lang="en-GB" sz="900" u="none" cap="none" strike="noStrike"/>
                        <a:t>Most chemical processes take place here, controlled by enzymes</a:t>
                      </a:r>
                      <a:endParaRPr/>
                    </a:p>
                  </a:txBody>
                  <a:tcPr marT="76200" marB="19050" marR="47625" marL="76200"/>
                </a:tc>
              </a:tr>
              <a:tr h="361075">
                <a:tc>
                  <a:txBody>
                    <a:bodyPr/>
                    <a:lstStyle/>
                    <a:p>
                      <a:pPr indent="0" lvl="0" marL="0" marR="0" rtl="0" algn="l">
                        <a:spcBef>
                          <a:spcPts val="0"/>
                        </a:spcBef>
                        <a:spcAft>
                          <a:spcPts val="0"/>
                        </a:spcAft>
                        <a:buNone/>
                      </a:pPr>
                      <a:r>
                        <a:rPr lang="en-GB" sz="900" u="none" cap="none" strike="noStrike"/>
                        <a:t>Cell membrane</a:t>
                      </a:r>
                      <a:endParaRPr/>
                    </a:p>
                  </a:txBody>
                  <a:tcPr marT="76200" marB="19050" marR="47625" marL="76200"/>
                </a:tc>
                <a:tc>
                  <a:txBody>
                    <a:bodyPr/>
                    <a:lstStyle/>
                    <a:p>
                      <a:pPr indent="0" lvl="0" marL="0" marR="0" rtl="0" algn="l">
                        <a:spcBef>
                          <a:spcPts val="0"/>
                        </a:spcBef>
                        <a:spcAft>
                          <a:spcPts val="0"/>
                        </a:spcAft>
                        <a:buNone/>
                      </a:pPr>
                      <a:r>
                        <a:rPr lang="en-GB" sz="900" u="none" cap="none" strike="noStrike"/>
                        <a:t>Controls the movement of substances into and out of the cell</a:t>
                      </a:r>
                      <a:endParaRPr/>
                    </a:p>
                  </a:txBody>
                  <a:tcPr marT="76200" marB="19050" marR="47625" marL="76200"/>
                </a:tc>
              </a:tr>
              <a:tr h="361075">
                <a:tc>
                  <a:txBody>
                    <a:bodyPr/>
                    <a:lstStyle/>
                    <a:p>
                      <a:pPr indent="0" lvl="0" marL="0" marR="0" rtl="0" algn="l">
                        <a:spcBef>
                          <a:spcPts val="0"/>
                        </a:spcBef>
                        <a:spcAft>
                          <a:spcPts val="0"/>
                        </a:spcAft>
                        <a:buNone/>
                      </a:pPr>
                      <a:r>
                        <a:rPr lang="en-GB" sz="900" u="none" cap="none" strike="noStrike"/>
                        <a:t>Mitochondria</a:t>
                      </a:r>
                      <a:endParaRPr/>
                    </a:p>
                  </a:txBody>
                  <a:tcPr marT="76200" marB="19050" marR="47625" marL="76200"/>
                </a:tc>
                <a:tc>
                  <a:txBody>
                    <a:bodyPr/>
                    <a:lstStyle/>
                    <a:p>
                      <a:pPr indent="0" lvl="0" marL="0" marR="0" rtl="0" algn="l">
                        <a:spcBef>
                          <a:spcPts val="0"/>
                        </a:spcBef>
                        <a:spcAft>
                          <a:spcPts val="0"/>
                        </a:spcAft>
                        <a:buNone/>
                      </a:pPr>
                      <a:r>
                        <a:rPr lang="en-GB" sz="900" u="none" cap="none" strike="noStrike"/>
                        <a:t>Most energy is released by respiration here</a:t>
                      </a:r>
                      <a:endParaRPr/>
                    </a:p>
                  </a:txBody>
                  <a:tcPr marT="76200" marB="19050" marR="47625" marL="76200"/>
                </a:tc>
              </a:tr>
              <a:tr h="227075">
                <a:tc>
                  <a:txBody>
                    <a:bodyPr/>
                    <a:lstStyle/>
                    <a:p>
                      <a:pPr indent="0" lvl="0" marL="0" marR="0" rtl="0" algn="l">
                        <a:spcBef>
                          <a:spcPts val="0"/>
                        </a:spcBef>
                        <a:spcAft>
                          <a:spcPts val="0"/>
                        </a:spcAft>
                        <a:buNone/>
                      </a:pPr>
                      <a:r>
                        <a:rPr lang="en-GB" sz="900" u="none" cap="none" strike="noStrike"/>
                        <a:t>Ribosomes</a:t>
                      </a:r>
                      <a:endParaRPr/>
                    </a:p>
                  </a:txBody>
                  <a:tcPr marT="76200" marB="19050" marR="47625" marL="76200"/>
                </a:tc>
                <a:tc>
                  <a:txBody>
                    <a:bodyPr/>
                    <a:lstStyle/>
                    <a:p>
                      <a:pPr indent="0" lvl="0" marL="0" marR="0" rtl="0" algn="l">
                        <a:spcBef>
                          <a:spcPts val="0"/>
                        </a:spcBef>
                        <a:spcAft>
                          <a:spcPts val="0"/>
                        </a:spcAft>
                        <a:buNone/>
                      </a:pPr>
                      <a:r>
                        <a:rPr lang="en-GB" sz="900" u="none" cap="none" strike="noStrike"/>
                        <a:t>Protein synthesis happens here</a:t>
                      </a:r>
                      <a:endParaRPr/>
                    </a:p>
                  </a:txBody>
                  <a:tcPr marT="76200" marB="19050" marR="47625" marL="76200"/>
                </a:tc>
              </a:tr>
              <a:tr h="227075">
                <a:tc>
                  <a:txBody>
                    <a:bodyPr/>
                    <a:lstStyle/>
                    <a:p>
                      <a:pPr indent="0" lvl="0" marL="0" marR="0" rtl="0" algn="l">
                        <a:spcBef>
                          <a:spcPts val="0"/>
                        </a:spcBef>
                        <a:spcAft>
                          <a:spcPts val="0"/>
                        </a:spcAft>
                        <a:buNone/>
                      </a:pPr>
                      <a:r>
                        <a:rPr lang="en-GB" sz="900" u="none" cap="none" strike="noStrike"/>
                        <a:t>Cell wall</a:t>
                      </a:r>
                      <a:endParaRPr/>
                    </a:p>
                  </a:txBody>
                  <a:tcPr marT="76200" marB="19050" marR="47625" marL="76200"/>
                </a:tc>
                <a:tc>
                  <a:txBody>
                    <a:bodyPr/>
                    <a:lstStyle/>
                    <a:p>
                      <a:pPr indent="0" lvl="0" marL="0" marR="0" rtl="0" algn="l">
                        <a:spcBef>
                          <a:spcPts val="0"/>
                        </a:spcBef>
                        <a:spcAft>
                          <a:spcPts val="0"/>
                        </a:spcAft>
                        <a:buNone/>
                      </a:pPr>
                      <a:r>
                        <a:rPr lang="en-GB" sz="900" u="none" cap="none" strike="noStrike"/>
                        <a:t>Strengthens the cell</a:t>
                      </a:r>
                      <a:endParaRPr/>
                    </a:p>
                  </a:txBody>
                  <a:tcPr marT="76200" marB="19050" marR="47625" marL="76200"/>
                </a:tc>
              </a:tr>
              <a:tr h="361075">
                <a:tc>
                  <a:txBody>
                    <a:bodyPr/>
                    <a:lstStyle/>
                    <a:p>
                      <a:pPr indent="0" lvl="0" marL="0" marR="0" rtl="0" algn="l">
                        <a:spcBef>
                          <a:spcPts val="0"/>
                        </a:spcBef>
                        <a:spcAft>
                          <a:spcPts val="0"/>
                        </a:spcAft>
                        <a:buNone/>
                      </a:pPr>
                      <a:r>
                        <a:rPr lang="en-GB" sz="900" u="none" cap="none" strike="noStrike"/>
                        <a:t>Chloroplasts</a:t>
                      </a:r>
                      <a:endParaRPr/>
                    </a:p>
                  </a:txBody>
                  <a:tcPr marT="76200" marB="19050" marR="47625" marL="76200"/>
                </a:tc>
                <a:tc>
                  <a:txBody>
                    <a:bodyPr/>
                    <a:lstStyle/>
                    <a:p>
                      <a:pPr indent="0" lvl="0" marL="0" marR="0" rtl="0" algn="l">
                        <a:spcBef>
                          <a:spcPts val="0"/>
                        </a:spcBef>
                        <a:spcAft>
                          <a:spcPts val="0"/>
                        </a:spcAft>
                        <a:buNone/>
                      </a:pPr>
                      <a:r>
                        <a:rPr lang="en-GB" sz="900" u="none" cap="none" strike="noStrike"/>
                        <a:t>Contain chlorophyll, which absorbs light energy for photosynthesis</a:t>
                      </a:r>
                      <a:endParaRPr/>
                    </a:p>
                  </a:txBody>
                  <a:tcPr marT="76200" marB="19050" marR="47625" marL="76200"/>
                </a:tc>
              </a:tr>
              <a:tr h="361075">
                <a:tc>
                  <a:txBody>
                    <a:bodyPr/>
                    <a:lstStyle/>
                    <a:p>
                      <a:pPr indent="0" lvl="0" marL="0" marR="0" rtl="0" algn="l">
                        <a:spcBef>
                          <a:spcPts val="0"/>
                        </a:spcBef>
                        <a:spcAft>
                          <a:spcPts val="0"/>
                        </a:spcAft>
                        <a:buNone/>
                      </a:pPr>
                      <a:r>
                        <a:rPr lang="en-GB" sz="900" u="none" cap="none" strike="noStrike"/>
                        <a:t>Permanent vacuole</a:t>
                      </a:r>
                      <a:endParaRPr/>
                    </a:p>
                  </a:txBody>
                  <a:tcPr marT="76200" marB="19050" marR="47625" marL="76200"/>
                </a:tc>
                <a:tc>
                  <a:txBody>
                    <a:bodyPr/>
                    <a:lstStyle/>
                    <a:p>
                      <a:pPr indent="0" lvl="0" marL="0" marR="0" rtl="0" algn="l">
                        <a:spcBef>
                          <a:spcPts val="0"/>
                        </a:spcBef>
                        <a:spcAft>
                          <a:spcPts val="0"/>
                        </a:spcAft>
                        <a:buNone/>
                      </a:pPr>
                      <a:r>
                        <a:rPr lang="en-GB" sz="900" u="none" cap="none" strike="noStrike"/>
                        <a:t>Filled with cell sap to help keep the cell </a:t>
                      </a:r>
                      <a:r>
                        <a:rPr i="1" lang="en-GB" sz="900" u="none" cap="none" strike="noStrike"/>
                        <a:t>turgid</a:t>
                      </a:r>
                      <a:endParaRPr sz="900" u="none" cap="none" strike="noStrike"/>
                    </a:p>
                  </a:txBody>
                  <a:tcPr marT="76200" marB="19050" marR="47625" marL="76200"/>
                </a:tc>
              </a:tr>
            </a:tbl>
          </a:graphicData>
        </a:graphic>
      </p:graphicFrame>
      <p:sp>
        <p:nvSpPr>
          <p:cNvPr id="100" name="Google Shape;100;p2"/>
          <p:cNvSpPr/>
          <p:nvPr/>
        </p:nvSpPr>
        <p:spPr>
          <a:xfrm>
            <a:off x="1" y="5559746"/>
            <a:ext cx="3535052" cy="1015663"/>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000"/>
              <a:buFont typeface="Calibri"/>
              <a:buNone/>
            </a:pPr>
            <a:r>
              <a:rPr b="0" i="0" lang="en-GB" sz="1000" u="none" cap="none" strike="noStrike">
                <a:solidFill>
                  <a:srgbClr val="000000"/>
                </a:solidFill>
                <a:latin typeface="Calibri"/>
                <a:ea typeface="Calibri"/>
                <a:cs typeface="Calibri"/>
                <a:sym typeface="Calibri"/>
              </a:rPr>
              <a:t>An </a:t>
            </a:r>
            <a:r>
              <a:rPr b="1" i="0" lang="en-GB" sz="1000" u="none" cap="none" strike="noStrike">
                <a:solidFill>
                  <a:srgbClr val="000000"/>
                </a:solidFill>
                <a:latin typeface="Calibri"/>
                <a:ea typeface="Calibri"/>
                <a:cs typeface="Calibri"/>
                <a:sym typeface="Calibri"/>
              </a:rPr>
              <a:t>electron microscope </a:t>
            </a:r>
            <a:r>
              <a:rPr b="0" i="0" lang="en-GB" sz="1000" u="none" cap="none" strike="noStrike">
                <a:solidFill>
                  <a:srgbClr val="000000"/>
                </a:solidFill>
                <a:latin typeface="Calibri"/>
                <a:ea typeface="Calibri"/>
                <a:cs typeface="Calibri"/>
                <a:sym typeface="Calibri"/>
              </a:rPr>
              <a:t>has much higher magnification and resolution than a </a:t>
            </a:r>
            <a:r>
              <a:rPr b="1" i="0" lang="en-GB" sz="1000" u="none" cap="none" strike="noStrike">
                <a:solidFill>
                  <a:srgbClr val="000000"/>
                </a:solidFill>
                <a:latin typeface="Calibri"/>
                <a:ea typeface="Calibri"/>
                <a:cs typeface="Calibri"/>
                <a:sym typeface="Calibri"/>
              </a:rPr>
              <a:t>light microscope</a:t>
            </a:r>
            <a:r>
              <a:rPr b="0" i="0" lang="en-GB" sz="1000" u="none" cap="none" strike="noStrike">
                <a:solidFill>
                  <a:srgbClr val="000000"/>
                </a:solidFill>
                <a:latin typeface="Calibri"/>
                <a:ea typeface="Calibri"/>
                <a:cs typeface="Calibri"/>
                <a:sym typeface="Calibri"/>
              </a:rPr>
              <a:t>. This means that it can be used to study cells in much finer detail. This has enabled biologists to see and understand many more sub-cellular structures. Electron microscopes are more expensive and take up more space. Light microscopes are easy to use and cheap. </a:t>
            </a:r>
            <a:endParaRPr/>
          </a:p>
        </p:txBody>
      </p:sp>
      <p:sp>
        <p:nvSpPr>
          <p:cNvPr id="101" name="Google Shape;101;p2"/>
          <p:cNvSpPr/>
          <p:nvPr/>
        </p:nvSpPr>
        <p:spPr>
          <a:xfrm>
            <a:off x="3545630" y="455660"/>
            <a:ext cx="3598120" cy="6401753"/>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000"/>
              <a:buFont typeface="Calibri"/>
              <a:buNone/>
            </a:pPr>
            <a:r>
              <a:rPr b="1" i="0" lang="en-GB" sz="1000" u="none" cap="none" strike="noStrike">
                <a:solidFill>
                  <a:srgbClr val="000000"/>
                </a:solidFill>
                <a:latin typeface="Calibri"/>
                <a:ea typeface="Calibri"/>
                <a:cs typeface="Calibri"/>
                <a:sym typeface="Calibri"/>
              </a:rPr>
              <a:t>Nerve Cell</a:t>
            </a:r>
            <a:r>
              <a:rPr b="0" i="0" lang="en-GB" sz="1000" u="none" cap="none" strike="noStrike">
                <a:solidFill>
                  <a:srgbClr val="000000"/>
                </a:solidFill>
                <a:latin typeface="Calibri"/>
                <a:ea typeface="Calibri"/>
                <a:cs typeface="Calibri"/>
                <a:sym typeface="Calibri"/>
              </a:rPr>
              <a:t>- Carry electrical impulses around the body of an animal for rapid communication. Have long axons to carry information. Synapses are adapted to pass impulse to another cell. Lots of dendrites to make connections with other cells. Contain lots of mitochondria to provide energy that is needed to make neurotransmitters. </a:t>
            </a:r>
            <a:endParaRPr/>
          </a:p>
          <a:p>
            <a:pPr indent="0" lvl="0" marL="0" marR="0" rtl="0" algn="just">
              <a:lnSpc>
                <a:spcPct val="100000"/>
              </a:lnSpc>
              <a:spcBef>
                <a:spcPts val="0"/>
              </a:spcBef>
              <a:spcAft>
                <a:spcPts val="0"/>
              </a:spcAft>
              <a:buClr>
                <a:srgbClr val="000000"/>
              </a:buClr>
              <a:buSzPts val="1000"/>
              <a:buFont typeface="Calibri"/>
              <a:buNone/>
            </a:pPr>
            <a:r>
              <a:rPr b="1" i="0" lang="en-GB" sz="1000" u="none" cap="none" strike="noStrike">
                <a:solidFill>
                  <a:srgbClr val="000000"/>
                </a:solidFill>
                <a:latin typeface="Calibri"/>
                <a:ea typeface="Calibri"/>
                <a:cs typeface="Calibri"/>
                <a:sym typeface="Calibri"/>
              </a:rPr>
              <a:t>Sperm Cell </a:t>
            </a:r>
            <a:endParaRPr b="0" i="0" sz="1000" u="none" cap="none" strike="noStrike">
              <a:solidFill>
                <a:srgbClr val="000000"/>
              </a:solidFill>
              <a:latin typeface="Calibri"/>
              <a:ea typeface="Calibri"/>
              <a:cs typeface="Calibri"/>
              <a:sym typeface="Calibri"/>
            </a:endParaRPr>
          </a:p>
          <a:p>
            <a:pPr indent="0" lvl="0" marL="0" marR="0" rtl="0" algn="just">
              <a:lnSpc>
                <a:spcPct val="100000"/>
              </a:lnSpc>
              <a:spcBef>
                <a:spcPts val="0"/>
              </a:spcBef>
              <a:spcAft>
                <a:spcPts val="0"/>
              </a:spcAft>
              <a:buClr>
                <a:srgbClr val="000000"/>
              </a:buClr>
              <a:buSzPts val="1000"/>
              <a:buFont typeface="Calibri"/>
              <a:buNone/>
            </a:pPr>
            <a:r>
              <a:rPr b="0" i="0" lang="en-GB" sz="1000" u="none" cap="none" strike="noStrike">
                <a:solidFill>
                  <a:srgbClr val="000000"/>
                </a:solidFill>
                <a:latin typeface="Calibri"/>
                <a:ea typeface="Calibri"/>
                <a:cs typeface="Calibri"/>
                <a:sym typeface="Calibri"/>
              </a:rPr>
              <a:t>Contain the genetic information of the male parent and move to reach an egg. Has an acrosome that contains enzymes for breaking through the egg. Middle section has lots of mitochondria to transfer energy needed for the tail to work. A long tail that moves from side to side to help the cell move. A large nucleus that contains genetic information. Streamlined shape. </a:t>
            </a:r>
            <a:endParaRPr/>
          </a:p>
          <a:p>
            <a:pPr indent="0" lvl="0" marL="0" marR="0" rtl="0" algn="just">
              <a:lnSpc>
                <a:spcPct val="100000"/>
              </a:lnSpc>
              <a:spcBef>
                <a:spcPts val="0"/>
              </a:spcBef>
              <a:spcAft>
                <a:spcPts val="0"/>
              </a:spcAft>
              <a:buClr>
                <a:srgbClr val="000000"/>
              </a:buClr>
              <a:buSzPts val="1000"/>
              <a:buFont typeface="Calibri"/>
              <a:buNone/>
            </a:pPr>
            <a:r>
              <a:rPr b="1" i="0" lang="en-GB" sz="1000" u="none" cap="none" strike="noStrike">
                <a:solidFill>
                  <a:srgbClr val="000000"/>
                </a:solidFill>
                <a:latin typeface="Calibri"/>
                <a:ea typeface="Calibri"/>
                <a:cs typeface="Calibri"/>
                <a:sym typeface="Calibri"/>
              </a:rPr>
              <a:t>Muscle Cell</a:t>
            </a:r>
            <a:endParaRPr b="0" i="0" sz="1000" u="none" cap="none" strike="noStrike">
              <a:solidFill>
                <a:srgbClr val="000000"/>
              </a:solidFill>
              <a:latin typeface="Calibri"/>
              <a:ea typeface="Calibri"/>
              <a:cs typeface="Calibri"/>
              <a:sym typeface="Calibri"/>
            </a:endParaRPr>
          </a:p>
          <a:p>
            <a:pPr indent="0" lvl="0" marL="0" marR="0" rtl="0" algn="just">
              <a:lnSpc>
                <a:spcPct val="100000"/>
              </a:lnSpc>
              <a:spcBef>
                <a:spcPts val="0"/>
              </a:spcBef>
              <a:spcAft>
                <a:spcPts val="0"/>
              </a:spcAft>
              <a:buClr>
                <a:srgbClr val="000000"/>
              </a:buClr>
              <a:buSzPts val="1000"/>
              <a:buFont typeface="Calibri"/>
              <a:buNone/>
            </a:pPr>
            <a:r>
              <a:rPr b="0" i="0" lang="en-GB" sz="1000" u="none" cap="none" strike="noStrike">
                <a:solidFill>
                  <a:srgbClr val="000000"/>
                </a:solidFill>
                <a:latin typeface="Calibri"/>
                <a:ea typeface="Calibri"/>
                <a:cs typeface="Calibri"/>
                <a:sym typeface="Calibri"/>
              </a:rPr>
              <a:t>Cells that contract and relax to bring about movement. Store glycogen that can be used in respiration. Contain lots of mitochondria to transfer energy needed for cells to contract and relax. Contain proteins that slide over each other. </a:t>
            </a:r>
            <a:endParaRPr/>
          </a:p>
          <a:p>
            <a:pPr indent="0" lvl="0" marL="0" marR="0" rtl="0" algn="just">
              <a:lnSpc>
                <a:spcPct val="100000"/>
              </a:lnSpc>
              <a:spcBef>
                <a:spcPts val="0"/>
              </a:spcBef>
              <a:spcAft>
                <a:spcPts val="0"/>
              </a:spcAft>
              <a:buClr>
                <a:srgbClr val="000000"/>
              </a:buClr>
              <a:buSzPts val="1000"/>
              <a:buFont typeface="Calibri"/>
              <a:buNone/>
            </a:pPr>
            <a:r>
              <a:rPr b="1" i="0" lang="en-GB" sz="1000" u="none" cap="none" strike="noStrike">
                <a:solidFill>
                  <a:srgbClr val="000000"/>
                </a:solidFill>
                <a:latin typeface="Calibri"/>
                <a:ea typeface="Calibri"/>
                <a:cs typeface="Calibri"/>
                <a:sym typeface="Calibri"/>
              </a:rPr>
              <a:t>Palisade Cell</a:t>
            </a:r>
            <a:endParaRPr b="0" i="0" sz="1000" u="none" cap="none" strike="noStrike">
              <a:solidFill>
                <a:srgbClr val="000000"/>
              </a:solidFill>
              <a:latin typeface="Calibri"/>
              <a:ea typeface="Calibri"/>
              <a:cs typeface="Calibri"/>
              <a:sym typeface="Calibri"/>
            </a:endParaRPr>
          </a:p>
          <a:p>
            <a:pPr indent="0" lvl="0" marL="0" marR="0" rtl="0" algn="just">
              <a:lnSpc>
                <a:spcPct val="100000"/>
              </a:lnSpc>
              <a:spcBef>
                <a:spcPts val="0"/>
              </a:spcBef>
              <a:spcAft>
                <a:spcPts val="0"/>
              </a:spcAft>
              <a:buClr>
                <a:srgbClr val="000000"/>
              </a:buClr>
              <a:buSzPts val="1000"/>
              <a:buFont typeface="Calibri"/>
              <a:buNone/>
            </a:pPr>
            <a:r>
              <a:rPr b="0" i="0" lang="en-GB" sz="1000" u="none" cap="none" strike="noStrike">
                <a:solidFill>
                  <a:srgbClr val="000000"/>
                </a:solidFill>
                <a:latin typeface="Calibri"/>
                <a:ea typeface="Calibri"/>
                <a:cs typeface="Calibri"/>
                <a:sym typeface="Calibri"/>
              </a:rPr>
              <a:t>A photosynthetic cell that carries out photosynthesis. Have a permanent vacuole to keep the cells rigid to keep the leaf spread out and the stem supported. Contain chloroplasts containing chlorophyll that absorb light for Found in layers in the leaf and outer layers of the stem to absorb as much light as possible. Regular shape so that cells can be closely packed together. </a:t>
            </a:r>
            <a:endParaRPr/>
          </a:p>
          <a:p>
            <a:pPr indent="0" lvl="0" marL="0" marR="0" rtl="0" algn="just">
              <a:lnSpc>
                <a:spcPct val="100000"/>
              </a:lnSpc>
              <a:spcBef>
                <a:spcPts val="0"/>
              </a:spcBef>
              <a:spcAft>
                <a:spcPts val="0"/>
              </a:spcAft>
              <a:buClr>
                <a:srgbClr val="000000"/>
              </a:buClr>
              <a:buSzPts val="1000"/>
              <a:buFont typeface="Calibri"/>
              <a:buNone/>
            </a:pPr>
            <a:r>
              <a:rPr b="1" i="0" lang="en-GB" sz="1000" u="none" cap="none" strike="noStrike">
                <a:solidFill>
                  <a:srgbClr val="000000"/>
                </a:solidFill>
                <a:latin typeface="Calibri"/>
                <a:ea typeface="Calibri"/>
                <a:cs typeface="Calibri"/>
                <a:sym typeface="Calibri"/>
              </a:rPr>
              <a:t>Root Hair Cell</a:t>
            </a:r>
            <a:endParaRPr b="0" i="0" sz="1000" u="none" cap="none" strike="noStrike">
              <a:solidFill>
                <a:srgbClr val="000000"/>
              </a:solidFill>
              <a:latin typeface="Calibri"/>
              <a:ea typeface="Calibri"/>
              <a:cs typeface="Calibri"/>
              <a:sym typeface="Calibri"/>
            </a:endParaRPr>
          </a:p>
          <a:p>
            <a:pPr indent="0" lvl="0" marL="0" marR="0" rtl="0" algn="just">
              <a:lnSpc>
                <a:spcPct val="100000"/>
              </a:lnSpc>
              <a:spcBef>
                <a:spcPts val="0"/>
              </a:spcBef>
              <a:spcAft>
                <a:spcPts val="0"/>
              </a:spcAft>
              <a:buClr>
                <a:srgbClr val="000000"/>
              </a:buClr>
              <a:buSzPts val="1000"/>
              <a:buFont typeface="Calibri"/>
              <a:buNone/>
            </a:pPr>
            <a:r>
              <a:rPr b="0" i="0" lang="en-GB" sz="1000" u="none" cap="none" strike="noStrike">
                <a:solidFill>
                  <a:srgbClr val="000000"/>
                </a:solidFill>
                <a:latin typeface="Calibri"/>
                <a:ea typeface="Calibri"/>
                <a:cs typeface="Calibri"/>
                <a:sym typeface="Calibri"/>
              </a:rPr>
              <a:t>Take up water and mineral ions from the soil. Have lots of mitochondria to transfer energy for active transport of mineral ions. Have a large permanent vacuole to speed up the movement of water by osmosis. Have a large surface area for water to enter the cell. </a:t>
            </a:r>
            <a:endParaRPr/>
          </a:p>
          <a:p>
            <a:pPr indent="0" lvl="0" marL="0" marR="0" rtl="0" algn="just">
              <a:lnSpc>
                <a:spcPct val="100000"/>
              </a:lnSpc>
              <a:spcBef>
                <a:spcPts val="0"/>
              </a:spcBef>
              <a:spcAft>
                <a:spcPts val="0"/>
              </a:spcAft>
              <a:buClr>
                <a:srgbClr val="000000"/>
              </a:buClr>
              <a:buSzPts val="1000"/>
              <a:buFont typeface="Calibri"/>
              <a:buNone/>
            </a:pPr>
            <a:r>
              <a:rPr b="1" i="0" lang="en-GB" sz="1000" u="none" cap="none" strike="noStrike">
                <a:solidFill>
                  <a:srgbClr val="000000"/>
                </a:solidFill>
                <a:latin typeface="Calibri"/>
                <a:ea typeface="Calibri"/>
                <a:cs typeface="Calibri"/>
                <a:sym typeface="Calibri"/>
              </a:rPr>
              <a:t>Phloem Cell</a:t>
            </a:r>
            <a:endParaRPr b="0" i="0" sz="1000" u="none" cap="none" strike="noStrike">
              <a:solidFill>
                <a:srgbClr val="000000"/>
              </a:solidFill>
              <a:latin typeface="Calibri"/>
              <a:ea typeface="Calibri"/>
              <a:cs typeface="Calibri"/>
              <a:sym typeface="Calibri"/>
            </a:endParaRPr>
          </a:p>
          <a:p>
            <a:pPr indent="0" lvl="0" marL="0" marR="0" rtl="0" algn="just">
              <a:lnSpc>
                <a:spcPct val="100000"/>
              </a:lnSpc>
              <a:spcBef>
                <a:spcPts val="0"/>
              </a:spcBef>
              <a:spcAft>
                <a:spcPts val="0"/>
              </a:spcAft>
              <a:buClr>
                <a:srgbClr val="000000"/>
              </a:buClr>
              <a:buSzPts val="1000"/>
              <a:buFont typeface="Calibri"/>
              <a:buNone/>
            </a:pPr>
            <a:r>
              <a:rPr b="0" i="0" lang="en-GB" sz="1000" u="none" cap="none" strike="noStrike">
                <a:solidFill>
                  <a:srgbClr val="000000"/>
                </a:solidFill>
                <a:latin typeface="Calibri"/>
                <a:ea typeface="Calibri"/>
                <a:cs typeface="Calibri"/>
                <a:sym typeface="Calibri"/>
              </a:rPr>
              <a:t>Cells that make up a tissue to transport food around the plant. The cell walls between the cells break down to form sieve plates. Have very few supporting structures. Supported by companion cells.  The mitochondria of these cells provide energy to the other cell. </a:t>
            </a:r>
            <a:endParaRPr/>
          </a:p>
          <a:p>
            <a:pPr indent="0" lvl="0" marL="0" marR="0" rtl="0" algn="just">
              <a:lnSpc>
                <a:spcPct val="100000"/>
              </a:lnSpc>
              <a:spcBef>
                <a:spcPts val="0"/>
              </a:spcBef>
              <a:spcAft>
                <a:spcPts val="0"/>
              </a:spcAft>
              <a:buClr>
                <a:srgbClr val="000000"/>
              </a:buClr>
              <a:buSzPts val="1000"/>
              <a:buFont typeface="Calibri"/>
              <a:buNone/>
            </a:pPr>
            <a:r>
              <a:rPr b="1" i="0" lang="en-GB" sz="1000" u="none" cap="none" strike="noStrike">
                <a:solidFill>
                  <a:srgbClr val="000000"/>
                </a:solidFill>
                <a:latin typeface="Calibri"/>
                <a:ea typeface="Calibri"/>
                <a:cs typeface="Calibri"/>
                <a:sym typeface="Calibri"/>
              </a:rPr>
              <a:t>Xylem Cell</a:t>
            </a:r>
            <a:endParaRPr b="0" i="0" sz="1000" u="none" cap="none" strike="noStrike">
              <a:solidFill>
                <a:srgbClr val="000000"/>
              </a:solidFill>
              <a:latin typeface="Calibri"/>
              <a:ea typeface="Calibri"/>
              <a:cs typeface="Calibri"/>
              <a:sym typeface="Calibri"/>
            </a:endParaRPr>
          </a:p>
          <a:p>
            <a:pPr indent="0" lvl="0" marL="0" marR="0" rtl="0" algn="just">
              <a:lnSpc>
                <a:spcPct val="100000"/>
              </a:lnSpc>
              <a:spcBef>
                <a:spcPts val="0"/>
              </a:spcBef>
              <a:spcAft>
                <a:spcPts val="0"/>
              </a:spcAft>
              <a:buClr>
                <a:srgbClr val="000000"/>
              </a:buClr>
              <a:buSzPts val="1000"/>
              <a:buFont typeface="Calibri"/>
              <a:buNone/>
            </a:pPr>
            <a:r>
              <a:rPr b="0" i="0" lang="en-GB" sz="1000" u="none" cap="none" strike="noStrike">
                <a:solidFill>
                  <a:srgbClr val="000000"/>
                </a:solidFill>
                <a:latin typeface="Calibri"/>
                <a:ea typeface="Calibri"/>
                <a:cs typeface="Calibri"/>
                <a:sym typeface="Calibri"/>
              </a:rPr>
              <a:t>Cells that make up a tissue to transport water around the plant. Have spirals and rings of lignin to make them very strong. The cells die and form long hollow tubes.</a:t>
            </a:r>
            <a:endParaRPr/>
          </a:p>
        </p:txBody>
      </p:sp>
      <p:sp>
        <p:nvSpPr>
          <p:cNvPr id="102" name="Google Shape;102;p2"/>
          <p:cNvSpPr/>
          <p:nvPr/>
        </p:nvSpPr>
        <p:spPr>
          <a:xfrm>
            <a:off x="3538030" y="401005"/>
            <a:ext cx="3605720" cy="6466894"/>
          </a:xfrm>
          <a:prstGeom prst="rect">
            <a:avLst/>
          </a:prstGeom>
          <a:noFill/>
          <a:ln cap="flat" cmpd="sng" w="571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3" name="Google Shape;103;p2"/>
          <p:cNvSpPr/>
          <p:nvPr/>
        </p:nvSpPr>
        <p:spPr>
          <a:xfrm>
            <a:off x="7143751" y="401004"/>
            <a:ext cx="1985876" cy="2018917"/>
          </a:xfrm>
          <a:prstGeom prst="rect">
            <a:avLst/>
          </a:prstGeom>
          <a:noFill/>
          <a:ln cap="flat" cmpd="sng" w="571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4" name="Google Shape;104;p2"/>
          <p:cNvSpPr/>
          <p:nvPr/>
        </p:nvSpPr>
        <p:spPr>
          <a:xfrm>
            <a:off x="7143750" y="2419921"/>
            <a:ext cx="2000251" cy="2246769"/>
          </a:xfrm>
          <a:prstGeom prst="rect">
            <a:avLst/>
          </a:prstGeom>
          <a:noFill/>
          <a:ln cap="flat" cmpd="sng" w="571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5" name="Google Shape;105;p2"/>
          <p:cNvSpPr/>
          <p:nvPr/>
        </p:nvSpPr>
        <p:spPr>
          <a:xfrm>
            <a:off x="3554516" y="401004"/>
            <a:ext cx="5589484" cy="6466895"/>
          </a:xfrm>
          <a:prstGeom prst="rect">
            <a:avLst/>
          </a:prstGeom>
          <a:noFill/>
          <a:ln cap="flat" cmpd="sng" w="571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6" name="Google Shape;106;p2"/>
          <p:cNvSpPr txBox="1"/>
          <p:nvPr/>
        </p:nvSpPr>
        <p:spPr>
          <a:xfrm>
            <a:off x="-17684" y="-22433"/>
            <a:ext cx="8315325"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GB" sz="2000" u="none" cap="none" strike="noStrike">
                <a:solidFill>
                  <a:schemeClr val="dk1"/>
                </a:solidFill>
                <a:latin typeface="Calibri"/>
                <a:ea typeface="Calibri"/>
                <a:cs typeface="Calibri"/>
                <a:sym typeface="Calibri"/>
              </a:rPr>
              <a:t>B1: Cell Structure and Transport</a:t>
            </a:r>
            <a:endParaRPr/>
          </a:p>
        </p:txBody>
      </p:sp>
      <p:pic>
        <p:nvPicPr>
          <p:cNvPr id="107" name="Google Shape;107;p2"/>
          <p:cNvPicPr preferRelativeResize="0"/>
          <p:nvPr/>
        </p:nvPicPr>
        <p:blipFill rotWithShape="1">
          <a:blip r:embed="rId4">
            <a:alphaModFix/>
          </a:blip>
          <a:srcRect b="54041" l="57217" r="34059" t="43397"/>
          <a:stretch/>
        </p:blipFill>
        <p:spPr>
          <a:xfrm>
            <a:off x="1109564" y="6576272"/>
            <a:ext cx="1752646" cy="228680"/>
          </a:xfrm>
          <a:prstGeom prst="rect">
            <a:avLst/>
          </a:prstGeom>
          <a:noFill/>
          <a:ln>
            <a:noFill/>
          </a:ln>
        </p:spPr>
      </p:pic>
      <p:pic>
        <p:nvPicPr>
          <p:cNvPr id="108" name="Google Shape;108;p2"/>
          <p:cNvPicPr preferRelativeResize="0"/>
          <p:nvPr/>
        </p:nvPicPr>
        <p:blipFill rotWithShape="1">
          <a:blip r:embed="rId5">
            <a:alphaModFix/>
          </a:blip>
          <a:srcRect b="0" l="0" r="0" t="0"/>
          <a:stretch/>
        </p:blipFill>
        <p:spPr>
          <a:xfrm>
            <a:off x="7195568" y="2444015"/>
            <a:ext cx="1914135" cy="2168625"/>
          </a:xfrm>
          <a:prstGeom prst="rect">
            <a:avLst/>
          </a:prstGeom>
          <a:noFill/>
          <a:ln>
            <a:noFill/>
          </a:ln>
        </p:spPr>
      </p:pic>
      <p:sp>
        <p:nvSpPr>
          <p:cNvPr id="109" name="Google Shape;109;p2"/>
          <p:cNvSpPr/>
          <p:nvPr/>
        </p:nvSpPr>
        <p:spPr>
          <a:xfrm>
            <a:off x="7167376" y="4649920"/>
            <a:ext cx="1962251" cy="2246769"/>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000"/>
              <a:buFont typeface="Calibri"/>
              <a:buNone/>
            </a:pPr>
            <a:r>
              <a:rPr b="0" i="0" lang="en-GB" sz="1000" u="none" cap="none" strike="noStrike">
                <a:solidFill>
                  <a:srgbClr val="000000"/>
                </a:solidFill>
                <a:latin typeface="Calibri"/>
                <a:ea typeface="Calibri"/>
                <a:cs typeface="Calibri"/>
                <a:sym typeface="Calibri"/>
              </a:rPr>
              <a:t>Plant and animal cells (eukaryotic cells) have a cell membrane, cytoplasm and genetic material enclosed in a nucleus. Most animal cells have the following parts: nucleus, cytoplasm, a cell membrane, mitochondria, ribosomes. In addition to the parts found in animal cells, plant cells often have: chloroplasts, a permanent vacuole filled with cell sap. Plant and algal cells also have a cell wall made of cellulose, which strengthens the cell.</a:t>
            </a:r>
            <a:endParaRPr b="0" i="0" sz="1000" u="none" cap="none" strike="noStrike">
              <a:solidFill>
                <a:srgbClr val="7F7F7F"/>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3"/>
          <p:cNvSpPr/>
          <p:nvPr/>
        </p:nvSpPr>
        <p:spPr>
          <a:xfrm>
            <a:off x="58230" y="429578"/>
            <a:ext cx="9027539" cy="6380318"/>
          </a:xfrm>
          <a:prstGeom prst="rect">
            <a:avLst/>
          </a:prstGeom>
          <a:noFill/>
          <a:ln cap="flat" cmpd="sng" w="571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16" name="Google Shape;116;p3"/>
          <p:cNvSpPr txBox="1"/>
          <p:nvPr/>
        </p:nvSpPr>
        <p:spPr>
          <a:xfrm>
            <a:off x="-17684" y="-22433"/>
            <a:ext cx="8315325"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2000">
                <a:solidFill>
                  <a:schemeClr val="dk1"/>
                </a:solidFill>
                <a:latin typeface="Calibri"/>
                <a:ea typeface="Calibri"/>
                <a:cs typeface="Calibri"/>
                <a:sym typeface="Calibri"/>
              </a:rPr>
              <a:t>B1.2: Cell Transport</a:t>
            </a:r>
            <a:endParaRPr/>
          </a:p>
        </p:txBody>
      </p:sp>
      <p:sp>
        <p:nvSpPr>
          <p:cNvPr id="117" name="Google Shape;117;p3"/>
          <p:cNvSpPr/>
          <p:nvPr/>
        </p:nvSpPr>
        <p:spPr>
          <a:xfrm>
            <a:off x="58230" y="429578"/>
            <a:ext cx="2992047" cy="769441"/>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100"/>
              <a:buFont typeface="Calibri"/>
              <a:buNone/>
            </a:pPr>
            <a:r>
              <a:rPr b="1" i="0" lang="en-GB" sz="1100" u="none" cap="none" strike="noStrike">
                <a:solidFill>
                  <a:srgbClr val="000000"/>
                </a:solidFill>
                <a:latin typeface="Calibri"/>
                <a:ea typeface="Calibri"/>
                <a:cs typeface="Calibri"/>
                <a:sym typeface="Calibri"/>
              </a:rPr>
              <a:t>Osmosis</a:t>
            </a:r>
            <a:endParaRPr/>
          </a:p>
          <a:p>
            <a:pPr indent="0" lvl="0" marL="0" marR="0" rtl="0" algn="just">
              <a:lnSpc>
                <a:spcPct val="100000"/>
              </a:lnSpc>
              <a:spcBef>
                <a:spcPts val="0"/>
              </a:spcBef>
              <a:spcAft>
                <a:spcPts val="0"/>
              </a:spcAft>
              <a:buClr>
                <a:srgbClr val="000000"/>
              </a:buClr>
              <a:buSzPts val="1100"/>
              <a:buFont typeface="Calibri"/>
              <a:buNone/>
            </a:pPr>
            <a:r>
              <a:rPr b="0" i="0" lang="en-GB" sz="1100" u="none" cap="none" strike="noStrike">
                <a:solidFill>
                  <a:srgbClr val="000000"/>
                </a:solidFill>
                <a:latin typeface="Calibri"/>
                <a:ea typeface="Calibri"/>
                <a:cs typeface="Calibri"/>
                <a:sym typeface="Calibri"/>
              </a:rPr>
              <a:t>Osmosis is the movement of water from a dilute solution to a concentrated solution through a partially permeable membrane.</a:t>
            </a:r>
            <a:endParaRPr/>
          </a:p>
        </p:txBody>
      </p:sp>
      <p:sp>
        <p:nvSpPr>
          <p:cNvPr id="118" name="Google Shape;118;p3"/>
          <p:cNvSpPr/>
          <p:nvPr/>
        </p:nvSpPr>
        <p:spPr>
          <a:xfrm>
            <a:off x="58230" y="1235595"/>
            <a:ext cx="3040710" cy="2123658"/>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100"/>
              <a:buFont typeface="Calibri"/>
              <a:buNone/>
            </a:pPr>
            <a:r>
              <a:rPr b="1" i="0" lang="en-GB" sz="1100" u="none" cap="none" strike="noStrike">
                <a:solidFill>
                  <a:srgbClr val="000000"/>
                </a:solidFill>
                <a:latin typeface="Calibri"/>
                <a:ea typeface="Calibri"/>
                <a:cs typeface="Calibri"/>
                <a:sym typeface="Calibri"/>
              </a:rPr>
              <a:t>Active transport </a:t>
            </a:r>
            <a:endParaRPr/>
          </a:p>
          <a:p>
            <a:pPr indent="0" lvl="0" marL="0" marR="0" rtl="0" algn="just">
              <a:lnSpc>
                <a:spcPct val="100000"/>
              </a:lnSpc>
              <a:spcBef>
                <a:spcPts val="0"/>
              </a:spcBef>
              <a:spcAft>
                <a:spcPts val="0"/>
              </a:spcAft>
              <a:buClr>
                <a:srgbClr val="000000"/>
              </a:buClr>
              <a:buSzPts val="1100"/>
              <a:buFont typeface="Calibri"/>
              <a:buNone/>
            </a:pPr>
            <a:r>
              <a:rPr b="0" i="0" lang="en-GB" sz="1100" u="none" cap="none" strike="noStrike">
                <a:solidFill>
                  <a:srgbClr val="000000"/>
                </a:solidFill>
                <a:latin typeface="Calibri"/>
                <a:ea typeface="Calibri"/>
                <a:cs typeface="Calibri"/>
                <a:sym typeface="Calibri"/>
              </a:rPr>
              <a:t>Active transport moves substances from a more dilute solution to a more concentrated solution (against a concentration gradient). This requires</a:t>
            </a:r>
            <a:endParaRPr/>
          </a:p>
          <a:p>
            <a:pPr indent="0" lvl="0" marL="0" marR="0" rtl="0" algn="just">
              <a:lnSpc>
                <a:spcPct val="100000"/>
              </a:lnSpc>
              <a:spcBef>
                <a:spcPts val="0"/>
              </a:spcBef>
              <a:spcAft>
                <a:spcPts val="0"/>
              </a:spcAft>
              <a:buClr>
                <a:srgbClr val="000000"/>
              </a:buClr>
              <a:buSzPts val="1100"/>
              <a:buFont typeface="Calibri"/>
              <a:buNone/>
            </a:pPr>
            <a:r>
              <a:rPr b="0" i="0" lang="en-GB" sz="1100" u="none" cap="none" strike="noStrike">
                <a:solidFill>
                  <a:srgbClr val="000000"/>
                </a:solidFill>
                <a:latin typeface="Calibri"/>
                <a:ea typeface="Calibri"/>
                <a:cs typeface="Calibri"/>
                <a:sym typeface="Calibri"/>
              </a:rPr>
              <a:t>energy from respiration. Active transport allows mineral ions to be absorbed into plant root hairs from very dilute solutions in the soil. Plants require ions for healthy growth. It also allows sugar molecules to be absorbed from lower concentrations in the gut into the blood which has a higher sugar concentration. Sugar molecules are used for cell respiration.</a:t>
            </a:r>
            <a:endParaRPr/>
          </a:p>
        </p:txBody>
      </p:sp>
      <p:sp>
        <p:nvSpPr>
          <p:cNvPr id="119" name="Google Shape;119;p3"/>
          <p:cNvSpPr/>
          <p:nvPr/>
        </p:nvSpPr>
        <p:spPr>
          <a:xfrm>
            <a:off x="3098940" y="424018"/>
            <a:ext cx="2676217" cy="3139321"/>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100"/>
              <a:buFont typeface="Calibri"/>
              <a:buNone/>
            </a:pPr>
            <a:r>
              <a:rPr b="1" i="0" lang="en-GB" sz="1100" u="none" cap="none" strike="noStrike">
                <a:solidFill>
                  <a:srgbClr val="000000"/>
                </a:solidFill>
                <a:latin typeface="Calibri"/>
                <a:ea typeface="Calibri"/>
                <a:cs typeface="Calibri"/>
                <a:sym typeface="Calibri"/>
              </a:rPr>
              <a:t>Diffusion</a:t>
            </a:r>
            <a:endParaRPr/>
          </a:p>
          <a:p>
            <a:pPr indent="0" lvl="0" marL="0" marR="0" rtl="0" algn="just">
              <a:spcBef>
                <a:spcPts val="0"/>
              </a:spcBef>
              <a:spcAft>
                <a:spcPts val="0"/>
              </a:spcAft>
              <a:buNone/>
            </a:pPr>
            <a:r>
              <a:rPr b="0" i="0" lang="en-GB" sz="1100" u="none" cap="none" strike="noStrike">
                <a:solidFill>
                  <a:srgbClr val="000000"/>
                </a:solidFill>
                <a:latin typeface="Calibri"/>
                <a:ea typeface="Calibri"/>
                <a:cs typeface="Calibri"/>
                <a:sym typeface="Calibri"/>
              </a:rPr>
              <a:t>Diffusion is the spreading out of the particles of any substance in solution, or particles of a gas, resulting in a net movement from an area of higher concentration to an area of lower concentration. Some of the substances transported in and out of cells by diffusion are oxygen and carbon dioxide in gas exchange, and of the waste product urea from cells into the blood plasma for excretion in the kidney</a:t>
            </a:r>
            <a:r>
              <a:rPr lang="en-GB" sz="1100">
                <a:solidFill>
                  <a:srgbClr val="000000"/>
                </a:solidFill>
                <a:latin typeface="Calibri"/>
                <a:ea typeface="Calibri"/>
                <a:cs typeface="Calibri"/>
                <a:sym typeface="Calibri"/>
              </a:rPr>
              <a:t>. Factors which affect the rate of diffusion are:</a:t>
            </a:r>
            <a:endParaRPr/>
          </a:p>
          <a:p>
            <a:pPr indent="-171450" lvl="0" marL="171450" marR="0" rtl="0" algn="just">
              <a:spcBef>
                <a:spcPts val="0"/>
              </a:spcBef>
              <a:spcAft>
                <a:spcPts val="0"/>
              </a:spcAft>
              <a:buClr>
                <a:srgbClr val="000000"/>
              </a:buClr>
              <a:buSzPts val="1100"/>
              <a:buFont typeface="Arial"/>
              <a:buChar char="•"/>
            </a:pPr>
            <a:r>
              <a:rPr lang="en-GB" sz="1100">
                <a:solidFill>
                  <a:srgbClr val="000000"/>
                </a:solidFill>
                <a:latin typeface="Calibri"/>
                <a:ea typeface="Calibri"/>
                <a:cs typeface="Calibri"/>
                <a:sym typeface="Calibri"/>
              </a:rPr>
              <a:t> the difference in concentrations (concentration gradient),  </a:t>
            </a:r>
            <a:endParaRPr/>
          </a:p>
          <a:p>
            <a:pPr indent="-171450" lvl="0" marL="171450" marR="0" rtl="0" algn="just">
              <a:spcBef>
                <a:spcPts val="0"/>
              </a:spcBef>
              <a:spcAft>
                <a:spcPts val="0"/>
              </a:spcAft>
              <a:buClr>
                <a:srgbClr val="000000"/>
              </a:buClr>
              <a:buSzPts val="1100"/>
              <a:buFont typeface="Arial"/>
              <a:buChar char="•"/>
            </a:pPr>
            <a:r>
              <a:rPr lang="en-GB" sz="1100">
                <a:solidFill>
                  <a:srgbClr val="000000"/>
                </a:solidFill>
                <a:latin typeface="Calibri"/>
                <a:ea typeface="Calibri"/>
                <a:cs typeface="Calibri"/>
                <a:sym typeface="Calibri"/>
              </a:rPr>
              <a:t>the temperature </a:t>
            </a:r>
            <a:endParaRPr/>
          </a:p>
          <a:p>
            <a:pPr indent="-171450" lvl="0" marL="171450" marR="0" rtl="0" algn="just">
              <a:spcBef>
                <a:spcPts val="0"/>
              </a:spcBef>
              <a:spcAft>
                <a:spcPts val="0"/>
              </a:spcAft>
              <a:buClr>
                <a:srgbClr val="000000"/>
              </a:buClr>
              <a:buSzPts val="1100"/>
              <a:buFont typeface="Arial"/>
              <a:buChar char="•"/>
            </a:pPr>
            <a:r>
              <a:rPr lang="en-GB" sz="1100">
                <a:solidFill>
                  <a:srgbClr val="000000"/>
                </a:solidFill>
                <a:latin typeface="Calibri"/>
                <a:ea typeface="Calibri"/>
                <a:cs typeface="Calibri"/>
                <a:sym typeface="Calibri"/>
              </a:rPr>
              <a:t>the surface area of the membrane.</a:t>
            </a:r>
            <a:endParaRPr/>
          </a:p>
          <a:p>
            <a:pPr indent="0" lvl="0" marL="0" marR="0" rtl="0" algn="just">
              <a:lnSpc>
                <a:spcPct val="100000"/>
              </a:lnSpc>
              <a:spcBef>
                <a:spcPts val="0"/>
              </a:spcBef>
              <a:spcAft>
                <a:spcPts val="0"/>
              </a:spcAft>
              <a:buClr>
                <a:schemeClr val="dk1"/>
              </a:buClr>
              <a:buSzPts val="1100"/>
              <a:buFont typeface="Calibri"/>
              <a:buNone/>
            </a:pPr>
            <a:r>
              <a:t/>
            </a:r>
            <a:endParaRPr b="0" i="0" sz="1100" u="none" cap="none" strike="noStrike">
              <a:solidFill>
                <a:srgbClr val="000000"/>
              </a:solidFill>
              <a:latin typeface="Calibri"/>
              <a:ea typeface="Calibri"/>
              <a:cs typeface="Calibri"/>
              <a:sym typeface="Calibri"/>
            </a:endParaRPr>
          </a:p>
        </p:txBody>
      </p:sp>
      <p:sp>
        <p:nvSpPr>
          <p:cNvPr id="120" name="Google Shape;120;p3"/>
          <p:cNvSpPr/>
          <p:nvPr/>
        </p:nvSpPr>
        <p:spPr>
          <a:xfrm>
            <a:off x="5775157" y="441770"/>
            <a:ext cx="3261949" cy="2800767"/>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100"/>
              <a:buFont typeface="Calibri"/>
              <a:buNone/>
            </a:pPr>
            <a:r>
              <a:rPr b="1" i="0" lang="en-GB" sz="1100" u="none" cap="none" strike="noStrike">
                <a:solidFill>
                  <a:srgbClr val="000000"/>
                </a:solidFill>
                <a:latin typeface="Calibri"/>
                <a:ea typeface="Calibri"/>
                <a:cs typeface="Calibri"/>
                <a:sym typeface="Calibri"/>
              </a:rPr>
              <a:t>Surface Area to volume ratio </a:t>
            </a:r>
            <a:endParaRPr/>
          </a:p>
          <a:p>
            <a:pPr indent="0" lvl="0" marL="0" marR="0" rtl="0" algn="just">
              <a:lnSpc>
                <a:spcPct val="100000"/>
              </a:lnSpc>
              <a:spcBef>
                <a:spcPts val="0"/>
              </a:spcBef>
              <a:spcAft>
                <a:spcPts val="0"/>
              </a:spcAft>
              <a:buClr>
                <a:srgbClr val="000000"/>
              </a:buClr>
              <a:buSzPts val="1100"/>
              <a:buFont typeface="Calibri"/>
              <a:buNone/>
            </a:pPr>
            <a:r>
              <a:rPr b="0" i="0" lang="en-GB" sz="1100" u="none" cap="none" strike="noStrike">
                <a:solidFill>
                  <a:srgbClr val="000000"/>
                </a:solidFill>
                <a:latin typeface="Calibri"/>
                <a:ea typeface="Calibri"/>
                <a:cs typeface="Calibri"/>
                <a:sym typeface="Calibri"/>
              </a:rPr>
              <a:t>A single-celled organism has a relatively large surface area to volume ratio. This allows sufficient transport of molecules into and out of the cell to meet the needs of the organism.</a:t>
            </a:r>
            <a:endParaRPr/>
          </a:p>
          <a:p>
            <a:pPr indent="0" lvl="0" marL="0" marR="0" rtl="0" algn="just">
              <a:lnSpc>
                <a:spcPct val="100000"/>
              </a:lnSpc>
              <a:spcBef>
                <a:spcPts val="0"/>
              </a:spcBef>
              <a:spcAft>
                <a:spcPts val="0"/>
              </a:spcAft>
              <a:buClr>
                <a:srgbClr val="000000"/>
              </a:buClr>
              <a:buSzPts val="1100"/>
              <a:buFont typeface="Calibri"/>
              <a:buNone/>
            </a:pPr>
            <a:r>
              <a:rPr b="0" i="0" lang="en-GB" sz="1100" u="none" cap="none" strike="noStrike">
                <a:solidFill>
                  <a:srgbClr val="000000"/>
                </a:solidFill>
                <a:latin typeface="Calibri"/>
                <a:ea typeface="Calibri"/>
                <a:cs typeface="Calibri"/>
                <a:sym typeface="Calibri"/>
              </a:rPr>
              <a:t>In multicellular organisms, surfaces and organ systems are specialised</a:t>
            </a:r>
            <a:endParaRPr/>
          </a:p>
          <a:p>
            <a:pPr indent="0" lvl="0" marL="0" marR="0" rtl="0" algn="just">
              <a:lnSpc>
                <a:spcPct val="100000"/>
              </a:lnSpc>
              <a:spcBef>
                <a:spcPts val="0"/>
              </a:spcBef>
              <a:spcAft>
                <a:spcPts val="0"/>
              </a:spcAft>
              <a:buClr>
                <a:srgbClr val="000000"/>
              </a:buClr>
              <a:buSzPts val="1100"/>
              <a:buFont typeface="Calibri"/>
              <a:buNone/>
            </a:pPr>
            <a:r>
              <a:rPr b="0" i="0" lang="en-GB" sz="1100" u="none" cap="none" strike="noStrike">
                <a:solidFill>
                  <a:srgbClr val="000000"/>
                </a:solidFill>
                <a:latin typeface="Calibri"/>
                <a:ea typeface="Calibri"/>
                <a:cs typeface="Calibri"/>
                <a:sym typeface="Calibri"/>
              </a:rPr>
              <a:t>for exchanging materials. This is to allow sufficient molecules to be transported into and out of cells for the organism’s needs. The effectiveness of an exchange surface is increased by:</a:t>
            </a:r>
            <a:endParaRPr/>
          </a:p>
          <a:p>
            <a:pPr indent="-171450" lvl="0" marL="171450" marR="0" rtl="0" algn="just">
              <a:lnSpc>
                <a:spcPct val="100000"/>
              </a:lnSpc>
              <a:spcBef>
                <a:spcPts val="0"/>
              </a:spcBef>
              <a:spcAft>
                <a:spcPts val="0"/>
              </a:spcAft>
              <a:buClr>
                <a:srgbClr val="000000"/>
              </a:buClr>
              <a:buSzPts val="1100"/>
              <a:buFont typeface="Arial"/>
              <a:buChar char="•"/>
            </a:pPr>
            <a:r>
              <a:rPr lang="en-GB" sz="1100">
                <a:solidFill>
                  <a:srgbClr val="000000"/>
                </a:solidFill>
                <a:latin typeface="Calibri"/>
                <a:ea typeface="Calibri"/>
                <a:cs typeface="Calibri"/>
                <a:sym typeface="Calibri"/>
              </a:rPr>
              <a:t>H</a:t>
            </a:r>
            <a:r>
              <a:rPr b="0" i="0" lang="en-GB" sz="1100" u="none" cap="none" strike="noStrike">
                <a:solidFill>
                  <a:srgbClr val="000000"/>
                </a:solidFill>
                <a:latin typeface="Calibri"/>
                <a:ea typeface="Calibri"/>
                <a:cs typeface="Calibri"/>
                <a:sym typeface="Calibri"/>
              </a:rPr>
              <a:t>aving a large surface area</a:t>
            </a:r>
            <a:endParaRPr/>
          </a:p>
          <a:p>
            <a:pPr indent="-171450" lvl="0" marL="171450" marR="0" rtl="0" algn="just">
              <a:lnSpc>
                <a:spcPct val="100000"/>
              </a:lnSpc>
              <a:spcBef>
                <a:spcPts val="0"/>
              </a:spcBef>
              <a:spcAft>
                <a:spcPts val="0"/>
              </a:spcAft>
              <a:buClr>
                <a:srgbClr val="000000"/>
              </a:buClr>
              <a:buSzPts val="1100"/>
              <a:buFont typeface="Arial"/>
              <a:buChar char="•"/>
            </a:pPr>
            <a:r>
              <a:rPr lang="en-GB" sz="1100">
                <a:solidFill>
                  <a:srgbClr val="000000"/>
                </a:solidFill>
                <a:latin typeface="Calibri"/>
                <a:ea typeface="Calibri"/>
                <a:cs typeface="Calibri"/>
                <a:sym typeface="Calibri"/>
              </a:rPr>
              <a:t>A</a:t>
            </a:r>
            <a:r>
              <a:rPr b="0" i="0" lang="en-GB" sz="1100" u="none" cap="none" strike="noStrike">
                <a:solidFill>
                  <a:srgbClr val="000000"/>
                </a:solidFill>
                <a:latin typeface="Calibri"/>
                <a:ea typeface="Calibri"/>
                <a:cs typeface="Calibri"/>
                <a:sym typeface="Calibri"/>
              </a:rPr>
              <a:t> membrane that is thin, to provide a short diffusion path</a:t>
            </a:r>
            <a:endParaRPr/>
          </a:p>
          <a:p>
            <a:pPr indent="-171450" lvl="0" marL="171450" marR="0" rtl="0" algn="just">
              <a:lnSpc>
                <a:spcPct val="100000"/>
              </a:lnSpc>
              <a:spcBef>
                <a:spcPts val="0"/>
              </a:spcBef>
              <a:spcAft>
                <a:spcPts val="0"/>
              </a:spcAft>
              <a:buClr>
                <a:srgbClr val="000000"/>
              </a:buClr>
              <a:buSzPts val="1100"/>
              <a:buFont typeface="Arial"/>
              <a:buChar char="•"/>
            </a:pPr>
            <a:r>
              <a:rPr lang="en-GB" sz="1100">
                <a:solidFill>
                  <a:srgbClr val="000000"/>
                </a:solidFill>
                <a:latin typeface="Calibri"/>
                <a:ea typeface="Calibri"/>
                <a:cs typeface="Calibri"/>
                <a:sym typeface="Calibri"/>
              </a:rPr>
              <a:t>H</a:t>
            </a:r>
            <a:r>
              <a:rPr b="0" i="0" lang="en-GB" sz="1100" u="none" cap="none" strike="noStrike">
                <a:solidFill>
                  <a:srgbClr val="000000"/>
                </a:solidFill>
                <a:latin typeface="Calibri"/>
                <a:ea typeface="Calibri"/>
                <a:cs typeface="Calibri"/>
                <a:sym typeface="Calibri"/>
              </a:rPr>
              <a:t>aving an efficient blood supply</a:t>
            </a:r>
            <a:endParaRPr/>
          </a:p>
          <a:p>
            <a:pPr indent="-171450" lvl="0" marL="171450" marR="0" rtl="0" algn="just">
              <a:lnSpc>
                <a:spcPct val="100000"/>
              </a:lnSpc>
              <a:spcBef>
                <a:spcPts val="0"/>
              </a:spcBef>
              <a:spcAft>
                <a:spcPts val="0"/>
              </a:spcAft>
              <a:buClr>
                <a:srgbClr val="000000"/>
              </a:buClr>
              <a:buSzPts val="1100"/>
              <a:buFont typeface="Arial"/>
              <a:buChar char="•"/>
            </a:pPr>
            <a:r>
              <a:rPr b="0" i="0" lang="en-GB" sz="1100" u="none" cap="none" strike="noStrike">
                <a:solidFill>
                  <a:srgbClr val="000000"/>
                </a:solidFill>
                <a:latin typeface="Calibri"/>
                <a:ea typeface="Calibri"/>
                <a:cs typeface="Calibri"/>
                <a:sym typeface="Calibri"/>
              </a:rPr>
              <a:t>(in animals, for gaseous exchange) being ventilated</a:t>
            </a:r>
            <a:endParaRPr/>
          </a:p>
        </p:txBody>
      </p:sp>
      <p:cxnSp>
        <p:nvCxnSpPr>
          <p:cNvPr id="121" name="Google Shape;121;p3"/>
          <p:cNvCxnSpPr/>
          <p:nvPr/>
        </p:nvCxnSpPr>
        <p:spPr>
          <a:xfrm>
            <a:off x="58230" y="3371445"/>
            <a:ext cx="9024941" cy="0"/>
          </a:xfrm>
          <a:prstGeom prst="straightConnector1">
            <a:avLst/>
          </a:prstGeom>
          <a:noFill/>
          <a:ln cap="flat" cmpd="sng" w="57150">
            <a:solidFill>
              <a:schemeClr val="dk1"/>
            </a:solidFill>
            <a:prstDash val="solid"/>
            <a:miter lim="800000"/>
            <a:headEnd len="sm" w="sm" type="none"/>
            <a:tailEnd len="sm" w="sm" type="none"/>
          </a:ln>
        </p:spPr>
      </p:cxnSp>
      <p:cxnSp>
        <p:nvCxnSpPr>
          <p:cNvPr id="122" name="Google Shape;122;p3"/>
          <p:cNvCxnSpPr/>
          <p:nvPr/>
        </p:nvCxnSpPr>
        <p:spPr>
          <a:xfrm rot="10800000">
            <a:off x="3098940" y="441771"/>
            <a:ext cx="0" cy="2929674"/>
          </a:xfrm>
          <a:prstGeom prst="straightConnector1">
            <a:avLst/>
          </a:prstGeom>
          <a:noFill/>
          <a:ln cap="flat" cmpd="sng" w="57150">
            <a:solidFill>
              <a:schemeClr val="dk1"/>
            </a:solidFill>
            <a:prstDash val="solid"/>
            <a:miter lim="800000"/>
            <a:headEnd len="sm" w="sm" type="none"/>
            <a:tailEnd len="sm" w="sm" type="none"/>
          </a:ln>
        </p:spPr>
      </p:cxnSp>
      <p:cxnSp>
        <p:nvCxnSpPr>
          <p:cNvPr id="123" name="Google Shape;123;p3"/>
          <p:cNvCxnSpPr/>
          <p:nvPr/>
        </p:nvCxnSpPr>
        <p:spPr>
          <a:xfrm rot="10800000">
            <a:off x="5775157" y="441771"/>
            <a:ext cx="0" cy="2929674"/>
          </a:xfrm>
          <a:prstGeom prst="straightConnector1">
            <a:avLst/>
          </a:prstGeom>
          <a:noFill/>
          <a:ln cap="flat" cmpd="sng" w="57150">
            <a:solidFill>
              <a:schemeClr val="dk1"/>
            </a:solidFill>
            <a:prstDash val="solid"/>
            <a:miter lim="800000"/>
            <a:headEnd len="sm" w="sm" type="none"/>
            <a:tailEnd len="sm" w="sm" type="none"/>
          </a:ln>
        </p:spPr>
      </p:cxnSp>
      <p:cxnSp>
        <p:nvCxnSpPr>
          <p:cNvPr id="124" name="Google Shape;124;p3"/>
          <p:cNvCxnSpPr/>
          <p:nvPr/>
        </p:nvCxnSpPr>
        <p:spPr>
          <a:xfrm>
            <a:off x="58230" y="1223403"/>
            <a:ext cx="3040710" cy="0"/>
          </a:xfrm>
          <a:prstGeom prst="straightConnector1">
            <a:avLst/>
          </a:prstGeom>
          <a:noFill/>
          <a:ln cap="flat" cmpd="sng" w="57150">
            <a:solidFill>
              <a:schemeClr val="dk1"/>
            </a:solidFill>
            <a:prstDash val="solid"/>
            <a:miter lim="800000"/>
            <a:headEnd len="sm" w="sm" type="none"/>
            <a:tailEnd len="sm" w="sm" type="none"/>
          </a:ln>
        </p:spPr>
      </p:cxnSp>
      <p:sp>
        <p:nvSpPr>
          <p:cNvPr id="125" name="Google Shape;125;p3"/>
          <p:cNvSpPr/>
          <p:nvPr/>
        </p:nvSpPr>
        <p:spPr>
          <a:xfrm>
            <a:off x="58230" y="3359253"/>
            <a:ext cx="3040710" cy="1277273"/>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100"/>
              <a:buFont typeface="Calibri"/>
              <a:buNone/>
            </a:pPr>
            <a:r>
              <a:rPr b="1" i="0" lang="en-GB" sz="1100" u="none" cap="none" strike="noStrike">
                <a:solidFill>
                  <a:srgbClr val="000000"/>
                </a:solidFill>
                <a:latin typeface="Calibri"/>
                <a:ea typeface="Calibri"/>
                <a:cs typeface="Calibri"/>
                <a:sym typeface="Calibri"/>
              </a:rPr>
              <a:t>Small Intestine</a:t>
            </a:r>
            <a:endParaRPr/>
          </a:p>
          <a:p>
            <a:pPr indent="0" lvl="0" marL="0" marR="0" rtl="0" algn="just">
              <a:lnSpc>
                <a:spcPct val="100000"/>
              </a:lnSpc>
              <a:spcBef>
                <a:spcPts val="0"/>
              </a:spcBef>
              <a:spcAft>
                <a:spcPts val="0"/>
              </a:spcAft>
              <a:buClr>
                <a:srgbClr val="000000"/>
              </a:buClr>
              <a:buSzPts val="1100"/>
              <a:buFont typeface="Calibri"/>
              <a:buNone/>
            </a:pPr>
            <a:r>
              <a:rPr b="0" i="0" lang="en-GB" sz="1100" u="none" cap="none" strike="noStrike">
                <a:solidFill>
                  <a:srgbClr val="000000"/>
                </a:solidFill>
                <a:latin typeface="Calibri"/>
                <a:ea typeface="Calibri"/>
                <a:cs typeface="Calibri"/>
                <a:sym typeface="Calibri"/>
              </a:rPr>
              <a:t>In the small intestine sugar is absorbed by diffusion in the first part and it is absorbed by active transport in the later parts of the small intestine.  Adaptations that th</a:t>
            </a:r>
            <a:r>
              <a:rPr lang="en-GB" sz="1100">
                <a:solidFill>
                  <a:srgbClr val="000000"/>
                </a:solidFill>
                <a:latin typeface="Calibri"/>
                <a:ea typeface="Calibri"/>
                <a:cs typeface="Calibri"/>
                <a:sym typeface="Calibri"/>
              </a:rPr>
              <a:t>e small intestine have include:</a:t>
            </a:r>
            <a:endParaRPr/>
          </a:p>
          <a:p>
            <a:pPr indent="0" lvl="0" marL="0" marR="0" rtl="0" algn="just">
              <a:lnSpc>
                <a:spcPct val="100000"/>
              </a:lnSpc>
              <a:spcBef>
                <a:spcPts val="0"/>
              </a:spcBef>
              <a:spcAft>
                <a:spcPts val="0"/>
              </a:spcAft>
              <a:buClr>
                <a:schemeClr val="dk1"/>
              </a:buClr>
              <a:buSzPts val="1100"/>
              <a:buFont typeface="Calibri"/>
              <a:buNone/>
            </a:pPr>
            <a:r>
              <a:t/>
            </a:r>
            <a:endParaRPr b="0" i="0" sz="1100" u="none" cap="none" strike="noStrike">
              <a:solidFill>
                <a:srgbClr val="000000"/>
              </a:solidFill>
              <a:latin typeface="Calibri"/>
              <a:ea typeface="Calibri"/>
              <a:cs typeface="Calibri"/>
              <a:sym typeface="Calibri"/>
            </a:endParaRPr>
          </a:p>
        </p:txBody>
      </p:sp>
      <p:graphicFrame>
        <p:nvGraphicFramePr>
          <p:cNvPr id="126" name="Google Shape;126;p3"/>
          <p:cNvGraphicFramePr/>
          <p:nvPr/>
        </p:nvGraphicFramePr>
        <p:xfrm>
          <a:off x="58229" y="4439095"/>
          <a:ext cx="3000000" cy="3000000"/>
        </p:xfrm>
        <a:graphic>
          <a:graphicData uri="http://schemas.openxmlformats.org/drawingml/2006/table">
            <a:tbl>
              <a:tblPr bandRow="1" firstRow="1">
                <a:noFill/>
                <a:tableStyleId>{C6313981-ECD1-4C66-B60F-C82F58517611}</a:tableStyleId>
              </a:tblPr>
              <a:tblGrid>
                <a:gridCol w="1520350"/>
                <a:gridCol w="1520350"/>
              </a:tblGrid>
              <a:tr h="364125">
                <a:tc>
                  <a:txBody>
                    <a:bodyPr/>
                    <a:lstStyle/>
                    <a:p>
                      <a:pPr indent="0" lvl="0" marL="0" marR="0" rtl="0" algn="ctr">
                        <a:spcBef>
                          <a:spcPts val="0"/>
                        </a:spcBef>
                        <a:spcAft>
                          <a:spcPts val="0"/>
                        </a:spcAft>
                        <a:buNone/>
                      </a:pPr>
                      <a:r>
                        <a:rPr b="1" lang="en-GB" sz="1100" u="none" cap="none" strike="noStrike"/>
                        <a:t>Adaptation</a:t>
                      </a:r>
                      <a:endParaRPr/>
                    </a:p>
                  </a:txBody>
                  <a:tcPr marT="45725" marB="45725" marR="91450" marL="91450" anchor="ctr"/>
                </a:tc>
                <a:tc>
                  <a:txBody>
                    <a:bodyPr/>
                    <a:lstStyle/>
                    <a:p>
                      <a:pPr indent="0" lvl="0" marL="0" marR="0" rtl="0" algn="ctr">
                        <a:spcBef>
                          <a:spcPts val="0"/>
                        </a:spcBef>
                        <a:spcAft>
                          <a:spcPts val="0"/>
                        </a:spcAft>
                        <a:buNone/>
                      </a:pPr>
                      <a:r>
                        <a:rPr b="1" lang="en-GB" sz="1100" u="none" cap="none" strike="noStrike"/>
                        <a:t>Description </a:t>
                      </a:r>
                      <a:endParaRPr/>
                    </a:p>
                  </a:txBody>
                  <a:tcPr marT="45725" marB="45725" marR="91450" marL="91450" anchor="ctr"/>
                </a:tc>
              </a:tr>
              <a:tr h="364125">
                <a:tc>
                  <a:txBody>
                    <a:bodyPr/>
                    <a:lstStyle/>
                    <a:p>
                      <a:pPr indent="0" lvl="0" marL="0" marR="0" rtl="0" algn="ctr">
                        <a:spcBef>
                          <a:spcPts val="0"/>
                        </a:spcBef>
                        <a:spcAft>
                          <a:spcPts val="0"/>
                        </a:spcAft>
                        <a:buNone/>
                      </a:pPr>
                      <a:r>
                        <a:rPr lang="en-GB" sz="1100" u="none" cap="none" strike="noStrike"/>
                        <a:t>Long</a:t>
                      </a:r>
                      <a:endParaRPr/>
                    </a:p>
                  </a:txBody>
                  <a:tcPr marT="45725" marB="45725" marR="91450" marL="91450" anchor="ctr"/>
                </a:tc>
                <a:tc>
                  <a:txBody>
                    <a:bodyPr/>
                    <a:lstStyle/>
                    <a:p>
                      <a:pPr indent="0" lvl="0" marL="0" marR="0" rtl="0" algn="ctr">
                        <a:spcBef>
                          <a:spcPts val="0"/>
                        </a:spcBef>
                        <a:spcAft>
                          <a:spcPts val="0"/>
                        </a:spcAft>
                        <a:buNone/>
                      </a:pPr>
                      <a:r>
                        <a:rPr lang="en-GB" sz="1100" u="none" cap="none" strike="noStrike"/>
                        <a:t>Increase surface area</a:t>
                      </a:r>
                      <a:endParaRPr/>
                    </a:p>
                  </a:txBody>
                  <a:tcPr marT="45725" marB="45725" marR="91450" marL="91450" anchor="ctr"/>
                </a:tc>
              </a:tr>
              <a:tr h="364125">
                <a:tc>
                  <a:txBody>
                    <a:bodyPr/>
                    <a:lstStyle/>
                    <a:p>
                      <a:pPr indent="0" lvl="0" marL="0" marR="0" rtl="0" algn="ctr">
                        <a:spcBef>
                          <a:spcPts val="0"/>
                        </a:spcBef>
                        <a:spcAft>
                          <a:spcPts val="0"/>
                        </a:spcAft>
                        <a:buNone/>
                      </a:pPr>
                      <a:r>
                        <a:rPr lang="en-GB" sz="1100" u="none" cap="none" strike="noStrike"/>
                        <a:t>Villi</a:t>
                      </a:r>
                      <a:endParaRPr/>
                    </a:p>
                  </a:txBody>
                  <a:tcPr marT="45725" marB="45725" marR="91450" marL="91450" anchor="ctr"/>
                </a:tc>
                <a:tc>
                  <a:txBody>
                    <a:bodyPr/>
                    <a:lstStyle/>
                    <a:p>
                      <a:pPr indent="0" lvl="0" marL="0" marR="0" rtl="0" algn="ctr">
                        <a:spcBef>
                          <a:spcPts val="0"/>
                        </a:spcBef>
                        <a:spcAft>
                          <a:spcPts val="0"/>
                        </a:spcAft>
                        <a:buNone/>
                      </a:pPr>
                      <a:r>
                        <a:rPr lang="en-GB" sz="1100" u="none" cap="none" strike="noStrike"/>
                        <a:t>Increase  surface area</a:t>
                      </a:r>
                      <a:endParaRPr/>
                    </a:p>
                  </a:txBody>
                  <a:tcPr marT="45725" marB="45725" marR="91450" marL="91450" anchor="ctr"/>
                </a:tc>
              </a:tr>
              <a:tr h="417700">
                <a:tc>
                  <a:txBody>
                    <a:bodyPr/>
                    <a:lstStyle/>
                    <a:p>
                      <a:pPr indent="0" lvl="0" marL="0" marR="0" rtl="0" algn="ctr">
                        <a:spcBef>
                          <a:spcPts val="0"/>
                        </a:spcBef>
                        <a:spcAft>
                          <a:spcPts val="0"/>
                        </a:spcAft>
                        <a:buNone/>
                      </a:pPr>
                      <a:r>
                        <a:rPr lang="en-GB" sz="1100" u="none" cap="none" strike="noStrike"/>
                        <a:t>Thin Membrane</a:t>
                      </a:r>
                      <a:endParaRPr/>
                    </a:p>
                  </a:txBody>
                  <a:tcPr marT="45725" marB="45725" marR="91450" marL="91450" anchor="ctr"/>
                </a:tc>
                <a:tc>
                  <a:txBody>
                    <a:bodyPr/>
                    <a:lstStyle/>
                    <a:p>
                      <a:pPr indent="0" lvl="0" marL="0" marR="0" rtl="0" algn="ctr">
                        <a:spcBef>
                          <a:spcPts val="0"/>
                        </a:spcBef>
                        <a:spcAft>
                          <a:spcPts val="0"/>
                        </a:spcAft>
                        <a:buNone/>
                      </a:pPr>
                      <a:r>
                        <a:rPr lang="en-GB" sz="1100" u="none" cap="none" strike="noStrike"/>
                        <a:t>Short diffusion pathway</a:t>
                      </a:r>
                      <a:endParaRPr/>
                    </a:p>
                  </a:txBody>
                  <a:tcPr marT="45725" marB="45725" marR="91450" marL="91450" anchor="ctr"/>
                </a:tc>
              </a:tr>
              <a:tr h="417700">
                <a:tc>
                  <a:txBody>
                    <a:bodyPr/>
                    <a:lstStyle/>
                    <a:p>
                      <a:pPr indent="0" lvl="0" marL="0" marR="0" rtl="0" algn="ctr">
                        <a:spcBef>
                          <a:spcPts val="0"/>
                        </a:spcBef>
                        <a:spcAft>
                          <a:spcPts val="0"/>
                        </a:spcAft>
                        <a:buNone/>
                      </a:pPr>
                      <a:r>
                        <a:rPr lang="en-GB" sz="1100" u="none" cap="none" strike="noStrike"/>
                        <a:t>Good Blood Supply</a:t>
                      </a:r>
                      <a:endParaRPr/>
                    </a:p>
                  </a:txBody>
                  <a:tcPr marT="45725" marB="45725" marR="91450" marL="91450" anchor="ctr"/>
                </a:tc>
                <a:tc>
                  <a:txBody>
                    <a:bodyPr/>
                    <a:lstStyle/>
                    <a:p>
                      <a:pPr indent="0" lvl="0" marL="0" marR="0" rtl="0" algn="ctr">
                        <a:spcBef>
                          <a:spcPts val="0"/>
                        </a:spcBef>
                        <a:spcAft>
                          <a:spcPts val="0"/>
                        </a:spcAft>
                        <a:buNone/>
                      </a:pPr>
                      <a:r>
                        <a:rPr lang="en-GB" sz="1100" u="none" cap="none" strike="noStrike"/>
                        <a:t>Maintain a steep concentration gradient</a:t>
                      </a:r>
                      <a:endParaRPr/>
                    </a:p>
                  </a:txBody>
                  <a:tcPr marT="45725" marB="45725" marR="91450" marL="91450" anchor="ctr"/>
                </a:tc>
              </a:tr>
              <a:tr h="417700">
                <a:tc>
                  <a:txBody>
                    <a:bodyPr/>
                    <a:lstStyle/>
                    <a:p>
                      <a:pPr indent="0" lvl="0" marL="0" marR="0" rtl="0" algn="ctr">
                        <a:spcBef>
                          <a:spcPts val="0"/>
                        </a:spcBef>
                        <a:spcAft>
                          <a:spcPts val="0"/>
                        </a:spcAft>
                        <a:buNone/>
                      </a:pPr>
                      <a:r>
                        <a:rPr lang="en-GB" sz="1100" u="none" cap="none" strike="noStrike"/>
                        <a:t>Lots of Mitochondria</a:t>
                      </a:r>
                      <a:endParaRPr/>
                    </a:p>
                  </a:txBody>
                  <a:tcPr marT="45725" marB="45725" marR="91450" marL="91450" anchor="ctr"/>
                </a:tc>
                <a:tc>
                  <a:txBody>
                    <a:bodyPr/>
                    <a:lstStyle/>
                    <a:p>
                      <a:pPr indent="0" lvl="0" marL="0" marR="0" rtl="0" algn="ctr">
                        <a:spcBef>
                          <a:spcPts val="0"/>
                        </a:spcBef>
                        <a:spcAft>
                          <a:spcPts val="0"/>
                        </a:spcAft>
                        <a:buNone/>
                      </a:pPr>
                      <a:r>
                        <a:rPr lang="en-GB" sz="1100" u="none" cap="none" strike="noStrike"/>
                        <a:t>Transfer energy from respiration</a:t>
                      </a:r>
                      <a:endParaRPr/>
                    </a:p>
                  </a:txBody>
                  <a:tcPr marT="45725" marB="45725" marR="91450" marL="91450" anchor="ctr"/>
                </a:tc>
              </a:tr>
            </a:tbl>
          </a:graphicData>
        </a:graphic>
      </p:graphicFrame>
      <p:cxnSp>
        <p:nvCxnSpPr>
          <p:cNvPr id="127" name="Google Shape;127;p3"/>
          <p:cNvCxnSpPr/>
          <p:nvPr/>
        </p:nvCxnSpPr>
        <p:spPr>
          <a:xfrm rot="10800000">
            <a:off x="3098939" y="3359253"/>
            <a:ext cx="0" cy="3450643"/>
          </a:xfrm>
          <a:prstGeom prst="straightConnector1">
            <a:avLst/>
          </a:prstGeom>
          <a:noFill/>
          <a:ln cap="flat" cmpd="sng" w="57150">
            <a:solidFill>
              <a:schemeClr val="dk1"/>
            </a:solidFill>
            <a:prstDash val="solid"/>
            <a:miter lim="800000"/>
            <a:headEnd len="sm" w="sm" type="none"/>
            <a:tailEnd len="sm" w="sm" type="none"/>
          </a:ln>
        </p:spPr>
      </p:cxnSp>
      <p:sp>
        <p:nvSpPr>
          <p:cNvPr id="128" name="Google Shape;128;p3"/>
          <p:cNvSpPr/>
          <p:nvPr/>
        </p:nvSpPr>
        <p:spPr>
          <a:xfrm>
            <a:off x="6127977" y="3379823"/>
            <a:ext cx="2955194" cy="1107996"/>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100"/>
              <a:buFont typeface="Calibri"/>
              <a:buNone/>
            </a:pPr>
            <a:r>
              <a:rPr b="1" i="0" lang="en-GB" sz="1100" u="none" cap="none" strike="noStrike">
                <a:solidFill>
                  <a:srgbClr val="000000"/>
                </a:solidFill>
                <a:latin typeface="Calibri"/>
                <a:ea typeface="Calibri"/>
                <a:cs typeface="Calibri"/>
                <a:sym typeface="Calibri"/>
              </a:rPr>
              <a:t>Lungs and Gills</a:t>
            </a:r>
            <a:endParaRPr/>
          </a:p>
          <a:p>
            <a:pPr indent="0" lvl="0" marL="0" marR="0" rtl="0" algn="just">
              <a:lnSpc>
                <a:spcPct val="100000"/>
              </a:lnSpc>
              <a:spcBef>
                <a:spcPts val="0"/>
              </a:spcBef>
              <a:spcAft>
                <a:spcPts val="0"/>
              </a:spcAft>
              <a:buClr>
                <a:srgbClr val="000000"/>
              </a:buClr>
              <a:buSzPts val="1100"/>
              <a:buFont typeface="Calibri"/>
              <a:buNone/>
            </a:pPr>
            <a:r>
              <a:rPr b="0" i="0" lang="en-GB" sz="1100" u="none" cap="none" strike="noStrike">
                <a:solidFill>
                  <a:srgbClr val="000000"/>
                </a:solidFill>
                <a:latin typeface="Calibri"/>
                <a:ea typeface="Calibri"/>
                <a:cs typeface="Calibri"/>
                <a:sym typeface="Calibri"/>
              </a:rPr>
              <a:t>In the lungs and gills oxygen diffuses into the blood and carbon dioxide diffuses out of the blood. Adaptations that th</a:t>
            </a:r>
            <a:r>
              <a:rPr lang="en-GB" sz="1100">
                <a:solidFill>
                  <a:srgbClr val="000000"/>
                </a:solidFill>
                <a:latin typeface="Calibri"/>
                <a:ea typeface="Calibri"/>
                <a:cs typeface="Calibri"/>
                <a:sym typeface="Calibri"/>
              </a:rPr>
              <a:t>e lungs and gills have include:</a:t>
            </a:r>
            <a:endParaRPr/>
          </a:p>
          <a:p>
            <a:pPr indent="0" lvl="0" marL="0" marR="0" rtl="0" algn="just">
              <a:lnSpc>
                <a:spcPct val="100000"/>
              </a:lnSpc>
              <a:spcBef>
                <a:spcPts val="0"/>
              </a:spcBef>
              <a:spcAft>
                <a:spcPts val="0"/>
              </a:spcAft>
              <a:buClr>
                <a:schemeClr val="dk1"/>
              </a:buClr>
              <a:buSzPts val="1100"/>
              <a:buFont typeface="Calibri"/>
              <a:buNone/>
            </a:pPr>
            <a:r>
              <a:t/>
            </a:r>
            <a:endParaRPr b="0" i="0" sz="1100" u="none" cap="none" strike="noStrike">
              <a:solidFill>
                <a:srgbClr val="000000"/>
              </a:solidFill>
              <a:latin typeface="Calibri"/>
              <a:ea typeface="Calibri"/>
              <a:cs typeface="Calibri"/>
              <a:sym typeface="Calibri"/>
            </a:endParaRPr>
          </a:p>
        </p:txBody>
      </p:sp>
      <p:graphicFrame>
        <p:nvGraphicFramePr>
          <p:cNvPr id="129" name="Google Shape;129;p3"/>
          <p:cNvGraphicFramePr/>
          <p:nvPr/>
        </p:nvGraphicFramePr>
        <p:xfrm>
          <a:off x="6127977" y="4443396"/>
          <a:ext cx="3000000" cy="3000000"/>
        </p:xfrm>
        <a:graphic>
          <a:graphicData uri="http://schemas.openxmlformats.org/drawingml/2006/table">
            <a:tbl>
              <a:tblPr bandRow="1" firstRow="1">
                <a:noFill/>
                <a:tableStyleId>{C6313981-ECD1-4C66-B60F-C82F58517611}</a:tableStyleId>
              </a:tblPr>
              <a:tblGrid>
                <a:gridCol w="1425475"/>
                <a:gridCol w="1483650"/>
              </a:tblGrid>
              <a:tr h="359125">
                <a:tc>
                  <a:txBody>
                    <a:bodyPr/>
                    <a:lstStyle/>
                    <a:p>
                      <a:pPr indent="0" lvl="0" marL="0" marR="0" rtl="0" algn="ctr">
                        <a:spcBef>
                          <a:spcPts val="0"/>
                        </a:spcBef>
                        <a:spcAft>
                          <a:spcPts val="0"/>
                        </a:spcAft>
                        <a:buNone/>
                      </a:pPr>
                      <a:r>
                        <a:rPr b="1" lang="en-GB" sz="1100" u="none" cap="none" strike="noStrike"/>
                        <a:t>Adaptation</a:t>
                      </a:r>
                      <a:endParaRPr/>
                    </a:p>
                  </a:txBody>
                  <a:tcPr marT="45725" marB="45725" marR="91450" marL="91450" anchor="ctr"/>
                </a:tc>
                <a:tc>
                  <a:txBody>
                    <a:bodyPr/>
                    <a:lstStyle/>
                    <a:p>
                      <a:pPr indent="0" lvl="0" marL="0" marR="0" rtl="0" algn="ctr">
                        <a:spcBef>
                          <a:spcPts val="0"/>
                        </a:spcBef>
                        <a:spcAft>
                          <a:spcPts val="0"/>
                        </a:spcAft>
                        <a:buNone/>
                      </a:pPr>
                      <a:r>
                        <a:rPr b="1" lang="en-GB" sz="1100" u="none" cap="none" strike="noStrike"/>
                        <a:t>Description </a:t>
                      </a:r>
                      <a:endParaRPr/>
                    </a:p>
                  </a:txBody>
                  <a:tcPr marT="45725" marB="45725" marR="91450" marL="91450" anchor="ctr"/>
                </a:tc>
              </a:tr>
              <a:tr h="517075">
                <a:tc>
                  <a:txBody>
                    <a:bodyPr/>
                    <a:lstStyle/>
                    <a:p>
                      <a:pPr indent="0" lvl="0" marL="0" marR="0" rtl="0" algn="ctr">
                        <a:spcBef>
                          <a:spcPts val="0"/>
                        </a:spcBef>
                        <a:spcAft>
                          <a:spcPts val="0"/>
                        </a:spcAft>
                        <a:buNone/>
                      </a:pPr>
                      <a:r>
                        <a:rPr lang="en-GB" sz="1100" u="none" cap="none" strike="noStrike"/>
                        <a:t>Lots of alveoli (lungs), lamellae (gills)</a:t>
                      </a:r>
                      <a:endParaRPr/>
                    </a:p>
                  </a:txBody>
                  <a:tcPr marT="45725" marB="45725" marR="91450" marL="91450" anchor="ctr"/>
                </a:tc>
                <a:tc>
                  <a:txBody>
                    <a:bodyPr/>
                    <a:lstStyle/>
                    <a:p>
                      <a:pPr indent="0" lvl="0" marL="0" marR="0" rtl="0" algn="ctr">
                        <a:spcBef>
                          <a:spcPts val="0"/>
                        </a:spcBef>
                        <a:spcAft>
                          <a:spcPts val="0"/>
                        </a:spcAft>
                        <a:buNone/>
                      </a:pPr>
                      <a:r>
                        <a:rPr lang="en-GB" sz="1100" u="none" cap="none" strike="noStrike"/>
                        <a:t>Increase surface area</a:t>
                      </a:r>
                      <a:endParaRPr/>
                    </a:p>
                  </a:txBody>
                  <a:tcPr marT="45725" marB="45725" marR="91450" marL="91450" anchor="ctr"/>
                </a:tc>
              </a:tr>
              <a:tr h="464575">
                <a:tc>
                  <a:txBody>
                    <a:bodyPr/>
                    <a:lstStyle/>
                    <a:p>
                      <a:pPr indent="0" lvl="0" marL="0" marR="0" rtl="0" algn="ctr">
                        <a:spcBef>
                          <a:spcPts val="0"/>
                        </a:spcBef>
                        <a:spcAft>
                          <a:spcPts val="0"/>
                        </a:spcAft>
                        <a:buNone/>
                      </a:pPr>
                      <a:r>
                        <a:rPr lang="en-GB" sz="1100" u="none" cap="none" strike="noStrike"/>
                        <a:t>Thin Membrane</a:t>
                      </a:r>
                      <a:endParaRPr/>
                    </a:p>
                  </a:txBody>
                  <a:tcPr marT="45725" marB="45725" marR="91450" marL="91450" anchor="ctr"/>
                </a:tc>
                <a:tc>
                  <a:txBody>
                    <a:bodyPr/>
                    <a:lstStyle/>
                    <a:p>
                      <a:pPr indent="0" lvl="0" marL="0" marR="0" rtl="0" algn="ctr">
                        <a:spcBef>
                          <a:spcPts val="0"/>
                        </a:spcBef>
                        <a:spcAft>
                          <a:spcPts val="0"/>
                        </a:spcAft>
                        <a:buNone/>
                      </a:pPr>
                      <a:r>
                        <a:rPr lang="en-GB" sz="1100" u="none" cap="none" strike="noStrike"/>
                        <a:t>Short diffusion pathway</a:t>
                      </a:r>
                      <a:endParaRPr/>
                    </a:p>
                  </a:txBody>
                  <a:tcPr marT="45725" marB="45725" marR="91450" marL="91450" anchor="ctr"/>
                </a:tc>
              </a:tr>
              <a:tr h="517075">
                <a:tc>
                  <a:txBody>
                    <a:bodyPr/>
                    <a:lstStyle/>
                    <a:p>
                      <a:pPr indent="0" lvl="0" marL="0" marR="0" rtl="0" algn="ctr">
                        <a:spcBef>
                          <a:spcPts val="0"/>
                        </a:spcBef>
                        <a:spcAft>
                          <a:spcPts val="0"/>
                        </a:spcAft>
                        <a:buNone/>
                      </a:pPr>
                      <a:r>
                        <a:rPr lang="en-GB" sz="1100" u="none" cap="none" strike="noStrike"/>
                        <a:t>Good Blood Supply</a:t>
                      </a:r>
                      <a:endParaRPr/>
                    </a:p>
                  </a:txBody>
                  <a:tcPr marT="45725" marB="45725" marR="91450" marL="91450" anchor="ctr"/>
                </a:tc>
                <a:tc>
                  <a:txBody>
                    <a:bodyPr/>
                    <a:lstStyle/>
                    <a:p>
                      <a:pPr indent="0" lvl="0" marL="0" marR="0" rtl="0" algn="ctr">
                        <a:spcBef>
                          <a:spcPts val="0"/>
                        </a:spcBef>
                        <a:spcAft>
                          <a:spcPts val="0"/>
                        </a:spcAft>
                        <a:buNone/>
                      </a:pPr>
                      <a:r>
                        <a:rPr lang="en-GB" sz="1100" u="none" cap="none" strike="noStrike"/>
                        <a:t>Maintain a steep concentration gradient</a:t>
                      </a:r>
                      <a:endParaRPr/>
                    </a:p>
                  </a:txBody>
                  <a:tcPr marT="45725" marB="45725" marR="91450" marL="91450" anchor="ctr"/>
                </a:tc>
              </a:tr>
              <a:tr h="517075">
                <a:tc>
                  <a:txBody>
                    <a:bodyPr/>
                    <a:lstStyle/>
                    <a:p>
                      <a:pPr indent="0" lvl="0" marL="0" marR="0" rtl="0" algn="ctr">
                        <a:spcBef>
                          <a:spcPts val="0"/>
                        </a:spcBef>
                        <a:spcAft>
                          <a:spcPts val="0"/>
                        </a:spcAft>
                        <a:buNone/>
                      </a:pPr>
                      <a:r>
                        <a:rPr lang="en-GB" sz="1100" u="none" cap="none" strike="noStrike"/>
                        <a:t>Good Ventilation</a:t>
                      </a:r>
                      <a:endParaRPr/>
                    </a:p>
                  </a:txBody>
                  <a:tcPr marT="45725" marB="45725" marR="91450" marL="91450" anchor="ctr"/>
                </a:tc>
                <a:tc>
                  <a:txBody>
                    <a:bodyPr/>
                    <a:lstStyle/>
                    <a:p>
                      <a:pPr indent="0" lvl="0" marL="0" marR="0" rtl="0" algn="ctr">
                        <a:spcBef>
                          <a:spcPts val="0"/>
                        </a:spcBef>
                        <a:spcAft>
                          <a:spcPts val="0"/>
                        </a:spcAft>
                        <a:buNone/>
                      </a:pPr>
                      <a:r>
                        <a:rPr lang="en-GB" sz="1100" u="none" cap="none" strike="noStrike"/>
                        <a:t>Maintain a steep concentration gradient</a:t>
                      </a:r>
                      <a:endParaRPr/>
                    </a:p>
                  </a:txBody>
                  <a:tcPr marT="45725" marB="45725" marR="91450" marL="91450" anchor="ctr"/>
                </a:tc>
              </a:tr>
            </a:tbl>
          </a:graphicData>
        </a:graphic>
      </p:graphicFrame>
      <p:cxnSp>
        <p:nvCxnSpPr>
          <p:cNvPr id="130" name="Google Shape;130;p3"/>
          <p:cNvCxnSpPr/>
          <p:nvPr/>
        </p:nvCxnSpPr>
        <p:spPr>
          <a:xfrm rot="10800000">
            <a:off x="6133810" y="3359253"/>
            <a:ext cx="0" cy="3450643"/>
          </a:xfrm>
          <a:prstGeom prst="straightConnector1">
            <a:avLst/>
          </a:prstGeom>
          <a:noFill/>
          <a:ln cap="flat" cmpd="sng" w="57150">
            <a:solidFill>
              <a:schemeClr val="dk1"/>
            </a:solidFill>
            <a:prstDash val="solid"/>
            <a:miter lim="800000"/>
            <a:headEnd len="sm" w="sm" type="none"/>
            <a:tailEnd len="sm" w="sm" type="none"/>
          </a:ln>
        </p:spPr>
      </p:cxnSp>
      <p:graphicFrame>
        <p:nvGraphicFramePr>
          <p:cNvPr id="131" name="Google Shape;131;p3"/>
          <p:cNvGraphicFramePr/>
          <p:nvPr/>
        </p:nvGraphicFramePr>
        <p:xfrm>
          <a:off x="3098938" y="4442014"/>
          <a:ext cx="3000000" cy="3000000"/>
        </p:xfrm>
        <a:graphic>
          <a:graphicData uri="http://schemas.openxmlformats.org/drawingml/2006/table">
            <a:tbl>
              <a:tblPr bandRow="1" firstRow="1">
                <a:noFill/>
                <a:tableStyleId>{C6313981-ECD1-4C66-B60F-C82F58517611}</a:tableStyleId>
              </a:tblPr>
              <a:tblGrid>
                <a:gridCol w="1520350"/>
                <a:gridCol w="1520350"/>
              </a:tblGrid>
              <a:tr h="364125">
                <a:tc>
                  <a:txBody>
                    <a:bodyPr/>
                    <a:lstStyle/>
                    <a:p>
                      <a:pPr indent="0" lvl="0" marL="0" marR="0" rtl="0" algn="ctr">
                        <a:spcBef>
                          <a:spcPts val="0"/>
                        </a:spcBef>
                        <a:spcAft>
                          <a:spcPts val="0"/>
                        </a:spcAft>
                        <a:buNone/>
                      </a:pPr>
                      <a:r>
                        <a:rPr b="1" lang="en-GB" sz="1100" u="none" cap="none" strike="noStrike"/>
                        <a:t>Adaptation</a:t>
                      </a:r>
                      <a:endParaRPr/>
                    </a:p>
                  </a:txBody>
                  <a:tcPr marT="45725" marB="45725" marR="91450" marL="91450" anchor="ctr"/>
                </a:tc>
                <a:tc>
                  <a:txBody>
                    <a:bodyPr/>
                    <a:lstStyle/>
                    <a:p>
                      <a:pPr indent="0" lvl="0" marL="0" marR="0" rtl="0" algn="ctr">
                        <a:spcBef>
                          <a:spcPts val="0"/>
                        </a:spcBef>
                        <a:spcAft>
                          <a:spcPts val="0"/>
                        </a:spcAft>
                        <a:buNone/>
                      </a:pPr>
                      <a:r>
                        <a:rPr b="1" lang="en-GB" sz="1100" u="none" cap="none" strike="noStrike"/>
                        <a:t>Description </a:t>
                      </a:r>
                      <a:endParaRPr/>
                    </a:p>
                  </a:txBody>
                  <a:tcPr marT="45725" marB="45725" marR="91450" marL="91450" anchor="ctr"/>
                </a:tc>
              </a:tr>
              <a:tr h="364125">
                <a:tc>
                  <a:txBody>
                    <a:bodyPr/>
                    <a:lstStyle/>
                    <a:p>
                      <a:pPr indent="0" lvl="0" marL="0" marR="0" rtl="0" algn="ctr">
                        <a:spcBef>
                          <a:spcPts val="0"/>
                        </a:spcBef>
                        <a:spcAft>
                          <a:spcPts val="0"/>
                        </a:spcAft>
                        <a:buNone/>
                      </a:pPr>
                      <a:r>
                        <a:rPr lang="en-GB" sz="1100" u="none" cap="none" strike="noStrike"/>
                        <a:t>Elongated Shape</a:t>
                      </a:r>
                      <a:endParaRPr/>
                    </a:p>
                  </a:txBody>
                  <a:tcPr marT="45725" marB="45725" marR="91450" marL="91450" anchor="ctr"/>
                </a:tc>
                <a:tc>
                  <a:txBody>
                    <a:bodyPr/>
                    <a:lstStyle/>
                    <a:p>
                      <a:pPr indent="0" lvl="0" marL="0" marR="0" rtl="0" algn="ctr">
                        <a:spcBef>
                          <a:spcPts val="0"/>
                        </a:spcBef>
                        <a:spcAft>
                          <a:spcPts val="0"/>
                        </a:spcAft>
                        <a:buNone/>
                      </a:pPr>
                      <a:r>
                        <a:rPr lang="en-GB" sz="1100" u="none" cap="none" strike="noStrike"/>
                        <a:t>Increase surface area</a:t>
                      </a:r>
                      <a:endParaRPr/>
                    </a:p>
                  </a:txBody>
                  <a:tcPr marT="45725" marB="45725" marR="91450" marL="91450" anchor="ctr"/>
                </a:tc>
              </a:tr>
              <a:tr h="364125">
                <a:tc>
                  <a:txBody>
                    <a:bodyPr/>
                    <a:lstStyle/>
                    <a:p>
                      <a:pPr indent="0" lvl="0" marL="0" marR="0" rtl="0" algn="ctr">
                        <a:spcBef>
                          <a:spcPts val="0"/>
                        </a:spcBef>
                        <a:spcAft>
                          <a:spcPts val="0"/>
                        </a:spcAft>
                        <a:buNone/>
                      </a:pPr>
                      <a:r>
                        <a:rPr lang="en-GB" sz="1100" u="none" cap="none" strike="noStrike"/>
                        <a:t>Lots of Root Hair Cells</a:t>
                      </a:r>
                      <a:endParaRPr/>
                    </a:p>
                  </a:txBody>
                  <a:tcPr marT="45725" marB="45725" marR="91450" marL="91450" anchor="ctr"/>
                </a:tc>
                <a:tc>
                  <a:txBody>
                    <a:bodyPr/>
                    <a:lstStyle/>
                    <a:p>
                      <a:pPr indent="0" lvl="0" marL="0" marR="0" rtl="0" algn="ctr">
                        <a:spcBef>
                          <a:spcPts val="0"/>
                        </a:spcBef>
                        <a:spcAft>
                          <a:spcPts val="0"/>
                        </a:spcAft>
                        <a:buNone/>
                      </a:pPr>
                      <a:r>
                        <a:rPr lang="en-GB" sz="1100" u="none" cap="none" strike="noStrike"/>
                        <a:t>Increase  surface area</a:t>
                      </a:r>
                      <a:endParaRPr/>
                    </a:p>
                  </a:txBody>
                  <a:tcPr marT="45725" marB="45725" marR="91450" marL="91450" anchor="ctr"/>
                </a:tc>
              </a:tr>
              <a:tr h="417700">
                <a:tc>
                  <a:txBody>
                    <a:bodyPr/>
                    <a:lstStyle/>
                    <a:p>
                      <a:pPr indent="0" lvl="0" marL="0" marR="0" rtl="0" algn="ctr">
                        <a:spcBef>
                          <a:spcPts val="0"/>
                        </a:spcBef>
                        <a:spcAft>
                          <a:spcPts val="0"/>
                        </a:spcAft>
                        <a:buNone/>
                      </a:pPr>
                      <a:r>
                        <a:rPr lang="en-GB" sz="1100" u="none" cap="none" strike="noStrike"/>
                        <a:t>Thin Membrane</a:t>
                      </a:r>
                      <a:endParaRPr/>
                    </a:p>
                  </a:txBody>
                  <a:tcPr marT="45725" marB="45725" marR="91450" marL="91450" anchor="ctr"/>
                </a:tc>
                <a:tc>
                  <a:txBody>
                    <a:bodyPr/>
                    <a:lstStyle/>
                    <a:p>
                      <a:pPr indent="0" lvl="0" marL="0" marR="0" rtl="0" algn="ctr">
                        <a:spcBef>
                          <a:spcPts val="0"/>
                        </a:spcBef>
                        <a:spcAft>
                          <a:spcPts val="0"/>
                        </a:spcAft>
                        <a:buNone/>
                      </a:pPr>
                      <a:r>
                        <a:rPr lang="en-GB" sz="1100" u="none" cap="none" strike="noStrike"/>
                        <a:t>Short diffusion pathway</a:t>
                      </a:r>
                      <a:endParaRPr/>
                    </a:p>
                  </a:txBody>
                  <a:tcPr marT="45725" marB="45725" marR="91450" marL="91450" anchor="ctr"/>
                </a:tc>
              </a:tr>
              <a:tr h="417700">
                <a:tc>
                  <a:txBody>
                    <a:bodyPr/>
                    <a:lstStyle/>
                    <a:p>
                      <a:pPr indent="0" lvl="0" marL="0" marR="0" rtl="0" algn="ctr">
                        <a:spcBef>
                          <a:spcPts val="0"/>
                        </a:spcBef>
                        <a:spcAft>
                          <a:spcPts val="0"/>
                        </a:spcAft>
                        <a:buNone/>
                      </a:pPr>
                      <a:r>
                        <a:rPr lang="en-GB" sz="1100" u="none" cap="none" strike="noStrike"/>
                        <a:t>Water/Minerals Removed Quickly</a:t>
                      </a:r>
                      <a:endParaRPr/>
                    </a:p>
                  </a:txBody>
                  <a:tcPr marT="45725" marB="45725" marR="91450" marL="91450" anchor="ctr"/>
                </a:tc>
                <a:tc>
                  <a:txBody>
                    <a:bodyPr/>
                    <a:lstStyle/>
                    <a:p>
                      <a:pPr indent="0" lvl="0" marL="0" marR="0" rtl="0" algn="ctr">
                        <a:spcBef>
                          <a:spcPts val="0"/>
                        </a:spcBef>
                        <a:spcAft>
                          <a:spcPts val="0"/>
                        </a:spcAft>
                        <a:buNone/>
                      </a:pPr>
                      <a:r>
                        <a:rPr lang="en-GB" sz="1100" u="none" cap="none" strike="noStrike"/>
                        <a:t>Maintain a steep concentration gradient</a:t>
                      </a:r>
                      <a:endParaRPr/>
                    </a:p>
                  </a:txBody>
                  <a:tcPr marT="45725" marB="45725" marR="91450" marL="91450" anchor="ctr"/>
                </a:tc>
              </a:tr>
              <a:tr h="417700">
                <a:tc>
                  <a:txBody>
                    <a:bodyPr/>
                    <a:lstStyle/>
                    <a:p>
                      <a:pPr indent="0" lvl="0" marL="0" marR="0" rtl="0" algn="ctr">
                        <a:spcBef>
                          <a:spcPts val="0"/>
                        </a:spcBef>
                        <a:spcAft>
                          <a:spcPts val="0"/>
                        </a:spcAft>
                        <a:buNone/>
                      </a:pPr>
                      <a:r>
                        <a:rPr lang="en-GB" sz="1100" u="none" cap="none" strike="noStrike"/>
                        <a:t>Lots of Mitochondria</a:t>
                      </a:r>
                      <a:endParaRPr/>
                    </a:p>
                  </a:txBody>
                  <a:tcPr marT="45725" marB="45725" marR="91450" marL="91450" anchor="ctr"/>
                </a:tc>
                <a:tc>
                  <a:txBody>
                    <a:bodyPr/>
                    <a:lstStyle/>
                    <a:p>
                      <a:pPr indent="0" lvl="0" marL="0" marR="0" rtl="0" algn="ctr">
                        <a:spcBef>
                          <a:spcPts val="0"/>
                        </a:spcBef>
                        <a:spcAft>
                          <a:spcPts val="0"/>
                        </a:spcAft>
                        <a:buNone/>
                      </a:pPr>
                      <a:r>
                        <a:rPr lang="en-GB" sz="1100" u="none" cap="none" strike="noStrike"/>
                        <a:t>Transfer energy from respiration</a:t>
                      </a:r>
                      <a:endParaRPr/>
                    </a:p>
                  </a:txBody>
                  <a:tcPr marT="45725" marB="45725" marR="91450" marL="91450" anchor="ctr"/>
                </a:tc>
              </a:tr>
            </a:tbl>
          </a:graphicData>
        </a:graphic>
      </p:graphicFrame>
      <p:sp>
        <p:nvSpPr>
          <p:cNvPr id="132" name="Google Shape;132;p3"/>
          <p:cNvSpPr/>
          <p:nvPr/>
        </p:nvSpPr>
        <p:spPr>
          <a:xfrm>
            <a:off x="3089868" y="3369421"/>
            <a:ext cx="3032272" cy="1107996"/>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100"/>
              <a:buFont typeface="Calibri"/>
              <a:buNone/>
            </a:pPr>
            <a:r>
              <a:rPr b="1" i="0" lang="en-GB" sz="1100" u="none" cap="none" strike="noStrike">
                <a:solidFill>
                  <a:srgbClr val="000000"/>
                </a:solidFill>
                <a:latin typeface="Calibri"/>
                <a:ea typeface="Calibri"/>
                <a:cs typeface="Calibri"/>
                <a:sym typeface="Calibri"/>
              </a:rPr>
              <a:t>Root Hair Cells</a:t>
            </a:r>
            <a:endParaRPr/>
          </a:p>
          <a:p>
            <a:pPr indent="0" lvl="0" marL="0" marR="0" rtl="0" algn="just">
              <a:lnSpc>
                <a:spcPct val="100000"/>
              </a:lnSpc>
              <a:spcBef>
                <a:spcPts val="0"/>
              </a:spcBef>
              <a:spcAft>
                <a:spcPts val="0"/>
              </a:spcAft>
              <a:buClr>
                <a:srgbClr val="000000"/>
              </a:buClr>
              <a:buSzPts val="1100"/>
              <a:buFont typeface="Calibri"/>
              <a:buNone/>
            </a:pPr>
            <a:r>
              <a:rPr b="0" i="0" lang="en-GB" sz="1100" u="none" cap="none" strike="noStrike">
                <a:solidFill>
                  <a:srgbClr val="000000"/>
                </a:solidFill>
                <a:latin typeface="Calibri"/>
                <a:ea typeface="Calibri"/>
                <a:cs typeface="Calibri"/>
                <a:sym typeface="Calibri"/>
              </a:rPr>
              <a:t>In the roots water is absorbed </a:t>
            </a:r>
            <a:r>
              <a:rPr lang="en-GB" sz="1100">
                <a:solidFill>
                  <a:srgbClr val="000000"/>
                </a:solidFill>
                <a:latin typeface="Calibri"/>
                <a:ea typeface="Calibri"/>
                <a:cs typeface="Calibri"/>
                <a:sym typeface="Calibri"/>
              </a:rPr>
              <a:t>by osmosis from the soil and mineral ions are absorbed by active transport.  Adaptations that the root cells have include:</a:t>
            </a:r>
            <a:endParaRPr/>
          </a:p>
          <a:p>
            <a:pPr indent="0" lvl="0" marL="0" marR="0" rtl="0" algn="just">
              <a:lnSpc>
                <a:spcPct val="100000"/>
              </a:lnSpc>
              <a:spcBef>
                <a:spcPts val="0"/>
              </a:spcBef>
              <a:spcAft>
                <a:spcPts val="0"/>
              </a:spcAft>
              <a:buClr>
                <a:schemeClr val="dk1"/>
              </a:buClr>
              <a:buSzPts val="1100"/>
              <a:buFont typeface="Calibri"/>
              <a:buNone/>
            </a:pPr>
            <a:r>
              <a:t/>
            </a:r>
            <a:endParaRPr b="0" i="0" sz="1100" u="none" cap="none" strike="noStrike">
              <a:solidFill>
                <a:srgbClr val="000000"/>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4"/>
          <p:cNvSpPr/>
          <p:nvPr/>
        </p:nvSpPr>
        <p:spPr>
          <a:xfrm>
            <a:off x="58230" y="429578"/>
            <a:ext cx="9027539" cy="6380318"/>
          </a:xfrm>
          <a:prstGeom prst="rect">
            <a:avLst/>
          </a:prstGeom>
          <a:noFill/>
          <a:ln cap="flat" cmpd="sng" w="571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138" name="Google Shape;138;p4"/>
          <p:cNvSpPr/>
          <p:nvPr/>
        </p:nvSpPr>
        <p:spPr>
          <a:xfrm>
            <a:off x="58231" y="441018"/>
            <a:ext cx="3407828" cy="2800767"/>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1100"/>
              <a:buFont typeface="Calibri"/>
              <a:buNone/>
            </a:pPr>
            <a:r>
              <a:rPr b="1" i="0" lang="en-GB" sz="1100" u="none" cap="none" strike="noStrike">
                <a:solidFill>
                  <a:schemeClr val="dk1"/>
                </a:solidFill>
                <a:latin typeface="Calibri"/>
                <a:ea typeface="Calibri"/>
                <a:cs typeface="Calibri"/>
                <a:sym typeface="Calibri"/>
              </a:rPr>
              <a:t>The Cell Cycle</a:t>
            </a:r>
            <a:endParaRPr/>
          </a:p>
          <a:p>
            <a:pPr indent="0" lvl="0" marL="0" marR="0" rtl="0" algn="just">
              <a:lnSpc>
                <a:spcPct val="100000"/>
              </a:lnSpc>
              <a:spcBef>
                <a:spcPts val="0"/>
              </a:spcBef>
              <a:spcAft>
                <a:spcPts val="0"/>
              </a:spcAft>
              <a:buClr>
                <a:schemeClr val="dk1"/>
              </a:buClr>
              <a:buSzPts val="1100"/>
              <a:buFont typeface="Calibri"/>
              <a:buNone/>
            </a:pPr>
            <a:r>
              <a:rPr b="0" i="0" lang="en-GB" sz="1100" u="none" cap="none" strike="noStrike">
                <a:solidFill>
                  <a:schemeClr val="dk1"/>
                </a:solidFill>
                <a:latin typeface="Calibri"/>
                <a:ea typeface="Calibri"/>
                <a:cs typeface="Calibri"/>
                <a:sym typeface="Calibri"/>
              </a:rPr>
              <a:t>Cells divide in a series of stages called the cell cycle. During the cell cycle the genetic material is doubled and then divided into two identical cells. The three stages of the cell cycle are:</a:t>
            </a:r>
            <a:endParaRPr/>
          </a:p>
          <a:p>
            <a:pPr indent="0" lvl="0" marL="0" marR="0" rtl="0" algn="just">
              <a:lnSpc>
                <a:spcPct val="100000"/>
              </a:lnSpc>
              <a:spcBef>
                <a:spcPts val="0"/>
              </a:spcBef>
              <a:spcAft>
                <a:spcPts val="0"/>
              </a:spcAft>
              <a:buClr>
                <a:schemeClr val="dk1"/>
              </a:buClr>
              <a:buSzPts val="1100"/>
              <a:buFont typeface="Calibri"/>
              <a:buNone/>
            </a:pPr>
            <a:r>
              <a:rPr b="1" i="0" lang="en-GB" sz="1100" u="none" cap="none" strike="noStrike">
                <a:solidFill>
                  <a:schemeClr val="dk1"/>
                </a:solidFill>
                <a:latin typeface="Calibri"/>
                <a:ea typeface="Calibri"/>
                <a:cs typeface="Calibri"/>
                <a:sym typeface="Calibri"/>
              </a:rPr>
              <a:t>Stage 1: </a:t>
            </a:r>
            <a:endParaRPr/>
          </a:p>
          <a:p>
            <a:pPr indent="0" lvl="0" marL="0" marR="0" rtl="0" algn="just">
              <a:lnSpc>
                <a:spcPct val="100000"/>
              </a:lnSpc>
              <a:spcBef>
                <a:spcPts val="0"/>
              </a:spcBef>
              <a:spcAft>
                <a:spcPts val="0"/>
              </a:spcAft>
              <a:buClr>
                <a:schemeClr val="dk1"/>
              </a:buClr>
              <a:buSzPts val="1100"/>
              <a:buFont typeface="Calibri"/>
              <a:buNone/>
            </a:pPr>
            <a:r>
              <a:rPr b="0" i="0" lang="en-GB" sz="1100" u="none" cap="none" strike="noStrike">
                <a:solidFill>
                  <a:schemeClr val="dk1"/>
                </a:solidFill>
                <a:latin typeface="Calibri"/>
                <a:ea typeface="Calibri"/>
                <a:cs typeface="Calibri"/>
                <a:sym typeface="Calibri"/>
              </a:rPr>
              <a:t>Before a cell can divide it needs to grow and increase the number of sub-cellular structures such as ribosomes and mitochondria. The DNA replicates to form two copies of each chromosome. </a:t>
            </a:r>
            <a:endParaRPr/>
          </a:p>
          <a:p>
            <a:pPr indent="0" lvl="0" marL="0" marR="0" rtl="0" algn="just">
              <a:lnSpc>
                <a:spcPct val="100000"/>
              </a:lnSpc>
              <a:spcBef>
                <a:spcPts val="0"/>
              </a:spcBef>
              <a:spcAft>
                <a:spcPts val="0"/>
              </a:spcAft>
              <a:buClr>
                <a:schemeClr val="dk1"/>
              </a:buClr>
              <a:buSzPts val="1100"/>
              <a:buFont typeface="Calibri"/>
              <a:buNone/>
            </a:pPr>
            <a:r>
              <a:rPr b="1" i="0" lang="en-GB" sz="1100" u="none" cap="none" strike="noStrike">
                <a:solidFill>
                  <a:schemeClr val="dk1"/>
                </a:solidFill>
                <a:latin typeface="Calibri"/>
                <a:ea typeface="Calibri"/>
                <a:cs typeface="Calibri"/>
                <a:sym typeface="Calibri"/>
              </a:rPr>
              <a:t>Stage 2: </a:t>
            </a:r>
            <a:endParaRPr/>
          </a:p>
          <a:p>
            <a:pPr indent="0" lvl="0" marL="0" marR="0" rtl="0" algn="just">
              <a:lnSpc>
                <a:spcPct val="100000"/>
              </a:lnSpc>
              <a:spcBef>
                <a:spcPts val="0"/>
              </a:spcBef>
              <a:spcAft>
                <a:spcPts val="0"/>
              </a:spcAft>
              <a:buClr>
                <a:schemeClr val="dk1"/>
              </a:buClr>
              <a:buSzPts val="1100"/>
              <a:buFont typeface="Calibri"/>
              <a:buNone/>
            </a:pPr>
            <a:r>
              <a:rPr lang="en-GB" sz="1100">
                <a:solidFill>
                  <a:schemeClr val="dk1"/>
                </a:solidFill>
                <a:latin typeface="Calibri"/>
                <a:ea typeface="Calibri"/>
                <a:cs typeface="Calibri"/>
                <a:sym typeface="Calibri"/>
              </a:rPr>
              <a:t>O</a:t>
            </a:r>
            <a:r>
              <a:rPr b="0" i="0" lang="en-GB" sz="1100" u="none" cap="none" strike="noStrike">
                <a:solidFill>
                  <a:schemeClr val="dk1"/>
                </a:solidFill>
                <a:latin typeface="Calibri"/>
                <a:ea typeface="Calibri"/>
                <a:cs typeface="Calibri"/>
                <a:sym typeface="Calibri"/>
              </a:rPr>
              <a:t>ne set of chromosomes is pulled to each end of the cell and the nucleus divides. This stage is known as mitosis.</a:t>
            </a:r>
            <a:endParaRPr/>
          </a:p>
          <a:p>
            <a:pPr indent="0" lvl="0" marL="0" marR="0" rtl="0" algn="just">
              <a:lnSpc>
                <a:spcPct val="100000"/>
              </a:lnSpc>
              <a:spcBef>
                <a:spcPts val="0"/>
              </a:spcBef>
              <a:spcAft>
                <a:spcPts val="0"/>
              </a:spcAft>
              <a:buClr>
                <a:schemeClr val="dk1"/>
              </a:buClr>
              <a:buSzPts val="1100"/>
              <a:buFont typeface="Calibri"/>
              <a:buNone/>
            </a:pPr>
            <a:r>
              <a:rPr b="1" i="0" lang="en-GB" sz="1100" u="none" cap="none" strike="noStrike">
                <a:solidFill>
                  <a:schemeClr val="dk1"/>
                </a:solidFill>
                <a:latin typeface="Calibri"/>
                <a:ea typeface="Calibri"/>
                <a:cs typeface="Calibri"/>
                <a:sym typeface="Calibri"/>
              </a:rPr>
              <a:t>Stage 3: </a:t>
            </a:r>
            <a:endParaRPr/>
          </a:p>
          <a:p>
            <a:pPr indent="0" lvl="0" marL="0" marR="0" rtl="0" algn="just">
              <a:lnSpc>
                <a:spcPct val="100000"/>
              </a:lnSpc>
              <a:spcBef>
                <a:spcPts val="0"/>
              </a:spcBef>
              <a:spcAft>
                <a:spcPts val="0"/>
              </a:spcAft>
              <a:buClr>
                <a:schemeClr val="dk1"/>
              </a:buClr>
              <a:buSzPts val="1100"/>
              <a:buFont typeface="Calibri"/>
              <a:buNone/>
            </a:pPr>
            <a:r>
              <a:rPr b="0" i="0" lang="en-GB" sz="1100" u="none" cap="none" strike="noStrike">
                <a:solidFill>
                  <a:schemeClr val="dk1"/>
                </a:solidFill>
                <a:latin typeface="Calibri"/>
                <a:ea typeface="Calibri"/>
                <a:cs typeface="Calibri"/>
                <a:sym typeface="Calibri"/>
              </a:rPr>
              <a:t>Finally the cytoplasm and cell membranes divide to form two identical cells. </a:t>
            </a:r>
            <a:endParaRPr/>
          </a:p>
        </p:txBody>
      </p:sp>
      <p:sp>
        <p:nvSpPr>
          <p:cNvPr id="139" name="Google Shape;139;p4"/>
          <p:cNvSpPr/>
          <p:nvPr/>
        </p:nvSpPr>
        <p:spPr>
          <a:xfrm>
            <a:off x="53523" y="5871176"/>
            <a:ext cx="3412536" cy="938719"/>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1100"/>
              <a:buFont typeface="Calibri"/>
              <a:buNone/>
            </a:pPr>
            <a:r>
              <a:rPr b="1" i="0" lang="en-GB" sz="1100" u="none" cap="none" strike="noStrike">
                <a:solidFill>
                  <a:schemeClr val="dk1"/>
                </a:solidFill>
                <a:latin typeface="Calibri"/>
                <a:ea typeface="Calibri"/>
                <a:cs typeface="Calibri"/>
                <a:sym typeface="Calibri"/>
              </a:rPr>
              <a:t>Information in the cells</a:t>
            </a:r>
            <a:endParaRPr/>
          </a:p>
          <a:p>
            <a:pPr indent="0" lvl="0" marL="0" marR="0" rtl="0" algn="just">
              <a:lnSpc>
                <a:spcPct val="100000"/>
              </a:lnSpc>
              <a:spcBef>
                <a:spcPts val="0"/>
              </a:spcBef>
              <a:spcAft>
                <a:spcPts val="0"/>
              </a:spcAft>
              <a:buClr>
                <a:schemeClr val="dk1"/>
              </a:buClr>
              <a:buSzPts val="1100"/>
              <a:buFont typeface="Calibri"/>
              <a:buNone/>
            </a:pPr>
            <a:r>
              <a:rPr b="0" i="0" lang="en-GB" sz="1100" u="none" cap="none" strike="noStrike">
                <a:solidFill>
                  <a:schemeClr val="dk1"/>
                </a:solidFill>
                <a:latin typeface="Calibri"/>
                <a:ea typeface="Calibri"/>
                <a:cs typeface="Calibri"/>
                <a:sym typeface="Calibri"/>
              </a:rPr>
              <a:t>The nucleus of a cell contains chromosomes made of DNA molecules. Each chromosome carries a large number of genes. In body cells the chromosomes are normally found in pairs.</a:t>
            </a:r>
            <a:endParaRPr/>
          </a:p>
        </p:txBody>
      </p:sp>
      <p:sp>
        <p:nvSpPr>
          <p:cNvPr id="140" name="Google Shape;140;p4"/>
          <p:cNvSpPr/>
          <p:nvPr/>
        </p:nvSpPr>
        <p:spPr>
          <a:xfrm>
            <a:off x="3542345" y="1904781"/>
            <a:ext cx="2771712" cy="144655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1100"/>
              <a:buFont typeface="Calibri"/>
              <a:buNone/>
            </a:pPr>
            <a:r>
              <a:rPr b="1" i="0" lang="en-GB" sz="1100" u="none" cap="none" strike="noStrike">
                <a:solidFill>
                  <a:schemeClr val="dk1"/>
                </a:solidFill>
                <a:latin typeface="Calibri"/>
                <a:ea typeface="Calibri"/>
                <a:cs typeface="Calibri"/>
                <a:sym typeface="Calibri"/>
              </a:rPr>
              <a:t>Uses of Stem Cells</a:t>
            </a:r>
            <a:endParaRPr/>
          </a:p>
          <a:p>
            <a:pPr indent="0" lvl="0" marL="0" marR="0" rtl="0" algn="just">
              <a:lnSpc>
                <a:spcPct val="100000"/>
              </a:lnSpc>
              <a:spcBef>
                <a:spcPts val="0"/>
              </a:spcBef>
              <a:spcAft>
                <a:spcPts val="0"/>
              </a:spcAft>
              <a:buClr>
                <a:schemeClr val="dk1"/>
              </a:buClr>
              <a:buSzPts val="1100"/>
              <a:buFont typeface="Calibri"/>
              <a:buNone/>
            </a:pPr>
            <a:r>
              <a:rPr b="0" i="0" lang="en-GB" sz="1100" u="none" cap="none" strike="noStrike">
                <a:solidFill>
                  <a:schemeClr val="dk1"/>
                </a:solidFill>
                <a:latin typeface="Calibri"/>
                <a:ea typeface="Calibri"/>
                <a:cs typeface="Calibri"/>
                <a:sym typeface="Calibri"/>
              </a:rPr>
              <a:t>Stem cells, directed to differentiate into specific cell types, offer the possibility of a renewable source of replacement cells and tissues to treat diseases including macular degeneration, paralysis, spinal cord injury, stroke, burns, heart disease, diabetes, osteoarthritis, and rheumatoid arthritis.</a:t>
            </a:r>
            <a:endParaRPr/>
          </a:p>
        </p:txBody>
      </p:sp>
      <p:sp>
        <p:nvSpPr>
          <p:cNvPr id="141" name="Google Shape;141;p4"/>
          <p:cNvSpPr/>
          <p:nvPr/>
        </p:nvSpPr>
        <p:spPr>
          <a:xfrm>
            <a:off x="3509479" y="434278"/>
            <a:ext cx="2881859" cy="1439126"/>
          </a:xfrm>
          <a:prstGeom prst="rect">
            <a:avLst/>
          </a:prstGeom>
          <a:noFill/>
          <a:ln cap="flat" cmpd="sng" w="571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142" name="Google Shape;142;p4"/>
          <p:cNvSpPr/>
          <p:nvPr/>
        </p:nvSpPr>
        <p:spPr>
          <a:xfrm>
            <a:off x="85226" y="3293685"/>
            <a:ext cx="3419546" cy="3525006"/>
          </a:xfrm>
          <a:prstGeom prst="rect">
            <a:avLst/>
          </a:prstGeom>
          <a:noFill/>
          <a:ln cap="flat" cmpd="sng" w="571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Clr>
                <a:schemeClr val="lt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143" name="Google Shape;143;p4"/>
          <p:cNvSpPr/>
          <p:nvPr/>
        </p:nvSpPr>
        <p:spPr>
          <a:xfrm>
            <a:off x="6386632" y="4206240"/>
            <a:ext cx="2699138" cy="938719"/>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1100"/>
              <a:buFont typeface="Calibri"/>
              <a:buNone/>
            </a:pPr>
            <a:r>
              <a:rPr b="1" i="0" lang="en-GB" sz="1100" u="none" cap="none" strike="noStrike">
                <a:solidFill>
                  <a:schemeClr val="dk1"/>
                </a:solidFill>
                <a:latin typeface="Calibri"/>
                <a:ea typeface="Calibri"/>
                <a:cs typeface="Calibri"/>
                <a:sym typeface="Calibri"/>
              </a:rPr>
              <a:t>Embryonic Stem Cells</a:t>
            </a:r>
            <a:endParaRPr/>
          </a:p>
          <a:p>
            <a:pPr indent="0" lvl="0" marL="0" marR="0" rtl="0" algn="just">
              <a:lnSpc>
                <a:spcPct val="100000"/>
              </a:lnSpc>
              <a:spcBef>
                <a:spcPts val="0"/>
              </a:spcBef>
              <a:spcAft>
                <a:spcPts val="0"/>
              </a:spcAft>
              <a:buClr>
                <a:schemeClr val="dk1"/>
              </a:buClr>
              <a:buSzPts val="1100"/>
              <a:buFont typeface="Calibri"/>
              <a:buNone/>
            </a:pPr>
            <a:r>
              <a:rPr lang="en-GB" sz="1100">
                <a:solidFill>
                  <a:schemeClr val="dk1"/>
                </a:solidFill>
                <a:latin typeface="Calibri"/>
                <a:ea typeface="Calibri"/>
                <a:cs typeface="Calibri"/>
                <a:sym typeface="Calibri"/>
              </a:rPr>
              <a:t>Undifferentiated cells found in an early embryo that have the potential to differentiate  into lots of different cells in the body.</a:t>
            </a:r>
            <a:endParaRPr b="1" i="0" sz="1100" u="none" cap="none" strike="noStrike">
              <a:solidFill>
                <a:schemeClr val="dk1"/>
              </a:solidFill>
              <a:latin typeface="Calibri"/>
              <a:ea typeface="Calibri"/>
              <a:cs typeface="Calibri"/>
              <a:sym typeface="Calibri"/>
            </a:endParaRPr>
          </a:p>
        </p:txBody>
      </p:sp>
      <p:sp>
        <p:nvSpPr>
          <p:cNvPr id="144" name="Google Shape;144;p4"/>
          <p:cNvSpPr/>
          <p:nvPr/>
        </p:nvSpPr>
        <p:spPr>
          <a:xfrm>
            <a:off x="6402978" y="420783"/>
            <a:ext cx="2682791" cy="3970318"/>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1050"/>
              <a:buFont typeface="Calibri"/>
              <a:buNone/>
            </a:pPr>
            <a:r>
              <a:rPr b="1" i="0" lang="en-GB" sz="1050" u="none" cap="none" strike="noStrike">
                <a:solidFill>
                  <a:schemeClr val="dk1"/>
                </a:solidFill>
                <a:latin typeface="Calibri"/>
                <a:ea typeface="Calibri"/>
                <a:cs typeface="Calibri"/>
                <a:sym typeface="Calibri"/>
              </a:rPr>
              <a:t>Meristems</a:t>
            </a:r>
            <a:endParaRPr/>
          </a:p>
          <a:p>
            <a:pPr indent="0" lvl="0" marL="0" marR="0" rtl="0" algn="just">
              <a:lnSpc>
                <a:spcPct val="100000"/>
              </a:lnSpc>
              <a:spcBef>
                <a:spcPts val="0"/>
              </a:spcBef>
              <a:spcAft>
                <a:spcPts val="0"/>
              </a:spcAft>
              <a:buClr>
                <a:schemeClr val="dk1"/>
              </a:buClr>
              <a:buSzPts val="1050"/>
              <a:buFont typeface="Calibri"/>
              <a:buNone/>
            </a:pPr>
            <a:r>
              <a:rPr b="0" i="0" lang="en-GB" sz="1050" u="none" cap="none" strike="noStrike">
                <a:solidFill>
                  <a:schemeClr val="dk1"/>
                </a:solidFill>
                <a:latin typeface="Calibri"/>
                <a:ea typeface="Calibri"/>
                <a:cs typeface="Calibri"/>
                <a:sym typeface="Calibri"/>
              </a:rPr>
              <a:t>Meristem tissue in plants can differentiate into any type of plant cell, throughout the life of the plant. Stem cells from meristems in plants can be used to produce clones of plants quickly and economically.</a:t>
            </a:r>
            <a:endParaRPr sz="1050">
              <a:solidFill>
                <a:schemeClr val="dk1"/>
              </a:solidFill>
              <a:latin typeface="Calibri"/>
              <a:ea typeface="Calibri"/>
              <a:cs typeface="Calibri"/>
              <a:sym typeface="Calibri"/>
            </a:endParaRPr>
          </a:p>
          <a:p>
            <a:pPr indent="0" lvl="0" marL="0" marR="0" rtl="0" algn="just">
              <a:lnSpc>
                <a:spcPct val="100000"/>
              </a:lnSpc>
              <a:spcBef>
                <a:spcPts val="0"/>
              </a:spcBef>
              <a:spcAft>
                <a:spcPts val="0"/>
              </a:spcAft>
              <a:buClr>
                <a:schemeClr val="dk1"/>
              </a:buClr>
              <a:buSzPts val="1050"/>
              <a:buFont typeface="Calibri"/>
              <a:buNone/>
            </a:pPr>
            <a:r>
              <a:t/>
            </a:r>
            <a:endParaRPr b="0" i="0" sz="1050" u="none" cap="none" strike="noStrike">
              <a:solidFill>
                <a:schemeClr val="dk1"/>
              </a:solidFill>
              <a:latin typeface="Calibri"/>
              <a:ea typeface="Calibri"/>
              <a:cs typeface="Calibri"/>
              <a:sym typeface="Calibri"/>
            </a:endParaRPr>
          </a:p>
          <a:p>
            <a:pPr indent="0" lvl="0" marL="0" marR="0" rtl="0" algn="just">
              <a:lnSpc>
                <a:spcPct val="100000"/>
              </a:lnSpc>
              <a:spcBef>
                <a:spcPts val="0"/>
              </a:spcBef>
              <a:spcAft>
                <a:spcPts val="0"/>
              </a:spcAft>
              <a:buClr>
                <a:schemeClr val="dk1"/>
              </a:buClr>
              <a:buSzPts val="1050"/>
              <a:buFont typeface="Calibri"/>
              <a:buNone/>
            </a:pPr>
            <a:r>
              <a:rPr b="1" lang="en-GB" sz="1050">
                <a:solidFill>
                  <a:schemeClr val="dk1"/>
                </a:solidFill>
                <a:latin typeface="Calibri"/>
                <a:ea typeface="Calibri"/>
                <a:cs typeface="Calibri"/>
                <a:sym typeface="Calibri"/>
              </a:rPr>
              <a:t>Uses of Meristems</a:t>
            </a:r>
            <a:endParaRPr b="1" i="0" sz="1050" u="none" cap="none" strike="noStrike">
              <a:solidFill>
                <a:schemeClr val="dk1"/>
              </a:solidFill>
              <a:latin typeface="Calibri"/>
              <a:ea typeface="Calibri"/>
              <a:cs typeface="Calibri"/>
              <a:sym typeface="Calibri"/>
            </a:endParaRPr>
          </a:p>
          <a:p>
            <a:pPr indent="-171450" lvl="0" marL="171450" marR="0" rtl="0" algn="just">
              <a:lnSpc>
                <a:spcPct val="100000"/>
              </a:lnSpc>
              <a:spcBef>
                <a:spcPts val="0"/>
              </a:spcBef>
              <a:spcAft>
                <a:spcPts val="0"/>
              </a:spcAft>
              <a:buClr>
                <a:schemeClr val="dk1"/>
              </a:buClr>
              <a:buSzPts val="1050"/>
              <a:buFont typeface="Arial"/>
              <a:buChar char="•"/>
            </a:pPr>
            <a:r>
              <a:rPr b="0" i="0" lang="en-GB" sz="1050" u="none" cap="none" strike="noStrike">
                <a:solidFill>
                  <a:schemeClr val="dk1"/>
                </a:solidFill>
                <a:latin typeface="Calibri"/>
                <a:ea typeface="Calibri"/>
                <a:cs typeface="Calibri"/>
                <a:sym typeface="Calibri"/>
              </a:rPr>
              <a:t>Rare species can be cloned to protect from extinction.</a:t>
            </a:r>
            <a:endParaRPr/>
          </a:p>
          <a:p>
            <a:pPr indent="-171450" lvl="0" marL="171450" marR="0" rtl="0" algn="just">
              <a:lnSpc>
                <a:spcPct val="100000"/>
              </a:lnSpc>
              <a:spcBef>
                <a:spcPts val="0"/>
              </a:spcBef>
              <a:spcAft>
                <a:spcPts val="0"/>
              </a:spcAft>
              <a:buClr>
                <a:schemeClr val="dk1"/>
              </a:buClr>
              <a:buSzPts val="1050"/>
              <a:buFont typeface="Arial"/>
              <a:buChar char="•"/>
            </a:pPr>
            <a:r>
              <a:rPr b="0" i="0" lang="en-GB" sz="1050" u="none" cap="none" strike="noStrike">
                <a:solidFill>
                  <a:schemeClr val="dk1"/>
                </a:solidFill>
                <a:latin typeface="Calibri"/>
                <a:ea typeface="Calibri"/>
                <a:cs typeface="Calibri"/>
                <a:sym typeface="Calibri"/>
              </a:rPr>
              <a:t>Crop plants with special features such as disease resistance can be cloned to produce large numbers of identical plants for farmers.</a:t>
            </a:r>
            <a:endParaRPr/>
          </a:p>
          <a:p>
            <a:pPr indent="-171450" lvl="0" marL="171450" marR="0" rtl="0" algn="just">
              <a:lnSpc>
                <a:spcPct val="100000"/>
              </a:lnSpc>
              <a:spcBef>
                <a:spcPts val="0"/>
              </a:spcBef>
              <a:spcAft>
                <a:spcPts val="0"/>
              </a:spcAft>
              <a:buClr>
                <a:schemeClr val="dk1"/>
              </a:buClr>
              <a:buSzPts val="1050"/>
              <a:buFont typeface="Arial"/>
              <a:buChar char="•"/>
            </a:pPr>
            <a:r>
              <a:rPr b="1" i="0" lang="en-GB" sz="1050" u="none" cap="none" strike="noStrike">
                <a:solidFill>
                  <a:schemeClr val="dk1"/>
                </a:solidFill>
                <a:latin typeface="Calibri"/>
                <a:ea typeface="Calibri"/>
                <a:cs typeface="Calibri"/>
                <a:sym typeface="Calibri"/>
              </a:rPr>
              <a:t>Cloning</a:t>
            </a:r>
            <a:r>
              <a:rPr b="0" i="0" lang="en-GB" sz="1050" u="none" cap="none" strike="noStrike">
                <a:solidFill>
                  <a:schemeClr val="dk1"/>
                </a:solidFill>
                <a:latin typeface="Calibri"/>
                <a:ea typeface="Calibri"/>
                <a:cs typeface="Calibri"/>
                <a:sym typeface="Calibri"/>
              </a:rPr>
              <a:t> allows growers to mass produce </a:t>
            </a:r>
            <a:r>
              <a:rPr b="1" i="0" lang="en-GB" sz="1050" u="none" cap="none" strike="noStrike">
                <a:solidFill>
                  <a:schemeClr val="dk1"/>
                </a:solidFill>
                <a:latin typeface="Calibri"/>
                <a:ea typeface="Calibri"/>
                <a:cs typeface="Calibri"/>
                <a:sym typeface="Calibri"/>
              </a:rPr>
              <a:t>plants</a:t>
            </a:r>
            <a:r>
              <a:rPr b="0" i="0" lang="en-GB" sz="1050" u="none" cap="none" strike="noStrike">
                <a:solidFill>
                  <a:schemeClr val="dk1"/>
                </a:solidFill>
                <a:latin typeface="Calibri"/>
                <a:ea typeface="Calibri"/>
                <a:cs typeface="Calibri"/>
                <a:sym typeface="Calibri"/>
              </a:rPr>
              <a:t> that may be difficult to grow from seed.</a:t>
            </a:r>
            <a:endParaRPr/>
          </a:p>
          <a:p>
            <a:pPr indent="-171450" lvl="0" marL="171450" marR="0" rtl="0" algn="just">
              <a:lnSpc>
                <a:spcPct val="100000"/>
              </a:lnSpc>
              <a:spcBef>
                <a:spcPts val="0"/>
              </a:spcBef>
              <a:spcAft>
                <a:spcPts val="0"/>
              </a:spcAft>
              <a:buClr>
                <a:schemeClr val="dk1"/>
              </a:buClr>
              <a:buSzPts val="1050"/>
              <a:buFont typeface="Arial"/>
              <a:buChar char="•"/>
            </a:pPr>
            <a:r>
              <a:rPr b="0" i="0" lang="en-GB" sz="1050" u="none" cap="none" strike="noStrike">
                <a:solidFill>
                  <a:schemeClr val="dk1"/>
                </a:solidFill>
                <a:latin typeface="Calibri"/>
                <a:ea typeface="Calibri"/>
                <a:cs typeface="Calibri"/>
                <a:sym typeface="Calibri"/>
              </a:rPr>
              <a:t>Cloning allows growers to mass produce plants that may be difficult to grow from seed.</a:t>
            </a:r>
            <a:endParaRPr/>
          </a:p>
          <a:p>
            <a:pPr indent="-171450" lvl="0" marL="171450" marR="0" rtl="0" algn="just">
              <a:lnSpc>
                <a:spcPct val="100000"/>
              </a:lnSpc>
              <a:spcBef>
                <a:spcPts val="0"/>
              </a:spcBef>
              <a:spcAft>
                <a:spcPts val="0"/>
              </a:spcAft>
              <a:buClr>
                <a:schemeClr val="dk1"/>
              </a:buClr>
              <a:buSzPts val="1050"/>
              <a:buFont typeface="Arial"/>
              <a:buChar char="•"/>
            </a:pPr>
            <a:r>
              <a:rPr b="0" i="0" lang="en-GB" sz="1050" u="none" cap="none" strike="noStrike">
                <a:solidFill>
                  <a:schemeClr val="dk1"/>
                </a:solidFill>
                <a:latin typeface="Calibri"/>
                <a:ea typeface="Calibri"/>
                <a:cs typeface="Calibri"/>
                <a:sym typeface="Calibri"/>
              </a:rPr>
              <a:t>All the plants are genetically identical, which is useful because you can be sure of their characteristics</a:t>
            </a:r>
            <a:endParaRPr/>
          </a:p>
          <a:p>
            <a:pPr indent="0" lvl="0" marL="0" marR="0" rtl="0" algn="just">
              <a:lnSpc>
                <a:spcPct val="100000"/>
              </a:lnSpc>
              <a:spcBef>
                <a:spcPts val="0"/>
              </a:spcBef>
              <a:spcAft>
                <a:spcPts val="0"/>
              </a:spcAft>
              <a:buClr>
                <a:schemeClr val="dk1"/>
              </a:buClr>
              <a:buSzPts val="1050"/>
              <a:buFont typeface="Calibri"/>
              <a:buNone/>
            </a:pPr>
            <a:r>
              <a:t/>
            </a:r>
            <a:endParaRPr b="0" i="0" sz="1050" u="none" cap="none" strike="noStrike">
              <a:solidFill>
                <a:schemeClr val="dk1"/>
              </a:solidFill>
              <a:latin typeface="Calibri"/>
              <a:ea typeface="Calibri"/>
              <a:cs typeface="Calibri"/>
              <a:sym typeface="Calibri"/>
            </a:endParaRPr>
          </a:p>
        </p:txBody>
      </p:sp>
      <p:sp>
        <p:nvSpPr>
          <p:cNvPr id="145" name="Google Shape;145;p4"/>
          <p:cNvSpPr/>
          <p:nvPr/>
        </p:nvSpPr>
        <p:spPr>
          <a:xfrm>
            <a:off x="3515841" y="3447140"/>
            <a:ext cx="2836854" cy="1277273"/>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1100"/>
              <a:buFont typeface="Calibri"/>
              <a:buNone/>
            </a:pPr>
            <a:r>
              <a:rPr b="1" i="0" lang="en-GB" sz="1100" u="none" cap="none" strike="noStrike">
                <a:solidFill>
                  <a:schemeClr val="dk1"/>
                </a:solidFill>
                <a:latin typeface="Calibri"/>
                <a:ea typeface="Calibri"/>
                <a:cs typeface="Calibri"/>
                <a:sym typeface="Calibri"/>
              </a:rPr>
              <a:t>Therapeutic Cloning</a:t>
            </a:r>
            <a:endParaRPr/>
          </a:p>
          <a:p>
            <a:pPr indent="0" lvl="0" marL="0" marR="0" rtl="0" algn="just">
              <a:lnSpc>
                <a:spcPct val="100000"/>
              </a:lnSpc>
              <a:spcBef>
                <a:spcPts val="0"/>
              </a:spcBef>
              <a:spcAft>
                <a:spcPts val="0"/>
              </a:spcAft>
              <a:buClr>
                <a:schemeClr val="dk1"/>
              </a:buClr>
              <a:buSzPts val="1100"/>
              <a:buFont typeface="Calibri"/>
              <a:buNone/>
            </a:pPr>
            <a:r>
              <a:rPr b="0" i="0" lang="en-GB" sz="1100" u="none" cap="none" strike="noStrike">
                <a:solidFill>
                  <a:schemeClr val="dk1"/>
                </a:solidFill>
                <a:latin typeface="Calibri"/>
                <a:ea typeface="Calibri"/>
                <a:cs typeface="Calibri"/>
                <a:sym typeface="Calibri"/>
              </a:rPr>
              <a:t>In therapeutic cloning an embryo is produced with the same genes as the patient. Stem cells from the embryo are not rejected by the patient’s body so they may be used for medical treatment.</a:t>
            </a:r>
            <a:endParaRPr/>
          </a:p>
          <a:p>
            <a:pPr indent="0" lvl="0" marL="0" marR="0" rtl="0" algn="just">
              <a:lnSpc>
                <a:spcPct val="100000"/>
              </a:lnSpc>
              <a:spcBef>
                <a:spcPts val="0"/>
              </a:spcBef>
              <a:spcAft>
                <a:spcPts val="0"/>
              </a:spcAft>
              <a:buClr>
                <a:schemeClr val="dk1"/>
              </a:buClr>
              <a:buSzPts val="1100"/>
              <a:buFont typeface="Calibri"/>
              <a:buNone/>
            </a:pPr>
            <a:r>
              <a:t/>
            </a:r>
            <a:endParaRPr b="0" i="0" sz="1100" u="none" cap="none" strike="noStrike">
              <a:solidFill>
                <a:schemeClr val="dk1"/>
              </a:solidFill>
              <a:latin typeface="Calibri"/>
              <a:ea typeface="Calibri"/>
              <a:cs typeface="Calibri"/>
              <a:sym typeface="Calibri"/>
            </a:endParaRPr>
          </a:p>
        </p:txBody>
      </p:sp>
      <p:sp>
        <p:nvSpPr>
          <p:cNvPr id="146" name="Google Shape;146;p4"/>
          <p:cNvSpPr/>
          <p:nvPr/>
        </p:nvSpPr>
        <p:spPr>
          <a:xfrm>
            <a:off x="3504772" y="3429968"/>
            <a:ext cx="2881859" cy="3388723"/>
          </a:xfrm>
          <a:prstGeom prst="rect">
            <a:avLst/>
          </a:prstGeom>
          <a:noFill/>
          <a:ln cap="flat" cmpd="sng" w="57150">
            <a:solidFill>
              <a:srgbClr val="7F7F7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Clr>
                <a:schemeClr val="lt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147" name="Google Shape;147;p4"/>
          <p:cNvSpPr/>
          <p:nvPr/>
        </p:nvSpPr>
        <p:spPr>
          <a:xfrm>
            <a:off x="6391338" y="1548790"/>
            <a:ext cx="2682790" cy="2657450"/>
          </a:xfrm>
          <a:prstGeom prst="rect">
            <a:avLst/>
          </a:prstGeom>
          <a:noFill/>
          <a:ln cap="flat" cmpd="sng" w="57150">
            <a:solidFill>
              <a:srgbClr val="7F7F7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148" name="Google Shape;148;p4"/>
          <p:cNvSpPr txBox="1"/>
          <p:nvPr/>
        </p:nvSpPr>
        <p:spPr>
          <a:xfrm>
            <a:off x="-17684" y="-22433"/>
            <a:ext cx="8315325"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2000">
                <a:solidFill>
                  <a:schemeClr val="dk1"/>
                </a:solidFill>
                <a:latin typeface="Calibri"/>
                <a:ea typeface="Calibri"/>
                <a:cs typeface="Calibri"/>
                <a:sym typeface="Calibri"/>
              </a:rPr>
              <a:t>B2: Stem Cells</a:t>
            </a:r>
            <a:endParaRPr/>
          </a:p>
        </p:txBody>
      </p:sp>
      <p:sp>
        <p:nvSpPr>
          <p:cNvPr id="149" name="Google Shape;149;p4"/>
          <p:cNvSpPr/>
          <p:nvPr/>
        </p:nvSpPr>
        <p:spPr>
          <a:xfrm>
            <a:off x="3586760" y="440091"/>
            <a:ext cx="2804578" cy="144655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1100"/>
              <a:buFont typeface="Calibri"/>
              <a:buNone/>
            </a:pPr>
            <a:r>
              <a:rPr b="1" i="0" lang="en-GB" sz="1100" u="none" cap="none" strike="noStrike">
                <a:solidFill>
                  <a:schemeClr val="dk1"/>
                </a:solidFill>
                <a:latin typeface="Calibri"/>
                <a:ea typeface="Calibri"/>
                <a:cs typeface="Calibri"/>
                <a:sym typeface="Calibri"/>
              </a:rPr>
              <a:t>Stem Cells</a:t>
            </a:r>
            <a:endParaRPr/>
          </a:p>
          <a:p>
            <a:pPr indent="0" lvl="0" marL="0" marR="0" rtl="0" algn="just">
              <a:lnSpc>
                <a:spcPct val="100000"/>
              </a:lnSpc>
              <a:spcBef>
                <a:spcPts val="0"/>
              </a:spcBef>
              <a:spcAft>
                <a:spcPts val="0"/>
              </a:spcAft>
              <a:buClr>
                <a:schemeClr val="dk1"/>
              </a:buClr>
              <a:buSzPts val="1100"/>
              <a:buFont typeface="Calibri"/>
              <a:buNone/>
            </a:pPr>
            <a:r>
              <a:rPr b="0" i="0" lang="en-GB" sz="1100" u="none" cap="none" strike="noStrike">
                <a:solidFill>
                  <a:schemeClr val="dk1"/>
                </a:solidFill>
                <a:latin typeface="Calibri"/>
                <a:ea typeface="Calibri"/>
                <a:cs typeface="Calibri"/>
                <a:sym typeface="Calibri"/>
              </a:rPr>
              <a:t>A stem cell is undifferentiated cell which is able to make many more cells of the same type through division and differentiation. There are three types of stem cells:</a:t>
            </a:r>
            <a:endParaRPr/>
          </a:p>
          <a:p>
            <a:pPr indent="-171450" lvl="0" marL="171450" marR="0" rtl="0" algn="just">
              <a:lnSpc>
                <a:spcPct val="100000"/>
              </a:lnSpc>
              <a:spcBef>
                <a:spcPts val="0"/>
              </a:spcBef>
              <a:spcAft>
                <a:spcPts val="0"/>
              </a:spcAft>
              <a:buClr>
                <a:schemeClr val="dk1"/>
              </a:buClr>
              <a:buSzPts val="1100"/>
              <a:buFont typeface="Arial"/>
              <a:buChar char="•"/>
            </a:pPr>
            <a:r>
              <a:rPr lang="en-GB" sz="1100">
                <a:solidFill>
                  <a:schemeClr val="dk1"/>
                </a:solidFill>
                <a:latin typeface="Calibri"/>
                <a:ea typeface="Calibri"/>
                <a:cs typeface="Calibri"/>
                <a:sym typeface="Calibri"/>
              </a:rPr>
              <a:t>Adult Stem Cells</a:t>
            </a:r>
            <a:endParaRPr/>
          </a:p>
          <a:p>
            <a:pPr indent="-171450" lvl="0" marL="171450" marR="0" rtl="0" algn="just">
              <a:lnSpc>
                <a:spcPct val="100000"/>
              </a:lnSpc>
              <a:spcBef>
                <a:spcPts val="0"/>
              </a:spcBef>
              <a:spcAft>
                <a:spcPts val="0"/>
              </a:spcAft>
              <a:buClr>
                <a:schemeClr val="dk1"/>
              </a:buClr>
              <a:buSzPts val="1100"/>
              <a:buFont typeface="Arial"/>
              <a:buChar char="•"/>
            </a:pPr>
            <a:r>
              <a:rPr b="0" i="0" lang="en-GB" sz="1100" u="none" cap="none" strike="noStrike">
                <a:solidFill>
                  <a:schemeClr val="dk1"/>
                </a:solidFill>
                <a:latin typeface="Calibri"/>
                <a:ea typeface="Calibri"/>
                <a:cs typeface="Calibri"/>
                <a:sym typeface="Calibri"/>
              </a:rPr>
              <a:t>Embryonic Stem Cells</a:t>
            </a:r>
            <a:endParaRPr/>
          </a:p>
          <a:p>
            <a:pPr indent="-171450" lvl="0" marL="171450" marR="0" rtl="0" algn="just">
              <a:lnSpc>
                <a:spcPct val="100000"/>
              </a:lnSpc>
              <a:spcBef>
                <a:spcPts val="0"/>
              </a:spcBef>
              <a:spcAft>
                <a:spcPts val="0"/>
              </a:spcAft>
              <a:buClr>
                <a:schemeClr val="dk1"/>
              </a:buClr>
              <a:buSzPts val="1100"/>
              <a:buFont typeface="Arial"/>
              <a:buChar char="•"/>
            </a:pPr>
            <a:r>
              <a:rPr lang="en-GB" sz="1100">
                <a:solidFill>
                  <a:schemeClr val="dk1"/>
                </a:solidFill>
                <a:latin typeface="Calibri"/>
                <a:ea typeface="Calibri"/>
                <a:cs typeface="Calibri"/>
                <a:sym typeface="Calibri"/>
              </a:rPr>
              <a:t>Meristems</a:t>
            </a:r>
            <a:endParaRPr b="0" i="0" sz="1100" u="none" cap="none" strike="noStrike">
              <a:solidFill>
                <a:schemeClr val="dk1"/>
              </a:solidFill>
              <a:latin typeface="Calibri"/>
              <a:ea typeface="Calibri"/>
              <a:cs typeface="Calibri"/>
              <a:sym typeface="Calibri"/>
            </a:endParaRPr>
          </a:p>
        </p:txBody>
      </p:sp>
      <p:sp>
        <p:nvSpPr>
          <p:cNvPr id="150" name="Google Shape;150;p4"/>
          <p:cNvSpPr/>
          <p:nvPr/>
        </p:nvSpPr>
        <p:spPr>
          <a:xfrm>
            <a:off x="3509479" y="1873404"/>
            <a:ext cx="2881859" cy="1555596"/>
          </a:xfrm>
          <a:prstGeom prst="rect">
            <a:avLst/>
          </a:prstGeom>
          <a:noFill/>
          <a:ln cap="flat" cmpd="sng" w="571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151" name="Google Shape;151;p4"/>
          <p:cNvSpPr/>
          <p:nvPr/>
        </p:nvSpPr>
        <p:spPr>
          <a:xfrm>
            <a:off x="58228" y="3293685"/>
            <a:ext cx="3419545" cy="1277273"/>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1100"/>
              <a:buFont typeface="Calibri"/>
              <a:buNone/>
            </a:pPr>
            <a:r>
              <a:rPr b="1" i="0" lang="en-GB" sz="1100" u="none" cap="none" strike="noStrike">
                <a:solidFill>
                  <a:schemeClr val="dk1"/>
                </a:solidFill>
                <a:latin typeface="Calibri"/>
                <a:ea typeface="Calibri"/>
                <a:cs typeface="Calibri"/>
                <a:sym typeface="Calibri"/>
              </a:rPr>
              <a:t>Adult Stem Cells</a:t>
            </a:r>
            <a:endParaRPr/>
          </a:p>
          <a:p>
            <a:pPr indent="0" lvl="0" marL="0" marR="0" rtl="0" algn="just">
              <a:lnSpc>
                <a:spcPct val="100000"/>
              </a:lnSpc>
              <a:spcBef>
                <a:spcPts val="0"/>
              </a:spcBef>
              <a:spcAft>
                <a:spcPts val="0"/>
              </a:spcAft>
              <a:buClr>
                <a:schemeClr val="dk1"/>
              </a:buClr>
              <a:buSzPts val="1100"/>
              <a:buFont typeface="Calibri"/>
              <a:buNone/>
            </a:pPr>
            <a:r>
              <a:rPr lang="en-GB" sz="1100">
                <a:solidFill>
                  <a:schemeClr val="dk1"/>
                </a:solidFill>
                <a:latin typeface="Calibri"/>
                <a:ea typeface="Calibri"/>
                <a:cs typeface="Calibri"/>
                <a:sym typeface="Calibri"/>
              </a:rPr>
              <a:t>They are stem cells are found throughout animals after development.  They multiply by mitosis to replenish dying cells and regenerate damaged tissue. The cells can be found in bone marrow and can form many types of cells including blood cells.</a:t>
            </a:r>
            <a:endParaRPr/>
          </a:p>
          <a:p>
            <a:pPr indent="0" lvl="0" marL="0" marR="0" rtl="0" algn="just">
              <a:lnSpc>
                <a:spcPct val="100000"/>
              </a:lnSpc>
              <a:spcBef>
                <a:spcPts val="0"/>
              </a:spcBef>
              <a:spcAft>
                <a:spcPts val="0"/>
              </a:spcAft>
              <a:buClr>
                <a:schemeClr val="dk1"/>
              </a:buClr>
              <a:buSzPts val="1100"/>
              <a:buFont typeface="Calibri"/>
              <a:buNone/>
            </a:pPr>
            <a:r>
              <a:t/>
            </a:r>
            <a:endParaRPr b="1" i="0" sz="1100" u="none" cap="none" strike="noStrike">
              <a:solidFill>
                <a:schemeClr val="dk1"/>
              </a:solidFill>
              <a:latin typeface="Calibri"/>
              <a:ea typeface="Calibri"/>
              <a:cs typeface="Calibri"/>
              <a:sym typeface="Calibri"/>
            </a:endParaRPr>
          </a:p>
        </p:txBody>
      </p:sp>
      <p:graphicFrame>
        <p:nvGraphicFramePr>
          <p:cNvPr id="152" name="Google Shape;152;p4"/>
          <p:cNvGraphicFramePr/>
          <p:nvPr/>
        </p:nvGraphicFramePr>
        <p:xfrm>
          <a:off x="96471" y="4367386"/>
          <a:ext cx="3000000" cy="3000000"/>
        </p:xfrm>
        <a:graphic>
          <a:graphicData uri="http://schemas.openxmlformats.org/drawingml/2006/table">
            <a:tbl>
              <a:tblPr bandRow="1" firstRow="1">
                <a:noFill/>
                <a:tableStyleId>{C6313981-ECD1-4C66-B60F-C82F58517611}</a:tableStyleId>
              </a:tblPr>
              <a:tblGrid>
                <a:gridCol w="1706275"/>
                <a:gridCol w="1706275"/>
              </a:tblGrid>
              <a:tr h="298850">
                <a:tc>
                  <a:txBody>
                    <a:bodyPr/>
                    <a:lstStyle/>
                    <a:p>
                      <a:pPr indent="0" lvl="0" marL="0" marR="0" rtl="0" algn="ctr">
                        <a:spcBef>
                          <a:spcPts val="0"/>
                        </a:spcBef>
                        <a:spcAft>
                          <a:spcPts val="0"/>
                        </a:spcAft>
                        <a:buNone/>
                      </a:pPr>
                      <a:r>
                        <a:rPr b="1" lang="en-GB" sz="1000" u="none" cap="none" strike="noStrike">
                          <a:solidFill>
                            <a:schemeClr val="dk1"/>
                          </a:solidFill>
                        </a:rPr>
                        <a:t>Advantages</a:t>
                      </a:r>
                      <a:endParaRPr/>
                    </a:p>
                  </a:txBody>
                  <a:tcPr marT="45725" marB="45725" marR="91450" marL="91450">
                    <a:lnL cap="flat" cmpd="sng" w="12700">
                      <a:solidFill>
                        <a:srgbClr val="7F7F7F"/>
                      </a:solidFill>
                      <a:prstDash val="solid"/>
                      <a:round/>
                      <a:headEnd len="sm" w="sm" type="none"/>
                      <a:tailEnd len="sm" w="sm" type="none"/>
                    </a:lnL>
                    <a:lnR cap="flat" cmpd="sng" w="12700">
                      <a:solidFill>
                        <a:srgbClr val="7F7F7F"/>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7F7F7F"/>
                      </a:solidFill>
                      <a:prstDash val="solid"/>
                      <a:round/>
                      <a:headEnd len="sm" w="sm" type="none"/>
                      <a:tailEnd len="sm" w="sm" type="none"/>
                    </a:lnB>
                  </a:tcPr>
                </a:tc>
                <a:tc>
                  <a:txBody>
                    <a:bodyPr/>
                    <a:lstStyle/>
                    <a:p>
                      <a:pPr indent="0" lvl="0" marL="0" marR="0" rtl="0" algn="ctr">
                        <a:spcBef>
                          <a:spcPts val="0"/>
                        </a:spcBef>
                        <a:spcAft>
                          <a:spcPts val="0"/>
                        </a:spcAft>
                        <a:buNone/>
                      </a:pPr>
                      <a:r>
                        <a:rPr b="1" lang="en-GB" sz="1000" u="none" cap="none" strike="noStrike">
                          <a:solidFill>
                            <a:schemeClr val="dk1"/>
                          </a:solidFill>
                        </a:rPr>
                        <a:t>Disadvantages</a:t>
                      </a:r>
                      <a:endParaRPr/>
                    </a:p>
                  </a:txBody>
                  <a:tcPr marT="45725" marB="45725" marR="91450" marL="91450">
                    <a:lnL cap="flat" cmpd="sng" w="12700">
                      <a:solidFill>
                        <a:srgbClr val="7F7F7F"/>
                      </a:solidFill>
                      <a:prstDash val="solid"/>
                      <a:round/>
                      <a:headEnd len="sm" w="sm" type="none"/>
                      <a:tailEnd len="sm" w="sm" type="none"/>
                    </a:lnL>
                    <a:lnR cap="flat" cmpd="sng" w="12700">
                      <a:solidFill>
                        <a:srgbClr val="7F7F7F"/>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7F7F7F"/>
                      </a:solidFill>
                      <a:prstDash val="solid"/>
                      <a:round/>
                      <a:headEnd len="sm" w="sm" type="none"/>
                      <a:tailEnd len="sm" w="sm" type="none"/>
                    </a:lnB>
                  </a:tcPr>
                </a:tc>
              </a:tr>
              <a:tr h="319300">
                <a:tc>
                  <a:txBody>
                    <a:bodyPr/>
                    <a:lstStyle/>
                    <a:p>
                      <a:pPr indent="0" lvl="0" marL="0" marR="0" rtl="0" algn="ctr">
                        <a:spcBef>
                          <a:spcPts val="0"/>
                        </a:spcBef>
                        <a:spcAft>
                          <a:spcPts val="0"/>
                        </a:spcAft>
                        <a:buNone/>
                      </a:pPr>
                      <a:r>
                        <a:rPr lang="en-GB" sz="1000" u="none" cap="none" strike="noStrike">
                          <a:solidFill>
                            <a:schemeClr val="dk1"/>
                          </a:solidFill>
                        </a:rPr>
                        <a:t>Consent can be given to collect cells.</a:t>
                      </a:r>
                      <a:endParaRPr/>
                    </a:p>
                  </a:txBody>
                  <a:tcPr marT="45725" marB="45725" marR="91450" marL="91450">
                    <a:lnL cap="flat" cmpd="sng" w="12700">
                      <a:solidFill>
                        <a:srgbClr val="7F7F7F"/>
                      </a:solidFill>
                      <a:prstDash val="solid"/>
                      <a:round/>
                      <a:headEnd len="sm" w="sm" type="none"/>
                      <a:tailEnd len="sm" w="sm" type="none"/>
                    </a:lnL>
                    <a:lnR cap="flat" cmpd="sng" w="12700">
                      <a:solidFill>
                        <a:srgbClr val="7F7F7F"/>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7F7F7F"/>
                      </a:solidFill>
                      <a:prstDash val="solid"/>
                      <a:round/>
                      <a:headEnd len="sm" w="sm" type="none"/>
                      <a:tailEnd len="sm" w="sm" type="none"/>
                    </a:lnB>
                  </a:tcPr>
                </a:tc>
                <a:tc>
                  <a:txBody>
                    <a:bodyPr/>
                    <a:lstStyle/>
                    <a:p>
                      <a:pPr indent="0" lvl="0" marL="0" marR="0" rtl="0" algn="ctr">
                        <a:spcBef>
                          <a:spcPts val="0"/>
                        </a:spcBef>
                        <a:spcAft>
                          <a:spcPts val="0"/>
                        </a:spcAft>
                        <a:buNone/>
                      </a:pPr>
                      <a:r>
                        <a:rPr lang="en-GB" sz="1000" u="none" cap="none" strike="noStrike">
                          <a:solidFill>
                            <a:schemeClr val="dk1"/>
                          </a:solidFill>
                        </a:rPr>
                        <a:t>Painful to collect cells.</a:t>
                      </a:r>
                      <a:endParaRPr/>
                    </a:p>
                  </a:txBody>
                  <a:tcPr marT="45725" marB="45725" marR="91450" marL="91450">
                    <a:lnL cap="flat" cmpd="sng" w="12700">
                      <a:solidFill>
                        <a:srgbClr val="7F7F7F"/>
                      </a:solidFill>
                      <a:prstDash val="solid"/>
                      <a:round/>
                      <a:headEnd len="sm" w="sm" type="none"/>
                      <a:tailEnd len="sm" w="sm" type="none"/>
                    </a:lnL>
                    <a:lnR cap="flat" cmpd="sng" w="12700">
                      <a:solidFill>
                        <a:srgbClr val="7F7F7F"/>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7F7F7F"/>
                      </a:solidFill>
                      <a:prstDash val="solid"/>
                      <a:round/>
                      <a:headEnd len="sm" w="sm" type="none"/>
                      <a:tailEnd len="sm" w="sm" type="none"/>
                    </a:lnB>
                  </a:tcPr>
                </a:tc>
              </a:tr>
              <a:tr h="319300">
                <a:tc>
                  <a:txBody>
                    <a:bodyPr/>
                    <a:lstStyle/>
                    <a:p>
                      <a:pPr indent="0" lvl="0" marL="0" marR="0" rtl="0" algn="ctr">
                        <a:spcBef>
                          <a:spcPts val="0"/>
                        </a:spcBef>
                        <a:spcAft>
                          <a:spcPts val="0"/>
                        </a:spcAft>
                        <a:buNone/>
                      </a:pPr>
                      <a:r>
                        <a:rPr lang="en-GB" sz="1000" u="none" cap="none" strike="noStrike">
                          <a:solidFill>
                            <a:schemeClr val="dk1"/>
                          </a:solidFill>
                        </a:rPr>
                        <a:t>Safe</a:t>
                      </a:r>
                      <a:endParaRPr/>
                    </a:p>
                  </a:txBody>
                  <a:tcPr marT="45725" marB="45725" marR="91450" marL="91450">
                    <a:lnL cap="flat" cmpd="sng" w="12700">
                      <a:solidFill>
                        <a:srgbClr val="7F7F7F"/>
                      </a:solidFill>
                      <a:prstDash val="solid"/>
                      <a:round/>
                      <a:headEnd len="sm" w="sm" type="none"/>
                      <a:tailEnd len="sm" w="sm" type="none"/>
                    </a:lnL>
                    <a:lnR cap="flat" cmpd="sng" w="12700">
                      <a:solidFill>
                        <a:srgbClr val="7F7F7F"/>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7F7F7F"/>
                      </a:solidFill>
                      <a:prstDash val="solid"/>
                      <a:round/>
                      <a:headEnd len="sm" w="sm" type="none"/>
                      <a:tailEnd len="sm" w="sm" type="none"/>
                    </a:lnB>
                  </a:tcPr>
                </a:tc>
                <a:tc>
                  <a:txBody>
                    <a:bodyPr/>
                    <a:lstStyle/>
                    <a:p>
                      <a:pPr indent="0" lvl="0" marL="0" marR="0" rtl="0" algn="ctr">
                        <a:spcBef>
                          <a:spcPts val="0"/>
                        </a:spcBef>
                        <a:spcAft>
                          <a:spcPts val="0"/>
                        </a:spcAft>
                        <a:buNone/>
                      </a:pPr>
                      <a:r>
                        <a:rPr lang="en-GB" sz="1000" u="none" cap="none" strike="noStrike">
                          <a:solidFill>
                            <a:schemeClr val="dk1"/>
                          </a:solidFill>
                        </a:rPr>
                        <a:t>Risk of infection from collection of cells.</a:t>
                      </a:r>
                      <a:endParaRPr/>
                    </a:p>
                  </a:txBody>
                  <a:tcPr marT="45725" marB="45725" marR="91450" marL="91450">
                    <a:lnL cap="flat" cmpd="sng" w="12700">
                      <a:solidFill>
                        <a:srgbClr val="7F7F7F"/>
                      </a:solidFill>
                      <a:prstDash val="solid"/>
                      <a:round/>
                      <a:headEnd len="sm" w="sm" type="none"/>
                      <a:tailEnd len="sm" w="sm" type="none"/>
                    </a:lnL>
                    <a:lnR cap="flat" cmpd="sng" w="12700">
                      <a:solidFill>
                        <a:srgbClr val="7F7F7F"/>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7F7F7F"/>
                      </a:solidFill>
                      <a:prstDash val="solid"/>
                      <a:round/>
                      <a:headEnd len="sm" w="sm" type="none"/>
                      <a:tailEnd len="sm" w="sm" type="none"/>
                    </a:lnB>
                  </a:tcPr>
                </a:tc>
              </a:tr>
              <a:tr h="319300">
                <a:tc>
                  <a:txBody>
                    <a:bodyPr/>
                    <a:lstStyle/>
                    <a:p>
                      <a:pPr indent="0" lvl="0" marL="0" marR="0" rtl="0" algn="ctr">
                        <a:spcBef>
                          <a:spcPts val="0"/>
                        </a:spcBef>
                        <a:spcAft>
                          <a:spcPts val="0"/>
                        </a:spcAft>
                        <a:buNone/>
                      </a:pPr>
                      <a:r>
                        <a:rPr lang="en-GB" sz="1000" u="none" cap="none" strike="noStrike">
                          <a:solidFill>
                            <a:schemeClr val="dk1"/>
                          </a:solidFill>
                        </a:rPr>
                        <a:t>Does not sacrifice a life.</a:t>
                      </a:r>
                      <a:endParaRPr/>
                    </a:p>
                  </a:txBody>
                  <a:tcPr marT="45725" marB="45725" marR="91450" marL="91450">
                    <a:lnL cap="flat" cmpd="sng" w="12700">
                      <a:solidFill>
                        <a:srgbClr val="7F7F7F"/>
                      </a:solidFill>
                      <a:prstDash val="solid"/>
                      <a:round/>
                      <a:headEnd len="sm" w="sm" type="none"/>
                      <a:tailEnd len="sm" w="sm" type="none"/>
                    </a:lnL>
                    <a:lnR cap="flat" cmpd="sng" w="12700">
                      <a:solidFill>
                        <a:srgbClr val="7F7F7F"/>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7F7F7F"/>
                      </a:solidFill>
                      <a:prstDash val="solid"/>
                      <a:round/>
                      <a:headEnd len="sm" w="sm" type="none"/>
                      <a:tailEnd len="sm" w="sm" type="none"/>
                    </a:lnB>
                  </a:tcPr>
                </a:tc>
                <a:tc>
                  <a:txBody>
                    <a:bodyPr/>
                    <a:lstStyle/>
                    <a:p>
                      <a:pPr indent="0" lvl="0" marL="0" marR="0" rtl="0" algn="ctr">
                        <a:spcBef>
                          <a:spcPts val="0"/>
                        </a:spcBef>
                        <a:spcAft>
                          <a:spcPts val="0"/>
                        </a:spcAft>
                        <a:buNone/>
                      </a:pPr>
                      <a:r>
                        <a:rPr lang="en-GB" sz="1000" u="none" cap="none" strike="noStrike">
                          <a:solidFill>
                            <a:schemeClr val="dk1"/>
                          </a:solidFill>
                        </a:rPr>
                        <a:t>Stem cells can only form a limited type of cell.</a:t>
                      </a:r>
                      <a:endParaRPr/>
                    </a:p>
                  </a:txBody>
                  <a:tcPr marT="45725" marB="45725" marR="91450" marL="91450">
                    <a:lnL cap="flat" cmpd="sng" w="12700">
                      <a:solidFill>
                        <a:srgbClr val="7F7F7F"/>
                      </a:solidFill>
                      <a:prstDash val="solid"/>
                      <a:round/>
                      <a:headEnd len="sm" w="sm" type="none"/>
                      <a:tailEnd len="sm" w="sm" type="none"/>
                    </a:lnL>
                    <a:lnR cap="flat" cmpd="sng" w="12700">
                      <a:solidFill>
                        <a:srgbClr val="7F7F7F"/>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7F7F7F"/>
                      </a:solidFill>
                      <a:prstDash val="solid"/>
                      <a:round/>
                      <a:headEnd len="sm" w="sm" type="none"/>
                      <a:tailEnd len="sm" w="sm" type="none"/>
                    </a:lnB>
                  </a:tcPr>
                </a:tc>
              </a:tr>
            </a:tbl>
          </a:graphicData>
        </a:graphic>
      </p:graphicFrame>
      <p:sp>
        <p:nvSpPr>
          <p:cNvPr id="153" name="Google Shape;153;p4"/>
          <p:cNvSpPr/>
          <p:nvPr/>
        </p:nvSpPr>
        <p:spPr>
          <a:xfrm>
            <a:off x="87527" y="5854944"/>
            <a:ext cx="3412537" cy="954951"/>
          </a:xfrm>
          <a:prstGeom prst="rect">
            <a:avLst/>
          </a:prstGeom>
          <a:noFill/>
          <a:ln cap="flat" cmpd="sng" w="571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Clr>
                <a:schemeClr val="lt1"/>
              </a:buClr>
              <a:buSzPts val="1800"/>
              <a:buFont typeface="Calibri"/>
              <a:buNone/>
            </a:pPr>
            <a:r>
              <a:t/>
            </a:r>
            <a:endParaRPr b="0" i="0" sz="1800" u="none" cap="none" strike="noStrike">
              <a:solidFill>
                <a:schemeClr val="dk1"/>
              </a:solidFill>
              <a:latin typeface="Calibri"/>
              <a:ea typeface="Calibri"/>
              <a:cs typeface="Calibri"/>
              <a:sym typeface="Calibri"/>
            </a:endParaRPr>
          </a:p>
        </p:txBody>
      </p:sp>
      <p:graphicFrame>
        <p:nvGraphicFramePr>
          <p:cNvPr id="154" name="Google Shape;154;p4"/>
          <p:cNvGraphicFramePr/>
          <p:nvPr/>
        </p:nvGraphicFramePr>
        <p:xfrm>
          <a:off x="6402978" y="5127397"/>
          <a:ext cx="3000000" cy="3000000"/>
        </p:xfrm>
        <a:graphic>
          <a:graphicData uri="http://schemas.openxmlformats.org/drawingml/2006/table">
            <a:tbl>
              <a:tblPr bandRow="1" firstRow="1">
                <a:noFill/>
                <a:tableStyleId>{C6313981-ECD1-4C66-B60F-C82F58517611}</a:tableStyleId>
              </a:tblPr>
              <a:tblGrid>
                <a:gridCol w="1341400"/>
                <a:gridCol w="1341400"/>
              </a:tblGrid>
              <a:tr h="321675">
                <a:tc>
                  <a:txBody>
                    <a:bodyPr/>
                    <a:lstStyle/>
                    <a:p>
                      <a:pPr indent="0" lvl="0" marL="0" marR="0" rtl="0" algn="ctr">
                        <a:spcBef>
                          <a:spcPts val="0"/>
                        </a:spcBef>
                        <a:spcAft>
                          <a:spcPts val="0"/>
                        </a:spcAft>
                        <a:buNone/>
                      </a:pPr>
                      <a:r>
                        <a:rPr b="1" lang="en-GB" sz="1000" u="none" cap="none" strike="noStrike">
                          <a:solidFill>
                            <a:schemeClr val="dk1"/>
                          </a:solidFill>
                        </a:rPr>
                        <a:t>Advantages</a:t>
                      </a:r>
                      <a:endParaRPr/>
                    </a:p>
                  </a:txBody>
                  <a:tcPr marT="45725" marB="45725" marR="91450" marL="91450">
                    <a:lnL cap="flat" cmpd="sng" w="12700">
                      <a:solidFill>
                        <a:srgbClr val="7F7F7F"/>
                      </a:solidFill>
                      <a:prstDash val="solid"/>
                      <a:round/>
                      <a:headEnd len="sm" w="sm" type="none"/>
                      <a:tailEnd len="sm" w="sm" type="none"/>
                    </a:lnL>
                    <a:lnR cap="flat" cmpd="sng" w="12700">
                      <a:solidFill>
                        <a:srgbClr val="7F7F7F"/>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7F7F7F"/>
                      </a:solidFill>
                      <a:prstDash val="solid"/>
                      <a:round/>
                      <a:headEnd len="sm" w="sm" type="none"/>
                      <a:tailEnd len="sm" w="sm" type="none"/>
                    </a:lnB>
                  </a:tcPr>
                </a:tc>
                <a:tc>
                  <a:txBody>
                    <a:bodyPr/>
                    <a:lstStyle/>
                    <a:p>
                      <a:pPr indent="0" lvl="0" marL="0" marR="0" rtl="0" algn="ctr">
                        <a:spcBef>
                          <a:spcPts val="0"/>
                        </a:spcBef>
                        <a:spcAft>
                          <a:spcPts val="0"/>
                        </a:spcAft>
                        <a:buNone/>
                      </a:pPr>
                      <a:r>
                        <a:rPr b="1" lang="en-GB" sz="1000" u="none" cap="none" strike="noStrike">
                          <a:solidFill>
                            <a:schemeClr val="dk1"/>
                          </a:solidFill>
                        </a:rPr>
                        <a:t>Disadvantages</a:t>
                      </a:r>
                      <a:endParaRPr/>
                    </a:p>
                  </a:txBody>
                  <a:tcPr marT="45725" marB="45725" marR="91450" marL="91450">
                    <a:lnL cap="flat" cmpd="sng" w="12700">
                      <a:solidFill>
                        <a:srgbClr val="7F7F7F"/>
                      </a:solidFill>
                      <a:prstDash val="solid"/>
                      <a:round/>
                      <a:headEnd len="sm" w="sm" type="none"/>
                      <a:tailEnd len="sm" w="sm" type="none"/>
                    </a:lnL>
                    <a:lnR cap="flat" cmpd="sng" w="12700">
                      <a:solidFill>
                        <a:srgbClr val="7F7F7F"/>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7F7F7F"/>
                      </a:solidFill>
                      <a:prstDash val="solid"/>
                      <a:round/>
                      <a:headEnd len="sm" w="sm" type="none"/>
                      <a:tailEnd len="sm" w="sm" type="none"/>
                    </a:lnB>
                  </a:tcPr>
                </a:tc>
              </a:tr>
              <a:tr h="426525">
                <a:tc>
                  <a:txBody>
                    <a:bodyPr/>
                    <a:lstStyle/>
                    <a:p>
                      <a:pPr indent="0" lvl="0" marL="0" marR="0" rtl="0" algn="ctr">
                        <a:spcBef>
                          <a:spcPts val="0"/>
                        </a:spcBef>
                        <a:spcAft>
                          <a:spcPts val="0"/>
                        </a:spcAft>
                        <a:buNone/>
                      </a:pPr>
                      <a:r>
                        <a:rPr lang="en-GB" sz="1000" u="none" cap="none" strike="noStrike">
                          <a:solidFill>
                            <a:schemeClr val="dk1"/>
                          </a:solidFill>
                        </a:rPr>
                        <a:t>Low chance of rejection</a:t>
                      </a:r>
                      <a:endParaRPr/>
                    </a:p>
                  </a:txBody>
                  <a:tcPr marT="45725" marB="45725" marR="91450" marL="91450">
                    <a:lnL cap="flat" cmpd="sng" w="12700">
                      <a:solidFill>
                        <a:srgbClr val="7F7F7F"/>
                      </a:solidFill>
                      <a:prstDash val="solid"/>
                      <a:round/>
                      <a:headEnd len="sm" w="sm" type="none"/>
                      <a:tailEnd len="sm" w="sm" type="none"/>
                    </a:lnL>
                    <a:lnR cap="flat" cmpd="sng" w="12700">
                      <a:solidFill>
                        <a:srgbClr val="7F7F7F"/>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7F7F7F"/>
                      </a:solidFill>
                      <a:prstDash val="solid"/>
                      <a:round/>
                      <a:headEnd len="sm" w="sm" type="none"/>
                      <a:tailEnd len="sm" w="sm" type="none"/>
                    </a:lnB>
                  </a:tcPr>
                </a:tc>
                <a:tc>
                  <a:txBody>
                    <a:bodyPr/>
                    <a:lstStyle/>
                    <a:p>
                      <a:pPr indent="0" lvl="0" marL="0" marR="0" rtl="0" algn="ctr">
                        <a:spcBef>
                          <a:spcPts val="0"/>
                        </a:spcBef>
                        <a:spcAft>
                          <a:spcPts val="0"/>
                        </a:spcAft>
                        <a:buNone/>
                      </a:pPr>
                      <a:r>
                        <a:rPr lang="en-GB" sz="1000" u="none" cap="none" strike="noStrike">
                          <a:solidFill>
                            <a:schemeClr val="dk1"/>
                          </a:solidFill>
                        </a:rPr>
                        <a:t>Unreliable</a:t>
                      </a:r>
                      <a:endParaRPr/>
                    </a:p>
                  </a:txBody>
                  <a:tcPr marT="45725" marB="45725" marR="91450" marL="91450">
                    <a:lnL cap="flat" cmpd="sng" w="12700">
                      <a:solidFill>
                        <a:srgbClr val="7F7F7F"/>
                      </a:solidFill>
                      <a:prstDash val="solid"/>
                      <a:round/>
                      <a:headEnd len="sm" w="sm" type="none"/>
                      <a:tailEnd len="sm" w="sm" type="none"/>
                    </a:lnL>
                    <a:lnR cap="flat" cmpd="sng" w="12700">
                      <a:solidFill>
                        <a:srgbClr val="7F7F7F"/>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7F7F7F"/>
                      </a:solidFill>
                      <a:prstDash val="solid"/>
                      <a:round/>
                      <a:headEnd len="sm" w="sm" type="none"/>
                      <a:tailEnd len="sm" w="sm" type="none"/>
                    </a:lnB>
                  </a:tcPr>
                </a:tc>
              </a:tr>
              <a:tr h="590575">
                <a:tc>
                  <a:txBody>
                    <a:bodyPr/>
                    <a:lstStyle/>
                    <a:p>
                      <a:pPr indent="0" lvl="0" marL="0" marR="0" rtl="0" algn="ctr">
                        <a:spcBef>
                          <a:spcPts val="0"/>
                        </a:spcBef>
                        <a:spcAft>
                          <a:spcPts val="0"/>
                        </a:spcAft>
                        <a:buNone/>
                      </a:pPr>
                      <a:r>
                        <a:rPr lang="en-GB" sz="1000" u="none" cap="none" strike="noStrike">
                          <a:solidFill>
                            <a:schemeClr val="dk1"/>
                          </a:solidFill>
                        </a:rPr>
                        <a:t>Can differentiate into lots of different types of cells</a:t>
                      </a:r>
                      <a:endParaRPr/>
                    </a:p>
                  </a:txBody>
                  <a:tcPr marT="45725" marB="45725" marR="91450" marL="91450">
                    <a:lnL cap="flat" cmpd="sng" w="12700">
                      <a:solidFill>
                        <a:srgbClr val="7F7F7F"/>
                      </a:solidFill>
                      <a:prstDash val="solid"/>
                      <a:round/>
                      <a:headEnd len="sm" w="sm" type="none"/>
                      <a:tailEnd len="sm" w="sm" type="none"/>
                    </a:lnL>
                    <a:lnR cap="flat" cmpd="sng" w="12700">
                      <a:solidFill>
                        <a:srgbClr val="7F7F7F"/>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7F7F7F"/>
                      </a:solidFill>
                      <a:prstDash val="solid"/>
                      <a:round/>
                      <a:headEnd len="sm" w="sm" type="none"/>
                      <a:tailEnd len="sm" w="sm" type="none"/>
                    </a:lnB>
                  </a:tcPr>
                </a:tc>
                <a:tc>
                  <a:txBody>
                    <a:bodyPr/>
                    <a:lstStyle/>
                    <a:p>
                      <a:pPr indent="0" lvl="0" marL="0" marR="0" rtl="0" algn="ctr">
                        <a:spcBef>
                          <a:spcPts val="0"/>
                        </a:spcBef>
                        <a:spcAft>
                          <a:spcPts val="0"/>
                        </a:spcAft>
                        <a:buNone/>
                      </a:pPr>
                      <a:r>
                        <a:rPr lang="en-GB" sz="1000" u="none" cap="none" strike="noStrike">
                          <a:solidFill>
                            <a:schemeClr val="dk1"/>
                          </a:solidFill>
                        </a:rPr>
                        <a:t>Causes death to the embryo</a:t>
                      </a:r>
                      <a:endParaRPr/>
                    </a:p>
                  </a:txBody>
                  <a:tcPr marT="45725" marB="45725" marR="91450" marL="91450">
                    <a:lnL cap="flat" cmpd="sng" w="12700">
                      <a:solidFill>
                        <a:srgbClr val="7F7F7F"/>
                      </a:solidFill>
                      <a:prstDash val="solid"/>
                      <a:round/>
                      <a:headEnd len="sm" w="sm" type="none"/>
                      <a:tailEnd len="sm" w="sm" type="none"/>
                    </a:lnL>
                    <a:lnR cap="flat" cmpd="sng" w="12700">
                      <a:solidFill>
                        <a:srgbClr val="7F7F7F"/>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7F7F7F"/>
                      </a:solidFill>
                      <a:prstDash val="solid"/>
                      <a:round/>
                      <a:headEnd len="sm" w="sm" type="none"/>
                      <a:tailEnd len="sm" w="sm" type="none"/>
                    </a:lnB>
                  </a:tcPr>
                </a:tc>
              </a:tr>
              <a:tr h="343725">
                <a:tc>
                  <a:txBody>
                    <a:bodyPr/>
                    <a:lstStyle/>
                    <a:p>
                      <a:pPr indent="0" lvl="0" marL="0" marR="0" rtl="0" algn="ctr">
                        <a:spcBef>
                          <a:spcPts val="0"/>
                        </a:spcBef>
                        <a:spcAft>
                          <a:spcPts val="0"/>
                        </a:spcAft>
                        <a:buNone/>
                      </a:pPr>
                      <a:r>
                        <a:rPr lang="en-GB" sz="1000" u="none" cap="none" strike="noStrike">
                          <a:solidFill>
                            <a:schemeClr val="dk1"/>
                          </a:solidFill>
                        </a:rPr>
                        <a:t>Painless</a:t>
                      </a:r>
                      <a:endParaRPr/>
                    </a:p>
                  </a:txBody>
                  <a:tcPr marT="45725" marB="45725" marR="91450" marL="91450">
                    <a:lnL cap="flat" cmpd="sng" w="12700">
                      <a:solidFill>
                        <a:srgbClr val="7F7F7F"/>
                      </a:solidFill>
                      <a:prstDash val="solid"/>
                      <a:round/>
                      <a:headEnd len="sm" w="sm" type="none"/>
                      <a:tailEnd len="sm" w="sm" type="none"/>
                    </a:lnL>
                    <a:lnR cap="flat" cmpd="sng" w="12700">
                      <a:solidFill>
                        <a:srgbClr val="7F7F7F"/>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7F7F7F"/>
                      </a:solidFill>
                      <a:prstDash val="solid"/>
                      <a:round/>
                      <a:headEnd len="sm" w="sm" type="none"/>
                      <a:tailEnd len="sm" w="sm" type="none"/>
                    </a:lnB>
                  </a:tcPr>
                </a:tc>
                <a:tc>
                  <a:txBody>
                    <a:bodyPr/>
                    <a:lstStyle/>
                    <a:p>
                      <a:pPr indent="0" lvl="0" marL="0" marR="0" rtl="0" algn="ctr">
                        <a:spcBef>
                          <a:spcPts val="0"/>
                        </a:spcBef>
                        <a:spcAft>
                          <a:spcPts val="0"/>
                        </a:spcAft>
                        <a:buNone/>
                      </a:pPr>
                      <a:r>
                        <a:rPr lang="en-GB" sz="1000" u="none" cap="none" strike="noStrike">
                          <a:solidFill>
                            <a:schemeClr val="dk1"/>
                          </a:solidFill>
                        </a:rPr>
                        <a:t>Can’t give consent</a:t>
                      </a:r>
                      <a:endParaRPr/>
                    </a:p>
                  </a:txBody>
                  <a:tcPr marT="45725" marB="45725" marR="91450" marL="91450">
                    <a:lnL cap="flat" cmpd="sng" w="12700">
                      <a:solidFill>
                        <a:srgbClr val="7F7F7F"/>
                      </a:solidFill>
                      <a:prstDash val="solid"/>
                      <a:round/>
                      <a:headEnd len="sm" w="sm" type="none"/>
                      <a:tailEnd len="sm" w="sm" type="none"/>
                    </a:lnL>
                    <a:lnR cap="flat" cmpd="sng" w="12700">
                      <a:solidFill>
                        <a:srgbClr val="7F7F7F"/>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7F7F7F"/>
                      </a:solidFill>
                      <a:prstDash val="solid"/>
                      <a:round/>
                      <a:headEnd len="sm" w="sm" type="none"/>
                      <a:tailEnd len="sm" w="sm" type="none"/>
                    </a:lnB>
                  </a:tcPr>
                </a:tc>
              </a:tr>
            </a:tbl>
          </a:graphicData>
        </a:graphic>
      </p:graphicFrame>
      <p:sp>
        <p:nvSpPr>
          <p:cNvPr id="155" name="Google Shape;155;p4"/>
          <p:cNvSpPr/>
          <p:nvPr/>
        </p:nvSpPr>
        <p:spPr>
          <a:xfrm>
            <a:off x="6402979" y="4219954"/>
            <a:ext cx="2682790" cy="2589941"/>
          </a:xfrm>
          <a:prstGeom prst="rect">
            <a:avLst/>
          </a:prstGeom>
          <a:noFill/>
          <a:ln cap="flat" cmpd="sng" w="571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Clr>
                <a:schemeClr val="lt1"/>
              </a:buClr>
              <a:buSzPts val="1800"/>
              <a:buFont typeface="Calibri"/>
              <a:buNone/>
            </a:pPr>
            <a:r>
              <a:t/>
            </a:r>
            <a:endParaRPr b="0" i="0" sz="1800" u="none" cap="none" strike="noStrike">
              <a:solidFill>
                <a:schemeClr val="dk1"/>
              </a:solidFill>
              <a:latin typeface="Calibri"/>
              <a:ea typeface="Calibri"/>
              <a:cs typeface="Calibri"/>
              <a:sym typeface="Calibri"/>
            </a:endParaRPr>
          </a:p>
        </p:txBody>
      </p:sp>
      <p:graphicFrame>
        <p:nvGraphicFramePr>
          <p:cNvPr id="156" name="Google Shape;156;p4"/>
          <p:cNvGraphicFramePr/>
          <p:nvPr/>
        </p:nvGraphicFramePr>
        <p:xfrm>
          <a:off x="3503090" y="4530855"/>
          <a:ext cx="3000000" cy="3000000"/>
        </p:xfrm>
        <a:graphic>
          <a:graphicData uri="http://schemas.openxmlformats.org/drawingml/2006/table">
            <a:tbl>
              <a:tblPr bandRow="1" firstRow="1">
                <a:noFill/>
                <a:tableStyleId>{C6313981-ECD1-4C66-B60F-C82F58517611}</a:tableStyleId>
              </a:tblPr>
              <a:tblGrid>
                <a:gridCol w="1519675"/>
                <a:gridCol w="1371675"/>
              </a:tblGrid>
              <a:tr h="306750">
                <a:tc>
                  <a:txBody>
                    <a:bodyPr/>
                    <a:lstStyle/>
                    <a:p>
                      <a:pPr indent="0" lvl="0" marL="0" marR="0" rtl="0" algn="ctr">
                        <a:spcBef>
                          <a:spcPts val="0"/>
                        </a:spcBef>
                        <a:spcAft>
                          <a:spcPts val="0"/>
                        </a:spcAft>
                        <a:buNone/>
                      </a:pPr>
                      <a:r>
                        <a:rPr b="1" lang="en-GB" sz="1000" u="none" cap="none" strike="noStrike">
                          <a:solidFill>
                            <a:schemeClr val="dk1"/>
                          </a:solidFill>
                        </a:rPr>
                        <a:t>Advantages</a:t>
                      </a:r>
                      <a:endParaRPr/>
                    </a:p>
                  </a:txBody>
                  <a:tcPr marT="45725" marB="45725" marR="91450" marL="91450">
                    <a:lnL cap="flat" cmpd="sng" w="12700">
                      <a:solidFill>
                        <a:srgbClr val="7F7F7F"/>
                      </a:solidFill>
                      <a:prstDash val="solid"/>
                      <a:round/>
                      <a:headEnd len="sm" w="sm" type="none"/>
                      <a:tailEnd len="sm" w="sm" type="none"/>
                    </a:lnL>
                    <a:lnR cap="flat" cmpd="sng" w="12700">
                      <a:solidFill>
                        <a:srgbClr val="7F7F7F"/>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7F7F7F"/>
                      </a:solidFill>
                      <a:prstDash val="solid"/>
                      <a:round/>
                      <a:headEnd len="sm" w="sm" type="none"/>
                      <a:tailEnd len="sm" w="sm" type="none"/>
                    </a:lnB>
                  </a:tcPr>
                </a:tc>
                <a:tc>
                  <a:txBody>
                    <a:bodyPr/>
                    <a:lstStyle/>
                    <a:p>
                      <a:pPr indent="0" lvl="0" marL="0" marR="0" rtl="0" algn="ctr">
                        <a:spcBef>
                          <a:spcPts val="0"/>
                        </a:spcBef>
                        <a:spcAft>
                          <a:spcPts val="0"/>
                        </a:spcAft>
                        <a:buNone/>
                      </a:pPr>
                      <a:r>
                        <a:rPr b="1" lang="en-GB" sz="1000" u="none" cap="none" strike="noStrike">
                          <a:solidFill>
                            <a:schemeClr val="dk1"/>
                          </a:solidFill>
                        </a:rPr>
                        <a:t>Disadvantages</a:t>
                      </a:r>
                      <a:endParaRPr/>
                    </a:p>
                  </a:txBody>
                  <a:tcPr marT="45725" marB="45725" marR="91450" marL="91450">
                    <a:lnL cap="flat" cmpd="sng" w="12700">
                      <a:solidFill>
                        <a:srgbClr val="7F7F7F"/>
                      </a:solidFill>
                      <a:prstDash val="solid"/>
                      <a:round/>
                      <a:headEnd len="sm" w="sm" type="none"/>
                      <a:tailEnd len="sm" w="sm" type="none"/>
                    </a:lnL>
                    <a:lnR cap="flat" cmpd="sng" w="12700">
                      <a:solidFill>
                        <a:srgbClr val="7F7F7F"/>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7F7F7F"/>
                      </a:solidFill>
                      <a:prstDash val="solid"/>
                      <a:round/>
                      <a:headEnd len="sm" w="sm" type="none"/>
                      <a:tailEnd len="sm" w="sm" type="none"/>
                    </a:lnB>
                  </a:tcPr>
                </a:tc>
              </a:tr>
              <a:tr h="406750">
                <a:tc>
                  <a:txBody>
                    <a:bodyPr/>
                    <a:lstStyle/>
                    <a:p>
                      <a:pPr indent="0" lvl="0" marL="0" marR="0" rtl="0" algn="ctr">
                        <a:spcBef>
                          <a:spcPts val="0"/>
                        </a:spcBef>
                        <a:spcAft>
                          <a:spcPts val="0"/>
                        </a:spcAft>
                        <a:buNone/>
                      </a:pPr>
                      <a:r>
                        <a:rPr lang="en-GB" sz="1000" u="none" cap="none" strike="noStrike">
                          <a:solidFill>
                            <a:schemeClr val="dk1"/>
                          </a:solidFill>
                        </a:rPr>
                        <a:t>May cure diseases such as paralysis and diabetes.</a:t>
                      </a:r>
                      <a:endParaRPr/>
                    </a:p>
                  </a:txBody>
                  <a:tcPr marT="45725" marB="45725" marR="91450" marL="91450">
                    <a:lnL cap="flat" cmpd="sng" w="12700">
                      <a:solidFill>
                        <a:srgbClr val="7F7F7F"/>
                      </a:solidFill>
                      <a:prstDash val="solid"/>
                      <a:round/>
                      <a:headEnd len="sm" w="sm" type="none"/>
                      <a:tailEnd len="sm" w="sm" type="none"/>
                    </a:lnL>
                    <a:lnR cap="flat" cmpd="sng" w="12700">
                      <a:solidFill>
                        <a:srgbClr val="7F7F7F"/>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7F7F7F"/>
                      </a:solidFill>
                      <a:prstDash val="solid"/>
                      <a:round/>
                      <a:headEnd len="sm" w="sm" type="none"/>
                      <a:tailEnd len="sm" w="sm" type="none"/>
                    </a:lnB>
                  </a:tcPr>
                </a:tc>
                <a:tc>
                  <a:txBody>
                    <a:bodyPr/>
                    <a:lstStyle/>
                    <a:p>
                      <a:pPr indent="0" lvl="0" marL="0" marR="0" rtl="0" algn="ctr">
                        <a:spcBef>
                          <a:spcPts val="0"/>
                        </a:spcBef>
                        <a:spcAft>
                          <a:spcPts val="0"/>
                        </a:spcAft>
                        <a:buNone/>
                      </a:pPr>
                      <a:r>
                        <a:rPr lang="en-GB" sz="1000" u="none" cap="none" strike="noStrike">
                          <a:solidFill>
                            <a:schemeClr val="dk1"/>
                          </a:solidFill>
                        </a:rPr>
                        <a:t>Potential life is killed</a:t>
                      </a:r>
                      <a:endParaRPr/>
                    </a:p>
                  </a:txBody>
                  <a:tcPr marT="45725" marB="45725" marR="91450" marL="91450">
                    <a:lnL cap="flat" cmpd="sng" w="12700">
                      <a:solidFill>
                        <a:srgbClr val="7F7F7F"/>
                      </a:solidFill>
                      <a:prstDash val="solid"/>
                      <a:round/>
                      <a:headEnd len="sm" w="sm" type="none"/>
                      <a:tailEnd len="sm" w="sm" type="none"/>
                    </a:lnL>
                    <a:lnR cap="flat" cmpd="sng" w="12700">
                      <a:solidFill>
                        <a:srgbClr val="7F7F7F"/>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7F7F7F"/>
                      </a:solidFill>
                      <a:prstDash val="solid"/>
                      <a:round/>
                      <a:headEnd len="sm" w="sm" type="none"/>
                      <a:tailEnd len="sm" w="sm" type="none"/>
                    </a:lnB>
                  </a:tcPr>
                </a:tc>
              </a:tr>
              <a:tr h="406750">
                <a:tc>
                  <a:txBody>
                    <a:bodyPr/>
                    <a:lstStyle/>
                    <a:p>
                      <a:pPr indent="0" lvl="0" marL="0" marR="0" rtl="0" algn="ctr">
                        <a:spcBef>
                          <a:spcPts val="0"/>
                        </a:spcBef>
                        <a:spcAft>
                          <a:spcPts val="0"/>
                        </a:spcAft>
                        <a:buNone/>
                      </a:pPr>
                      <a:r>
                        <a:rPr lang="en-GB" sz="1000" u="none" cap="none" strike="noStrike">
                          <a:solidFill>
                            <a:schemeClr val="dk1"/>
                          </a:solidFill>
                        </a:rPr>
                        <a:t>Cells unlikely to be rejected.</a:t>
                      </a:r>
                      <a:endParaRPr/>
                    </a:p>
                  </a:txBody>
                  <a:tcPr marT="45725" marB="45725" marR="91450" marL="91450">
                    <a:lnL cap="flat" cmpd="sng" w="12700">
                      <a:solidFill>
                        <a:srgbClr val="7F7F7F"/>
                      </a:solidFill>
                      <a:prstDash val="solid"/>
                      <a:round/>
                      <a:headEnd len="sm" w="sm" type="none"/>
                      <a:tailEnd len="sm" w="sm" type="none"/>
                    </a:lnL>
                    <a:lnR cap="flat" cmpd="sng" w="12700">
                      <a:solidFill>
                        <a:srgbClr val="7F7F7F"/>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7F7F7F"/>
                      </a:solidFill>
                      <a:prstDash val="solid"/>
                      <a:round/>
                      <a:headEnd len="sm" w="sm" type="none"/>
                      <a:tailEnd len="sm" w="sm" type="none"/>
                    </a:lnB>
                  </a:tcPr>
                </a:tc>
                <a:tc>
                  <a:txBody>
                    <a:bodyPr/>
                    <a:lstStyle/>
                    <a:p>
                      <a:pPr indent="0" lvl="0" marL="0" marR="0" rtl="0" algn="ctr">
                        <a:spcBef>
                          <a:spcPts val="0"/>
                        </a:spcBef>
                        <a:spcAft>
                          <a:spcPts val="0"/>
                        </a:spcAft>
                        <a:buNone/>
                      </a:pPr>
                      <a:r>
                        <a:rPr lang="en-GB" sz="1000" u="none" cap="none" strike="noStrike">
                          <a:solidFill>
                            <a:schemeClr val="dk1"/>
                          </a:solidFill>
                        </a:rPr>
                        <a:t>Shortage of egg donors.</a:t>
                      </a:r>
                      <a:endParaRPr/>
                    </a:p>
                  </a:txBody>
                  <a:tcPr marT="45725" marB="45725" marR="91450" marL="91450">
                    <a:lnL cap="flat" cmpd="sng" w="12700">
                      <a:solidFill>
                        <a:srgbClr val="7F7F7F"/>
                      </a:solidFill>
                      <a:prstDash val="solid"/>
                      <a:round/>
                      <a:headEnd len="sm" w="sm" type="none"/>
                      <a:tailEnd len="sm" w="sm" type="none"/>
                    </a:lnL>
                    <a:lnR cap="flat" cmpd="sng" w="12700">
                      <a:solidFill>
                        <a:srgbClr val="7F7F7F"/>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7F7F7F"/>
                      </a:solidFill>
                      <a:prstDash val="solid"/>
                      <a:round/>
                      <a:headEnd len="sm" w="sm" type="none"/>
                      <a:tailEnd len="sm" w="sm" type="none"/>
                    </a:lnB>
                  </a:tcPr>
                </a:tc>
              </a:tr>
              <a:tr h="406750">
                <a:tc>
                  <a:txBody>
                    <a:bodyPr/>
                    <a:lstStyle/>
                    <a:p>
                      <a:pPr indent="0" lvl="0" marL="0" marR="0" rtl="0" algn="ctr">
                        <a:spcBef>
                          <a:spcPts val="0"/>
                        </a:spcBef>
                        <a:spcAft>
                          <a:spcPts val="0"/>
                        </a:spcAft>
                        <a:buNone/>
                      </a:pPr>
                      <a:r>
                        <a:rPr lang="en-GB" sz="1000" u="none" cap="none" strike="noStrike">
                          <a:solidFill>
                            <a:schemeClr val="dk1"/>
                          </a:solidFill>
                        </a:rPr>
                        <a:t>Cells and tissues of any type can be made.</a:t>
                      </a:r>
                      <a:endParaRPr/>
                    </a:p>
                  </a:txBody>
                  <a:tcPr marT="45725" marB="45725" marR="91450" marL="91450">
                    <a:lnL cap="flat" cmpd="sng" w="12700">
                      <a:solidFill>
                        <a:srgbClr val="7F7F7F"/>
                      </a:solidFill>
                      <a:prstDash val="solid"/>
                      <a:round/>
                      <a:headEnd len="sm" w="sm" type="none"/>
                      <a:tailEnd len="sm" w="sm" type="none"/>
                    </a:lnL>
                    <a:lnR cap="flat" cmpd="sng" w="12700">
                      <a:solidFill>
                        <a:srgbClr val="7F7F7F"/>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7F7F7F"/>
                      </a:solidFill>
                      <a:prstDash val="solid"/>
                      <a:round/>
                      <a:headEnd len="sm" w="sm" type="none"/>
                      <a:tailEnd len="sm" w="sm" type="none"/>
                    </a:lnB>
                  </a:tcPr>
                </a:tc>
                <a:tc>
                  <a:txBody>
                    <a:bodyPr/>
                    <a:lstStyle/>
                    <a:p>
                      <a:pPr indent="0" lvl="0" marL="0" marR="0" rtl="0" algn="ctr">
                        <a:spcBef>
                          <a:spcPts val="0"/>
                        </a:spcBef>
                        <a:spcAft>
                          <a:spcPts val="0"/>
                        </a:spcAft>
                        <a:buNone/>
                      </a:pPr>
                      <a:r>
                        <a:rPr lang="en-GB" sz="1000" u="none" cap="none" strike="noStrike">
                          <a:solidFill>
                            <a:schemeClr val="dk1"/>
                          </a:solidFill>
                        </a:rPr>
                        <a:t>May transfer viral infection.</a:t>
                      </a:r>
                      <a:endParaRPr/>
                    </a:p>
                  </a:txBody>
                  <a:tcPr marT="45725" marB="45725" marR="91450" marL="91450">
                    <a:lnL cap="flat" cmpd="sng" w="12700">
                      <a:solidFill>
                        <a:srgbClr val="7F7F7F"/>
                      </a:solidFill>
                      <a:prstDash val="solid"/>
                      <a:round/>
                      <a:headEnd len="sm" w="sm" type="none"/>
                      <a:tailEnd len="sm" w="sm" type="none"/>
                    </a:lnL>
                    <a:lnR cap="flat" cmpd="sng" w="12700">
                      <a:solidFill>
                        <a:srgbClr val="7F7F7F"/>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7F7F7F"/>
                      </a:solidFill>
                      <a:prstDash val="solid"/>
                      <a:round/>
                      <a:headEnd len="sm" w="sm" type="none"/>
                      <a:tailEnd len="sm" w="sm" type="none"/>
                    </a:lnB>
                  </a:tcPr>
                </a:tc>
              </a:tr>
              <a:tr h="406750">
                <a:tc>
                  <a:txBody>
                    <a:bodyPr/>
                    <a:lstStyle/>
                    <a:p>
                      <a:pPr indent="0" lvl="0" marL="0" marR="0" rtl="0" algn="ctr">
                        <a:spcBef>
                          <a:spcPts val="0"/>
                        </a:spcBef>
                        <a:spcAft>
                          <a:spcPts val="0"/>
                        </a:spcAft>
                        <a:buNone/>
                      </a:pPr>
                      <a:r>
                        <a:rPr lang="en-GB" sz="1000" u="none" cap="none" strike="noStrike">
                          <a:solidFill>
                            <a:schemeClr val="dk1"/>
                          </a:solidFill>
                        </a:rPr>
                        <a:t>Reduces waiting time for transplants</a:t>
                      </a:r>
                      <a:endParaRPr/>
                    </a:p>
                  </a:txBody>
                  <a:tcPr marT="45725" marB="45725" marR="91450" marL="91450">
                    <a:lnL cap="flat" cmpd="sng" w="12700">
                      <a:solidFill>
                        <a:srgbClr val="7F7F7F"/>
                      </a:solidFill>
                      <a:prstDash val="solid"/>
                      <a:round/>
                      <a:headEnd len="sm" w="sm" type="none"/>
                      <a:tailEnd len="sm" w="sm" type="none"/>
                    </a:lnL>
                    <a:lnR cap="flat" cmpd="sng" w="12700">
                      <a:solidFill>
                        <a:srgbClr val="7F7F7F"/>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7F7F7F"/>
                      </a:solidFill>
                      <a:prstDash val="solid"/>
                      <a:round/>
                      <a:headEnd len="sm" w="sm" type="none"/>
                      <a:tailEnd len="sm" w="sm" type="none"/>
                    </a:lnB>
                  </a:tcPr>
                </a:tc>
                <a:tc>
                  <a:txBody>
                    <a:bodyPr/>
                    <a:lstStyle/>
                    <a:p>
                      <a:pPr indent="0" lvl="0" marL="0" marR="0" rtl="0" algn="ctr">
                        <a:spcBef>
                          <a:spcPts val="0"/>
                        </a:spcBef>
                        <a:spcAft>
                          <a:spcPts val="0"/>
                        </a:spcAft>
                        <a:buNone/>
                      </a:pPr>
                      <a:r>
                        <a:rPr lang="en-GB" sz="1000" u="none" cap="none" strike="noStrike">
                          <a:solidFill>
                            <a:schemeClr val="dk1"/>
                          </a:solidFill>
                        </a:rPr>
                        <a:t>Poor success rate.</a:t>
                      </a:r>
                      <a:endParaRPr/>
                    </a:p>
                  </a:txBody>
                  <a:tcPr marT="45725" marB="45725" marR="91450" marL="91450">
                    <a:lnL cap="flat" cmpd="sng" w="12700">
                      <a:solidFill>
                        <a:srgbClr val="7F7F7F"/>
                      </a:solidFill>
                      <a:prstDash val="solid"/>
                      <a:round/>
                      <a:headEnd len="sm" w="sm" type="none"/>
                      <a:tailEnd len="sm" w="sm" type="none"/>
                    </a:lnL>
                    <a:lnR cap="flat" cmpd="sng" w="12700">
                      <a:solidFill>
                        <a:srgbClr val="7F7F7F"/>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7F7F7F"/>
                      </a:solidFill>
                      <a:prstDash val="solid"/>
                      <a:round/>
                      <a:headEnd len="sm" w="sm" type="none"/>
                      <a:tailEnd len="sm" w="sm" type="none"/>
                    </a:lnB>
                  </a:tcPr>
                </a:tc>
              </a:tr>
              <a:tr h="327775">
                <a:tc>
                  <a:txBody>
                    <a:bodyPr/>
                    <a:lstStyle/>
                    <a:p>
                      <a:pPr indent="0" lvl="0" marL="0" marR="0" rtl="0" algn="ctr">
                        <a:spcBef>
                          <a:spcPts val="0"/>
                        </a:spcBef>
                        <a:spcAft>
                          <a:spcPts val="0"/>
                        </a:spcAft>
                        <a:buNone/>
                      </a:pPr>
                      <a:r>
                        <a:rPr lang="en-GB" sz="1000" u="none" cap="none" strike="noStrike">
                          <a:solidFill>
                            <a:schemeClr val="dk1"/>
                          </a:solidFill>
                        </a:rPr>
                        <a:t>Many cells are produced.</a:t>
                      </a:r>
                      <a:endParaRPr/>
                    </a:p>
                  </a:txBody>
                  <a:tcPr marT="45725" marB="45725" marR="91450" marL="91450">
                    <a:lnL cap="flat" cmpd="sng" w="12700">
                      <a:solidFill>
                        <a:srgbClr val="7F7F7F"/>
                      </a:solidFill>
                      <a:prstDash val="solid"/>
                      <a:round/>
                      <a:headEnd len="sm" w="sm" type="none"/>
                      <a:tailEnd len="sm" w="sm" type="none"/>
                    </a:lnL>
                    <a:lnR cap="flat" cmpd="sng" w="12700">
                      <a:solidFill>
                        <a:srgbClr val="7F7F7F"/>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7F7F7F"/>
                      </a:solidFill>
                      <a:prstDash val="solid"/>
                      <a:round/>
                      <a:headEnd len="sm" w="sm" type="none"/>
                      <a:tailEnd len="sm" w="sm" type="none"/>
                    </a:lnB>
                  </a:tcPr>
                </a:tc>
                <a:tc>
                  <a:txBody>
                    <a:bodyPr/>
                    <a:lstStyle/>
                    <a:p>
                      <a:pPr indent="0" lvl="0" marL="0" marR="0" rtl="0" algn="ctr">
                        <a:spcBef>
                          <a:spcPts val="0"/>
                        </a:spcBef>
                        <a:spcAft>
                          <a:spcPts val="0"/>
                        </a:spcAft>
                        <a:buNone/>
                      </a:pPr>
                      <a:r>
                        <a:t/>
                      </a:r>
                      <a:endParaRPr sz="1000" u="none" cap="none" strike="noStrike">
                        <a:solidFill>
                          <a:schemeClr val="dk1"/>
                        </a:solidFill>
                      </a:endParaRPr>
                    </a:p>
                  </a:txBody>
                  <a:tcPr marT="45725" marB="45725" marR="91450" marL="91450">
                    <a:lnL cap="flat" cmpd="sng" w="12700">
                      <a:solidFill>
                        <a:srgbClr val="7F7F7F"/>
                      </a:solidFill>
                      <a:prstDash val="solid"/>
                      <a:round/>
                      <a:headEnd len="sm" w="sm" type="none"/>
                      <a:tailEnd len="sm" w="sm" type="none"/>
                    </a:lnL>
                    <a:lnR cap="flat" cmpd="sng" w="12700">
                      <a:solidFill>
                        <a:srgbClr val="7F7F7F"/>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7F7F7F"/>
                      </a:solidFill>
                      <a:prstDash val="solid"/>
                      <a:round/>
                      <a:headEnd len="sm" w="sm" type="none"/>
                      <a:tailEnd len="sm" w="sm" type="none"/>
                    </a:lnB>
                  </a:tcPr>
                </a:tc>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5"/>
          <p:cNvSpPr txBox="1"/>
          <p:nvPr/>
        </p:nvSpPr>
        <p:spPr>
          <a:xfrm>
            <a:off x="-17684" y="-22433"/>
            <a:ext cx="8315325"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2000">
                <a:solidFill>
                  <a:schemeClr val="dk1"/>
                </a:solidFill>
                <a:latin typeface="Calibri"/>
                <a:ea typeface="Calibri"/>
                <a:cs typeface="Calibri"/>
                <a:sym typeface="Calibri"/>
              </a:rPr>
              <a:t>B3: Organisation and the Digestive System</a:t>
            </a:r>
            <a:endParaRPr/>
          </a:p>
        </p:txBody>
      </p:sp>
      <p:graphicFrame>
        <p:nvGraphicFramePr>
          <p:cNvPr id="163" name="Google Shape;163;p5"/>
          <p:cNvGraphicFramePr/>
          <p:nvPr/>
        </p:nvGraphicFramePr>
        <p:xfrm>
          <a:off x="84572" y="383960"/>
          <a:ext cx="3000000" cy="3000000"/>
        </p:xfrm>
        <a:graphic>
          <a:graphicData uri="http://schemas.openxmlformats.org/drawingml/2006/table">
            <a:tbl>
              <a:tblPr bandRow="1" firstRow="1">
                <a:noFill/>
                <a:tableStyleId>{C6313981-ECD1-4C66-B60F-C82F58517611}</a:tableStyleId>
              </a:tblPr>
              <a:tblGrid>
                <a:gridCol w="858400"/>
                <a:gridCol w="1987625"/>
                <a:gridCol w="769850"/>
                <a:gridCol w="187250"/>
                <a:gridCol w="1270100"/>
                <a:gridCol w="586150"/>
                <a:gridCol w="685425"/>
                <a:gridCol w="160725"/>
                <a:gridCol w="1139450"/>
                <a:gridCol w="432175"/>
                <a:gridCol w="943500"/>
              </a:tblGrid>
              <a:tr h="544100">
                <a:tc gridSpan="2" rowSpan="3">
                  <a:txBody>
                    <a:bodyPr/>
                    <a:lstStyle/>
                    <a:p>
                      <a:pPr indent="0" lvl="0" marL="0" marR="0" rtl="0" algn="just">
                        <a:spcBef>
                          <a:spcPts val="0"/>
                        </a:spcBef>
                        <a:spcAft>
                          <a:spcPts val="0"/>
                        </a:spcAft>
                        <a:buNone/>
                      </a:pPr>
                      <a:r>
                        <a:rPr b="1" lang="en-GB" sz="1100" u="none" cap="none" strike="noStrike"/>
                        <a:t>Principles of Organisation</a:t>
                      </a:r>
                      <a:endParaRPr/>
                    </a:p>
                    <a:p>
                      <a:pPr indent="0" lvl="0" marL="0" marR="0" rtl="0" algn="just">
                        <a:spcBef>
                          <a:spcPts val="0"/>
                        </a:spcBef>
                        <a:spcAft>
                          <a:spcPts val="0"/>
                        </a:spcAft>
                        <a:buNone/>
                      </a:pPr>
                      <a:r>
                        <a:rPr lang="en-GB" sz="1100" u="none" cap="none" strike="noStrike"/>
                        <a:t>Cells are the basic building blocks of all living organisms. A tissue is a group of cells with a similar structure and function. Organs are aggregations of tissues performing specific functions. Organ systems, which is a group of organs that work together to form organisms. </a:t>
                      </a:r>
                      <a:endParaRPr b="1" sz="1100" u="none" cap="none" strike="noStrike"/>
                    </a:p>
                  </a:txBody>
                  <a:tcPr marT="45725" marB="45725" marR="91450" marL="91450">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rowSpan="3" hMerge="1"/>
                <a:tc gridSpan="9">
                  <a:txBody>
                    <a:bodyPr/>
                    <a:lstStyle/>
                    <a:p>
                      <a:pPr indent="0" lvl="0" marL="0" marR="0" rtl="0" algn="l">
                        <a:spcBef>
                          <a:spcPts val="0"/>
                        </a:spcBef>
                        <a:spcAft>
                          <a:spcPts val="0"/>
                        </a:spcAft>
                        <a:buNone/>
                      </a:pPr>
                      <a:r>
                        <a:rPr b="1" lang="en-GB" sz="1100" u="none" cap="none" strike="noStrike"/>
                        <a:t>Organs in the Digestive System</a:t>
                      </a:r>
                      <a:endParaRPr/>
                    </a:p>
                    <a:p>
                      <a:pPr indent="0" lvl="0" marL="0" marR="0" rtl="0" algn="just">
                        <a:spcBef>
                          <a:spcPts val="0"/>
                        </a:spcBef>
                        <a:spcAft>
                          <a:spcPts val="0"/>
                        </a:spcAft>
                        <a:buNone/>
                      </a:pPr>
                      <a:r>
                        <a:rPr lang="en-GB" sz="1100"/>
                        <a:t>The organs in the digestive system work together to digest large insoluble molecules into smaller insoluble molecules. Some of the organs include:</a:t>
                      </a:r>
                      <a:endParaRPr/>
                    </a:p>
                  </a:txBody>
                  <a:tcPr marT="45725" marB="45725" marR="91450" marL="91450">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hMerge="1"/>
                <a:tc hMerge="1"/>
                <a:tc hMerge="1"/>
                <a:tc hMerge="1"/>
                <a:tc hMerge="1"/>
                <a:tc hMerge="1"/>
                <a:tc hMerge="1"/>
                <a:tc hMerge="1"/>
              </a:tr>
              <a:tr h="237175">
                <a:tc gridSpan="2" vMerge="1"/>
                <a:tc hMerge="1" vMerge="1"/>
                <a:tc>
                  <a:txBody>
                    <a:bodyPr/>
                    <a:lstStyle/>
                    <a:p>
                      <a:pPr indent="0" lvl="0" marL="0" marR="0" rtl="0" algn="ctr">
                        <a:spcBef>
                          <a:spcPts val="0"/>
                        </a:spcBef>
                        <a:spcAft>
                          <a:spcPts val="0"/>
                        </a:spcAft>
                        <a:buNone/>
                      </a:pPr>
                      <a:r>
                        <a:rPr b="1" lang="en-GB" sz="1100"/>
                        <a:t>Organ</a:t>
                      </a:r>
                      <a:endParaRPr/>
                    </a:p>
                  </a:txBody>
                  <a:tcPr marT="45725" marB="45725" marR="91450" marL="91450" anchor="ctr">
                    <a:lnL cap="flat" cmpd="sng" w="571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D8D8D8"/>
                    </a:solidFill>
                  </a:tcPr>
                </a:tc>
                <a:tc gridSpan="8">
                  <a:txBody>
                    <a:bodyPr/>
                    <a:lstStyle/>
                    <a:p>
                      <a:pPr indent="0" lvl="0" marL="0" marR="0" rtl="0" algn="ctr">
                        <a:spcBef>
                          <a:spcPts val="0"/>
                        </a:spcBef>
                        <a:spcAft>
                          <a:spcPts val="0"/>
                        </a:spcAft>
                        <a:buNone/>
                      </a:pPr>
                      <a:r>
                        <a:rPr b="1" lang="en-GB" sz="1100"/>
                        <a:t>Function</a:t>
                      </a:r>
                      <a:endParaRPr sz="1800"/>
                    </a:p>
                  </a:txBody>
                  <a:tcPr marT="45725" marB="45725" marR="91450" marL="91450" anchor="ctr">
                    <a:lnL cap="flat" cmpd="sng" w="28575">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D8D8D8"/>
                    </a:solidFill>
                  </a:tcPr>
                </a:tc>
                <a:tc hMerge="1"/>
                <a:tc hMerge="1"/>
                <a:tc hMerge="1"/>
                <a:tc hMerge="1"/>
                <a:tc hMerge="1"/>
                <a:tc hMerge="1"/>
                <a:tc hMerge="1"/>
              </a:tr>
              <a:tr h="376675">
                <a:tc gridSpan="2" vMerge="1"/>
                <a:tc hMerge="1" vMerge="1"/>
                <a:tc>
                  <a:txBody>
                    <a:bodyPr/>
                    <a:lstStyle/>
                    <a:p>
                      <a:pPr indent="0" lvl="0" marL="0" marR="0" rtl="0" algn="ctr">
                        <a:spcBef>
                          <a:spcPts val="0"/>
                        </a:spcBef>
                        <a:spcAft>
                          <a:spcPts val="0"/>
                        </a:spcAft>
                        <a:buNone/>
                      </a:pPr>
                      <a:r>
                        <a:rPr lang="en-GB" sz="1100"/>
                        <a:t>Pancreas</a:t>
                      </a:r>
                      <a:endParaRPr sz="1800"/>
                    </a:p>
                  </a:txBody>
                  <a:tcPr marT="45725" marB="45725" marR="91450" marL="91450" anchor="ctr">
                    <a:lnL cap="flat" cmpd="sng" w="571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gridSpan="8">
                  <a:txBody>
                    <a:bodyPr/>
                    <a:lstStyle/>
                    <a:p>
                      <a:pPr indent="0" lvl="0" marL="0" marR="0" rtl="0" algn="l">
                        <a:spcBef>
                          <a:spcPts val="0"/>
                        </a:spcBef>
                        <a:spcAft>
                          <a:spcPts val="0"/>
                        </a:spcAft>
                        <a:buNone/>
                      </a:pPr>
                      <a:r>
                        <a:rPr lang="en-GB" sz="1100"/>
                        <a:t>Produces hormones to control blood sugar and enzymes that break down food.</a:t>
                      </a:r>
                      <a:endParaRPr sz="1800"/>
                    </a:p>
                  </a:txBody>
                  <a:tcPr marT="45725" marB="45725" marR="91450" marL="91450" anchor="ctr">
                    <a:lnL cap="flat" cmpd="sng" w="28575">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hMerge="1"/>
                <a:tc hMerge="1"/>
                <a:tc hMerge="1"/>
                <a:tc hMerge="1"/>
                <a:tc hMerge="1"/>
                <a:tc hMerge="1"/>
                <a:tc hMerge="1"/>
              </a:tr>
              <a:tr h="697575">
                <a:tc gridSpan="2" rowSpan="2">
                  <a:txBody>
                    <a:bodyPr/>
                    <a:lstStyle/>
                    <a:p>
                      <a:pPr indent="0" lvl="0" marL="0" marR="0" rtl="0" algn="just">
                        <a:spcBef>
                          <a:spcPts val="0"/>
                        </a:spcBef>
                        <a:spcAft>
                          <a:spcPts val="0"/>
                        </a:spcAft>
                        <a:buNone/>
                      </a:pPr>
                      <a:r>
                        <a:rPr b="1" lang="en-GB" sz="1100"/>
                        <a:t>The Digestive System </a:t>
                      </a:r>
                      <a:endParaRPr/>
                    </a:p>
                    <a:p>
                      <a:pPr indent="0" lvl="0" marL="0" marR="0" rtl="0" algn="just">
                        <a:spcBef>
                          <a:spcPts val="0"/>
                        </a:spcBef>
                        <a:spcAft>
                          <a:spcPts val="0"/>
                        </a:spcAft>
                        <a:buNone/>
                      </a:pPr>
                      <a:r>
                        <a:rPr lang="en-GB" sz="1100"/>
                        <a:t>The digestive system is an example of an organ system in which several organs work together to digest and absorb food. The food you take in and eat is made up of large molecules that need to be digested to form smaller, soluble molecules that can be absorbed  and used by your cells.</a:t>
                      </a:r>
                      <a:endParaRPr/>
                    </a:p>
                  </a:txBody>
                  <a:tcPr marT="45725" marB="45725" marR="91450" marL="91450">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rowSpan="2" hMerge="1"/>
                <a:tc>
                  <a:txBody>
                    <a:bodyPr/>
                    <a:lstStyle/>
                    <a:p>
                      <a:pPr indent="0" lvl="0" marL="0" marR="0" rtl="0" algn="ctr">
                        <a:spcBef>
                          <a:spcPts val="0"/>
                        </a:spcBef>
                        <a:spcAft>
                          <a:spcPts val="0"/>
                        </a:spcAft>
                        <a:buNone/>
                      </a:pPr>
                      <a:r>
                        <a:rPr lang="en-GB" sz="1100"/>
                        <a:t>Small Intestine</a:t>
                      </a:r>
                      <a:endParaRPr/>
                    </a:p>
                  </a:txBody>
                  <a:tcPr marT="45725" marB="45725" marR="91450" marL="91450" anchor="ctr">
                    <a:lnL cap="flat" cmpd="sng" w="571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gridSpan="8">
                  <a:txBody>
                    <a:bodyPr/>
                    <a:lstStyle/>
                    <a:p>
                      <a:pPr indent="0" lvl="0" marL="0" marR="0" rtl="0" algn="just">
                        <a:spcBef>
                          <a:spcPts val="0"/>
                        </a:spcBef>
                        <a:spcAft>
                          <a:spcPts val="0"/>
                        </a:spcAft>
                        <a:buNone/>
                      </a:pPr>
                      <a:r>
                        <a:rPr lang="en-GB" sz="1100"/>
                        <a:t>Where the soluble food molecules are absorbed into the blood stream, so they can be transported round your body. The small intestine is adapted to have a very large surface area as it is covered in villi. It has a good blood supply and short diffusion distances to blood vessels. </a:t>
                      </a:r>
                      <a:endParaRPr sz="1800"/>
                    </a:p>
                  </a:txBody>
                  <a:tcPr marT="45725" marB="45725" marR="91450" marL="91450" anchor="ctr">
                    <a:lnL cap="flat" cmpd="sng" w="28575">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hMerge="1"/>
                <a:tc hMerge="1"/>
                <a:tc hMerge="1"/>
                <a:tc hMerge="1"/>
                <a:tc hMerge="1"/>
                <a:tc hMerge="1"/>
                <a:tc hMerge="1"/>
              </a:tr>
              <a:tr h="613850">
                <a:tc gridSpan="2" vMerge="1"/>
                <a:tc hMerge="1" vMerge="1"/>
                <a:tc gridSpan="9">
                  <a:txBody>
                    <a:bodyPr/>
                    <a:lstStyle/>
                    <a:p>
                      <a:pPr indent="0" lvl="0" marL="0" marR="0" rtl="0" algn="just">
                        <a:spcBef>
                          <a:spcPts val="0"/>
                        </a:spcBef>
                        <a:spcAft>
                          <a:spcPts val="0"/>
                        </a:spcAft>
                        <a:buNone/>
                      </a:pPr>
                      <a:r>
                        <a:rPr b="1" lang="en-GB" sz="1100"/>
                        <a:t>Chemistry of Food and Food Tests</a:t>
                      </a:r>
                      <a:endParaRPr/>
                    </a:p>
                    <a:p>
                      <a:pPr indent="0" lvl="0" marL="0" marR="0" rtl="0" algn="just">
                        <a:spcBef>
                          <a:spcPts val="0"/>
                        </a:spcBef>
                        <a:spcAft>
                          <a:spcPts val="0"/>
                        </a:spcAft>
                        <a:buNone/>
                      </a:pPr>
                      <a:r>
                        <a:rPr lang="en-GB" sz="1100"/>
                        <a:t>There are different chemicals in food.  You need to know what they are broken down into and how you can’t test for some of the different substances.</a:t>
                      </a:r>
                      <a:endParaRPr/>
                    </a:p>
                  </a:txBody>
                  <a:tcPr marT="45725" marB="45725" marR="91450" marL="91450" anchor="ctr">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hMerge="1"/>
                <a:tc hMerge="1"/>
                <a:tc hMerge="1"/>
                <a:tc hMerge="1"/>
                <a:tc hMerge="1"/>
                <a:tc hMerge="1"/>
                <a:tc hMerge="1"/>
                <a:tc hMerge="1"/>
              </a:tr>
              <a:tr h="544100">
                <a:tc gridSpan="2">
                  <a:txBody>
                    <a:bodyPr/>
                    <a:lstStyle/>
                    <a:p>
                      <a:pPr indent="0" lvl="0" marL="0" marR="0" rtl="0" algn="l">
                        <a:spcBef>
                          <a:spcPts val="0"/>
                        </a:spcBef>
                        <a:spcAft>
                          <a:spcPts val="0"/>
                        </a:spcAft>
                        <a:buNone/>
                      </a:pPr>
                      <a:r>
                        <a:rPr b="1" lang="en-GB" sz="1100"/>
                        <a:t>The Stomach</a:t>
                      </a:r>
                      <a:endParaRPr/>
                    </a:p>
                    <a:p>
                      <a:pPr indent="0" lvl="0" marL="0" marR="0" rtl="0" algn="l">
                        <a:spcBef>
                          <a:spcPts val="0"/>
                        </a:spcBef>
                        <a:spcAft>
                          <a:spcPts val="0"/>
                        </a:spcAft>
                        <a:buNone/>
                      </a:pPr>
                      <a:r>
                        <a:rPr b="0" lang="en-GB" sz="1100"/>
                        <a:t>An organ made up of muscular tissue, glandular tissue and epithelial tissue.</a:t>
                      </a:r>
                      <a:endParaRPr/>
                    </a:p>
                  </a:txBody>
                  <a:tcPr marT="45725" marB="45725" marR="91450" marL="91450">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hMerge="1"/>
                <a:tc gridSpan="2">
                  <a:txBody>
                    <a:bodyPr/>
                    <a:lstStyle/>
                    <a:p>
                      <a:pPr indent="0" lvl="0" marL="0" marR="0" rtl="0" algn="ctr">
                        <a:spcBef>
                          <a:spcPts val="0"/>
                        </a:spcBef>
                        <a:spcAft>
                          <a:spcPts val="0"/>
                        </a:spcAft>
                        <a:buNone/>
                      </a:pPr>
                      <a:r>
                        <a:rPr b="1" lang="en-GB" sz="1100"/>
                        <a:t>Substance in Food</a:t>
                      </a:r>
                      <a:endParaRPr/>
                    </a:p>
                  </a:txBody>
                  <a:tcPr marT="45725" marB="45725" marR="91450" marL="91450" anchor="ctr">
                    <a:lnL cap="flat" cmpd="sng" w="571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D8D8D8"/>
                    </a:solidFill>
                  </a:tcPr>
                </a:tc>
                <a:tc hMerge="1"/>
                <a:tc>
                  <a:txBody>
                    <a:bodyPr/>
                    <a:lstStyle/>
                    <a:p>
                      <a:pPr indent="0" lvl="0" marL="0" marR="0" rtl="0" algn="ctr">
                        <a:spcBef>
                          <a:spcPts val="0"/>
                        </a:spcBef>
                        <a:spcAft>
                          <a:spcPts val="0"/>
                        </a:spcAft>
                        <a:buNone/>
                      </a:pPr>
                      <a:r>
                        <a:rPr b="1" lang="en-GB" sz="1100"/>
                        <a:t>What It Is Broken Down Into</a:t>
                      </a:r>
                      <a:endParaRPr/>
                    </a:p>
                  </a:txBody>
                  <a:tcPr marT="45725" marB="45725" marR="91450" marL="91450" anchor="ctr">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D8D8D8"/>
                    </a:solidFill>
                  </a:tcPr>
                </a:tc>
                <a:tc gridSpan="2">
                  <a:txBody>
                    <a:bodyPr/>
                    <a:lstStyle/>
                    <a:p>
                      <a:pPr indent="0" lvl="0" marL="0" marR="0" rtl="0" algn="ctr">
                        <a:spcBef>
                          <a:spcPts val="0"/>
                        </a:spcBef>
                        <a:spcAft>
                          <a:spcPts val="0"/>
                        </a:spcAft>
                        <a:buNone/>
                      </a:pPr>
                      <a:r>
                        <a:rPr b="1" lang="en-GB" sz="1100"/>
                        <a:t>Enzyme that Breaks it Down</a:t>
                      </a:r>
                      <a:endParaRPr/>
                    </a:p>
                  </a:txBody>
                  <a:tcPr marT="45725" marB="45725" marR="91450" marL="91450" anchor="ctr">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D8D8D8"/>
                    </a:solidFill>
                  </a:tcPr>
                </a:tc>
                <a:tc hMerge="1"/>
                <a:tc gridSpan="2">
                  <a:txBody>
                    <a:bodyPr/>
                    <a:lstStyle/>
                    <a:p>
                      <a:pPr indent="0" lvl="0" marL="0" marR="0" rtl="0" algn="ctr">
                        <a:spcBef>
                          <a:spcPts val="0"/>
                        </a:spcBef>
                        <a:spcAft>
                          <a:spcPts val="0"/>
                        </a:spcAft>
                        <a:buNone/>
                      </a:pPr>
                      <a:r>
                        <a:rPr b="1" lang="en-GB" sz="1100"/>
                        <a:t>Chemical To Test for Substance in Food</a:t>
                      </a:r>
                      <a:endParaRPr sz="1800"/>
                    </a:p>
                  </a:txBody>
                  <a:tcPr marT="45725" marB="45725" marR="91450" marL="91450" anchor="ctr">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D8D8D8"/>
                    </a:solidFill>
                  </a:tcPr>
                </a:tc>
                <a:tc hMerge="1"/>
                <a:tc gridSpan="2">
                  <a:txBody>
                    <a:bodyPr/>
                    <a:lstStyle/>
                    <a:p>
                      <a:pPr indent="0" lvl="0" marL="0" marR="0" rtl="0" algn="ctr">
                        <a:spcBef>
                          <a:spcPts val="0"/>
                        </a:spcBef>
                        <a:spcAft>
                          <a:spcPts val="0"/>
                        </a:spcAft>
                        <a:buNone/>
                      </a:pPr>
                      <a:r>
                        <a:rPr b="1" lang="en-GB" sz="1100"/>
                        <a:t>Positive Result for Test</a:t>
                      </a:r>
                      <a:endParaRPr/>
                    </a:p>
                  </a:txBody>
                  <a:tcPr marT="45725" marB="45725" marR="91450" marL="91450" anchor="ctr">
                    <a:lnL cap="flat" cmpd="sng" w="28575">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D8D8D8"/>
                    </a:solidFill>
                  </a:tcPr>
                </a:tc>
                <a:tc hMerge="1"/>
              </a:tr>
              <a:tr h="237175">
                <a:tc>
                  <a:txBody>
                    <a:bodyPr/>
                    <a:lstStyle/>
                    <a:p>
                      <a:pPr indent="0" lvl="0" marL="0" marR="0" rtl="0" algn="ctr">
                        <a:spcBef>
                          <a:spcPts val="0"/>
                        </a:spcBef>
                        <a:spcAft>
                          <a:spcPts val="0"/>
                        </a:spcAft>
                        <a:buNone/>
                      </a:pPr>
                      <a:r>
                        <a:rPr b="1" lang="en-GB" sz="1100"/>
                        <a:t>Tissue</a:t>
                      </a:r>
                      <a:endParaRPr/>
                    </a:p>
                  </a:txBody>
                  <a:tcPr marT="45725" marB="45725" marR="91450" marL="91450" anchor="ctr">
                    <a:lnL cap="flat" cmpd="sng" w="571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D8D8D8"/>
                    </a:solidFill>
                  </a:tcPr>
                </a:tc>
                <a:tc>
                  <a:txBody>
                    <a:bodyPr/>
                    <a:lstStyle/>
                    <a:p>
                      <a:pPr indent="0" lvl="0" marL="0" marR="0" rtl="0" algn="ctr">
                        <a:spcBef>
                          <a:spcPts val="0"/>
                        </a:spcBef>
                        <a:spcAft>
                          <a:spcPts val="0"/>
                        </a:spcAft>
                        <a:buNone/>
                      </a:pPr>
                      <a:r>
                        <a:rPr b="1" lang="en-GB" sz="1100"/>
                        <a:t>Function</a:t>
                      </a:r>
                      <a:endParaRPr/>
                    </a:p>
                  </a:txBody>
                  <a:tcPr marT="45725" marB="45725" marR="91450" marL="91450" anchor="ctr">
                    <a:lnL cap="flat" cmpd="sng" w="28575">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D8D8D8"/>
                    </a:solidFill>
                  </a:tcPr>
                </a:tc>
                <a:tc gridSpan="2">
                  <a:txBody>
                    <a:bodyPr/>
                    <a:lstStyle/>
                    <a:p>
                      <a:pPr indent="0" lvl="0" marL="0" marR="0" rtl="0" algn="ctr">
                        <a:spcBef>
                          <a:spcPts val="0"/>
                        </a:spcBef>
                        <a:spcAft>
                          <a:spcPts val="0"/>
                        </a:spcAft>
                        <a:buNone/>
                      </a:pPr>
                      <a:r>
                        <a:rPr lang="en-GB" sz="1000"/>
                        <a:t>Carbohydrate</a:t>
                      </a:r>
                      <a:endParaRPr/>
                    </a:p>
                  </a:txBody>
                  <a:tcPr marT="45725" marB="45725" marR="91450" marL="91450" anchor="ctr">
                    <a:lnL cap="flat" cmpd="sng" w="571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hMerge="1"/>
                <a:tc>
                  <a:txBody>
                    <a:bodyPr/>
                    <a:lstStyle/>
                    <a:p>
                      <a:pPr indent="0" lvl="0" marL="0" marR="0" rtl="0" algn="ctr">
                        <a:spcBef>
                          <a:spcPts val="0"/>
                        </a:spcBef>
                        <a:spcAft>
                          <a:spcPts val="0"/>
                        </a:spcAft>
                        <a:buNone/>
                      </a:pPr>
                      <a:r>
                        <a:rPr lang="en-GB" sz="1000"/>
                        <a:t>Small Sugars</a:t>
                      </a:r>
                      <a:endParaRPr/>
                    </a:p>
                  </a:txBody>
                  <a:tcPr marT="45725" marB="45725" marR="91450" marL="91450" anchor="ctr">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gridSpan="2">
                  <a:txBody>
                    <a:bodyPr/>
                    <a:lstStyle/>
                    <a:p>
                      <a:pPr indent="0" lvl="0" marL="0" marR="0" rtl="0" algn="ctr">
                        <a:spcBef>
                          <a:spcPts val="0"/>
                        </a:spcBef>
                        <a:spcAft>
                          <a:spcPts val="0"/>
                        </a:spcAft>
                        <a:buNone/>
                      </a:pPr>
                      <a:r>
                        <a:rPr lang="en-GB" sz="1000"/>
                        <a:t>Carbohydrase</a:t>
                      </a:r>
                      <a:endParaRPr/>
                    </a:p>
                  </a:txBody>
                  <a:tcPr marT="45725" marB="45725" marR="91450" marL="91450" anchor="ctr">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hMerge="1"/>
                <a:tc gridSpan="2">
                  <a:txBody>
                    <a:bodyPr/>
                    <a:lstStyle/>
                    <a:p>
                      <a:pPr indent="0" lvl="0" marL="0" marR="0" rtl="0" algn="ctr">
                        <a:spcBef>
                          <a:spcPts val="0"/>
                        </a:spcBef>
                        <a:spcAft>
                          <a:spcPts val="0"/>
                        </a:spcAft>
                        <a:buNone/>
                      </a:pPr>
                      <a:r>
                        <a:rPr lang="en-GB" sz="1000"/>
                        <a:t>N/A</a:t>
                      </a:r>
                      <a:endParaRPr sz="1800"/>
                    </a:p>
                  </a:txBody>
                  <a:tcPr marT="45725" marB="45725" marR="91450" marL="91450" anchor="ctr">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hMerge="1"/>
                <a:tc gridSpan="2">
                  <a:txBody>
                    <a:bodyPr/>
                    <a:lstStyle/>
                    <a:p>
                      <a:pPr indent="0" lvl="0" marL="0" marR="0" rtl="0" algn="ctr">
                        <a:spcBef>
                          <a:spcPts val="0"/>
                        </a:spcBef>
                        <a:spcAft>
                          <a:spcPts val="0"/>
                        </a:spcAft>
                        <a:buNone/>
                      </a:pPr>
                      <a:r>
                        <a:rPr lang="en-GB" sz="1000"/>
                        <a:t>N/A</a:t>
                      </a:r>
                      <a:endParaRPr/>
                    </a:p>
                  </a:txBody>
                  <a:tcPr marT="45725" marB="45725" marR="91450" marL="91450" anchor="ctr">
                    <a:lnL cap="flat" cmpd="sng" w="28575">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hMerge="1"/>
              </a:tr>
              <a:tr h="223225">
                <a:tc rowSpan="2">
                  <a:txBody>
                    <a:bodyPr/>
                    <a:lstStyle/>
                    <a:p>
                      <a:pPr indent="0" lvl="0" marL="0" marR="0" rtl="0" algn="ctr">
                        <a:spcBef>
                          <a:spcPts val="0"/>
                        </a:spcBef>
                        <a:spcAft>
                          <a:spcPts val="0"/>
                        </a:spcAft>
                        <a:buNone/>
                      </a:pPr>
                      <a:r>
                        <a:rPr lang="en-GB" sz="1100"/>
                        <a:t>Muscular</a:t>
                      </a:r>
                      <a:endParaRPr/>
                    </a:p>
                  </a:txBody>
                  <a:tcPr marT="45725" marB="45725" marR="91450" marL="91450" anchor="ctr">
                    <a:lnL cap="flat" cmpd="sng" w="571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rowSpan="2">
                  <a:txBody>
                    <a:bodyPr/>
                    <a:lstStyle/>
                    <a:p>
                      <a:pPr indent="0" lvl="0" marL="0" marR="0" rtl="0" algn="ctr">
                        <a:spcBef>
                          <a:spcPts val="0"/>
                        </a:spcBef>
                        <a:spcAft>
                          <a:spcPts val="0"/>
                        </a:spcAft>
                        <a:buNone/>
                      </a:pPr>
                      <a:r>
                        <a:rPr lang="en-GB" sz="1100"/>
                        <a:t>Churn food and digestive juices together.</a:t>
                      </a:r>
                      <a:endParaRPr/>
                    </a:p>
                  </a:txBody>
                  <a:tcPr marT="45725" marB="45725" marR="91450" marL="91450" anchor="ctr">
                    <a:lnL cap="flat" cmpd="sng" w="28575">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gridSpan="2">
                  <a:txBody>
                    <a:bodyPr/>
                    <a:lstStyle/>
                    <a:p>
                      <a:pPr indent="0" lvl="0" marL="0" marR="0" rtl="0" algn="ctr">
                        <a:spcBef>
                          <a:spcPts val="0"/>
                        </a:spcBef>
                        <a:spcAft>
                          <a:spcPts val="0"/>
                        </a:spcAft>
                        <a:buNone/>
                      </a:pPr>
                      <a:r>
                        <a:rPr lang="en-GB" sz="1000"/>
                        <a:t>Starch</a:t>
                      </a:r>
                      <a:endParaRPr/>
                    </a:p>
                  </a:txBody>
                  <a:tcPr marT="45725" marB="45725" marR="91450" marL="91450" anchor="ctr">
                    <a:lnL cap="flat" cmpd="sng" w="571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hMerge="1"/>
                <a:tc>
                  <a:txBody>
                    <a:bodyPr/>
                    <a:lstStyle/>
                    <a:p>
                      <a:pPr indent="0" lvl="0" marL="0" marR="0" rtl="0" algn="ctr">
                        <a:spcBef>
                          <a:spcPts val="0"/>
                        </a:spcBef>
                        <a:spcAft>
                          <a:spcPts val="0"/>
                        </a:spcAft>
                        <a:buNone/>
                      </a:pPr>
                      <a:r>
                        <a:rPr lang="en-GB" sz="1000"/>
                        <a:t>Glucose</a:t>
                      </a:r>
                      <a:endParaRPr/>
                    </a:p>
                  </a:txBody>
                  <a:tcPr marT="45725" marB="45725" marR="91450" marL="91450" anchor="ctr">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gridSpan="2">
                  <a:txBody>
                    <a:bodyPr/>
                    <a:lstStyle/>
                    <a:p>
                      <a:pPr indent="0" lvl="0" marL="0" marR="0" rtl="0" algn="ctr">
                        <a:spcBef>
                          <a:spcPts val="0"/>
                        </a:spcBef>
                        <a:spcAft>
                          <a:spcPts val="0"/>
                        </a:spcAft>
                        <a:buNone/>
                      </a:pPr>
                      <a:r>
                        <a:rPr lang="en-GB" sz="1000"/>
                        <a:t>Amylase</a:t>
                      </a:r>
                      <a:endParaRPr/>
                    </a:p>
                  </a:txBody>
                  <a:tcPr marT="45725" marB="45725" marR="91450" marL="91450" anchor="ctr">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hMerge="1"/>
                <a:tc gridSpan="2">
                  <a:txBody>
                    <a:bodyPr/>
                    <a:lstStyle/>
                    <a:p>
                      <a:pPr indent="0" lvl="0" marL="0" marR="0" rtl="0" algn="ctr">
                        <a:spcBef>
                          <a:spcPts val="0"/>
                        </a:spcBef>
                        <a:spcAft>
                          <a:spcPts val="0"/>
                        </a:spcAft>
                        <a:buNone/>
                      </a:pPr>
                      <a:r>
                        <a:rPr lang="en-GB" sz="1000"/>
                        <a:t>Add Iodine</a:t>
                      </a:r>
                      <a:endParaRPr sz="1800"/>
                    </a:p>
                  </a:txBody>
                  <a:tcPr marT="45725" marB="45725" marR="91450" marL="91450" anchor="ctr">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hMerge="1"/>
                <a:tc gridSpan="2">
                  <a:txBody>
                    <a:bodyPr/>
                    <a:lstStyle/>
                    <a:p>
                      <a:pPr indent="0" lvl="0" marL="0" marR="0" rtl="0" algn="ctr">
                        <a:spcBef>
                          <a:spcPts val="0"/>
                        </a:spcBef>
                        <a:spcAft>
                          <a:spcPts val="0"/>
                        </a:spcAft>
                        <a:buNone/>
                      </a:pPr>
                      <a:r>
                        <a:rPr lang="en-GB" sz="1000"/>
                        <a:t>Turns Black/Blue</a:t>
                      </a:r>
                      <a:endParaRPr/>
                    </a:p>
                  </a:txBody>
                  <a:tcPr marT="45725" marB="45725" marR="91450" marL="91450" anchor="ctr">
                    <a:lnL cap="flat" cmpd="sng" w="28575">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hMerge="1"/>
              </a:tr>
              <a:tr h="167425">
                <a:tc vMerge="1"/>
                <a:tc vMerge="1"/>
                <a:tc gridSpan="2" rowSpan="2">
                  <a:txBody>
                    <a:bodyPr/>
                    <a:lstStyle/>
                    <a:p>
                      <a:pPr indent="0" lvl="0" marL="0" marR="0" rtl="0" algn="ctr">
                        <a:spcBef>
                          <a:spcPts val="0"/>
                        </a:spcBef>
                        <a:spcAft>
                          <a:spcPts val="0"/>
                        </a:spcAft>
                        <a:buNone/>
                      </a:pPr>
                      <a:r>
                        <a:rPr lang="en-GB" sz="1000"/>
                        <a:t>Glucose</a:t>
                      </a:r>
                      <a:endParaRPr/>
                    </a:p>
                  </a:txBody>
                  <a:tcPr marT="45725" marB="45725" marR="91450" marL="91450" anchor="ctr">
                    <a:lnL cap="flat" cmpd="sng" w="571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rowSpan="2" hMerge="1"/>
                <a:tc rowSpan="2">
                  <a:txBody>
                    <a:bodyPr/>
                    <a:lstStyle/>
                    <a:p>
                      <a:pPr indent="0" lvl="0" marL="0" marR="0" rtl="0" algn="ctr">
                        <a:spcBef>
                          <a:spcPts val="0"/>
                        </a:spcBef>
                        <a:spcAft>
                          <a:spcPts val="0"/>
                        </a:spcAft>
                        <a:buNone/>
                      </a:pPr>
                      <a:r>
                        <a:rPr lang="en-GB" sz="1000"/>
                        <a:t>N/A</a:t>
                      </a:r>
                      <a:endParaRPr/>
                    </a:p>
                  </a:txBody>
                  <a:tcPr marT="45725" marB="45725" marR="91450" marL="91450" anchor="ctr">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gridSpan="2" rowSpan="2">
                  <a:txBody>
                    <a:bodyPr/>
                    <a:lstStyle/>
                    <a:p>
                      <a:pPr indent="0" lvl="0" marL="0" marR="0" rtl="0" algn="ctr">
                        <a:spcBef>
                          <a:spcPts val="0"/>
                        </a:spcBef>
                        <a:spcAft>
                          <a:spcPts val="0"/>
                        </a:spcAft>
                        <a:buNone/>
                      </a:pPr>
                      <a:r>
                        <a:rPr lang="en-GB" sz="1000"/>
                        <a:t>N/A</a:t>
                      </a:r>
                      <a:endParaRPr/>
                    </a:p>
                  </a:txBody>
                  <a:tcPr marT="45725" marB="45725" marR="91450" marL="91450" anchor="ctr">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rowSpan="2" hMerge="1"/>
                <a:tc gridSpan="2" rowSpan="2">
                  <a:txBody>
                    <a:bodyPr/>
                    <a:lstStyle/>
                    <a:p>
                      <a:pPr indent="0" lvl="0" marL="0" marR="0" rtl="0" algn="ctr">
                        <a:spcBef>
                          <a:spcPts val="0"/>
                        </a:spcBef>
                        <a:spcAft>
                          <a:spcPts val="0"/>
                        </a:spcAft>
                        <a:buNone/>
                      </a:pPr>
                      <a:r>
                        <a:rPr lang="en-GB" sz="1000"/>
                        <a:t>Heat with Benedicts</a:t>
                      </a:r>
                      <a:endParaRPr sz="1800"/>
                    </a:p>
                  </a:txBody>
                  <a:tcPr marT="45725" marB="45725" marR="91450" marL="91450" anchor="ctr">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rowSpan="2" hMerge="1"/>
                <a:tc gridSpan="2" rowSpan="2">
                  <a:txBody>
                    <a:bodyPr/>
                    <a:lstStyle/>
                    <a:p>
                      <a:pPr indent="0" lvl="0" marL="0" marR="0" rtl="0" algn="ctr">
                        <a:spcBef>
                          <a:spcPts val="0"/>
                        </a:spcBef>
                        <a:spcAft>
                          <a:spcPts val="0"/>
                        </a:spcAft>
                        <a:buNone/>
                      </a:pPr>
                      <a:r>
                        <a:rPr lang="en-GB" sz="1000"/>
                        <a:t>Brick Red Colour</a:t>
                      </a:r>
                      <a:endParaRPr/>
                    </a:p>
                  </a:txBody>
                  <a:tcPr marT="45725" marB="45725" marR="91450" marL="91450" anchor="ctr">
                    <a:lnL cap="flat" cmpd="sng" w="28575">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rowSpan="2" hMerge="1"/>
              </a:tr>
              <a:tr h="139700">
                <a:tc rowSpan="3">
                  <a:txBody>
                    <a:bodyPr/>
                    <a:lstStyle/>
                    <a:p>
                      <a:pPr indent="0" lvl="0" marL="0" marR="0" rtl="0" algn="ctr">
                        <a:spcBef>
                          <a:spcPts val="0"/>
                        </a:spcBef>
                        <a:spcAft>
                          <a:spcPts val="0"/>
                        </a:spcAft>
                        <a:buNone/>
                      </a:pPr>
                      <a:r>
                        <a:rPr lang="en-GB" sz="1100"/>
                        <a:t>Glandular</a:t>
                      </a:r>
                      <a:endParaRPr sz="1800"/>
                    </a:p>
                  </a:txBody>
                  <a:tcPr marT="45725" marB="45725" marR="91450" marL="91450" anchor="ctr">
                    <a:lnL cap="flat" cmpd="sng" w="571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rowSpan="3">
                  <a:txBody>
                    <a:bodyPr/>
                    <a:lstStyle/>
                    <a:p>
                      <a:pPr indent="0" lvl="0" marL="0" marR="0" rtl="0" algn="ctr">
                        <a:spcBef>
                          <a:spcPts val="0"/>
                        </a:spcBef>
                        <a:spcAft>
                          <a:spcPts val="0"/>
                        </a:spcAft>
                        <a:buNone/>
                      </a:pPr>
                      <a:r>
                        <a:rPr lang="en-GB" sz="1100"/>
                        <a:t>Produces digestive enzymes to break down food.</a:t>
                      </a:r>
                      <a:endParaRPr sz="1800"/>
                    </a:p>
                  </a:txBody>
                  <a:tcPr marT="45725" marB="45725" marR="91450" marL="91450" anchor="ctr">
                    <a:lnL cap="flat" cmpd="sng" w="28575">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gridSpan="2" vMerge="1"/>
                <a:tc hMerge="1" vMerge="1"/>
                <a:tc vMerge="1"/>
                <a:tc gridSpan="2" vMerge="1"/>
                <a:tc hMerge="1" vMerge="1"/>
                <a:tc gridSpan="2" vMerge="1"/>
                <a:tc hMerge="1" vMerge="1"/>
                <a:tc gridSpan="2" vMerge="1"/>
                <a:tc hMerge="1" vMerge="1"/>
              </a:tr>
              <a:tr h="223225">
                <a:tc vMerge="1"/>
                <a:tc vMerge="1"/>
                <a:tc gridSpan="2">
                  <a:txBody>
                    <a:bodyPr/>
                    <a:lstStyle/>
                    <a:p>
                      <a:pPr indent="0" lvl="0" marL="0" marR="0" rtl="0" algn="ctr">
                        <a:spcBef>
                          <a:spcPts val="0"/>
                        </a:spcBef>
                        <a:spcAft>
                          <a:spcPts val="0"/>
                        </a:spcAft>
                        <a:buNone/>
                      </a:pPr>
                      <a:r>
                        <a:rPr lang="en-GB" sz="1000"/>
                        <a:t>Protein</a:t>
                      </a:r>
                      <a:endParaRPr/>
                    </a:p>
                  </a:txBody>
                  <a:tcPr marT="45725" marB="45725" marR="91450" marL="91450" anchor="ctr">
                    <a:lnL cap="flat" cmpd="sng" w="571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hMerge="1"/>
                <a:tc>
                  <a:txBody>
                    <a:bodyPr/>
                    <a:lstStyle/>
                    <a:p>
                      <a:pPr indent="0" lvl="0" marL="0" marR="0" rtl="0" algn="ctr">
                        <a:spcBef>
                          <a:spcPts val="0"/>
                        </a:spcBef>
                        <a:spcAft>
                          <a:spcPts val="0"/>
                        </a:spcAft>
                        <a:buNone/>
                      </a:pPr>
                      <a:r>
                        <a:rPr lang="en-GB" sz="1000"/>
                        <a:t>Amino Acids</a:t>
                      </a:r>
                      <a:endParaRPr/>
                    </a:p>
                  </a:txBody>
                  <a:tcPr marT="45725" marB="45725" marR="91450" marL="91450" anchor="ctr">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gridSpan="2">
                  <a:txBody>
                    <a:bodyPr/>
                    <a:lstStyle/>
                    <a:p>
                      <a:pPr indent="0" lvl="0" marL="0" marR="0" rtl="0" algn="ctr">
                        <a:spcBef>
                          <a:spcPts val="0"/>
                        </a:spcBef>
                        <a:spcAft>
                          <a:spcPts val="0"/>
                        </a:spcAft>
                        <a:buNone/>
                      </a:pPr>
                      <a:r>
                        <a:rPr lang="en-GB" sz="1000"/>
                        <a:t>Protease</a:t>
                      </a:r>
                      <a:endParaRPr/>
                    </a:p>
                  </a:txBody>
                  <a:tcPr marT="45725" marB="45725" marR="91450" marL="91450" anchor="ctr">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hMerge="1"/>
                <a:tc gridSpan="2">
                  <a:txBody>
                    <a:bodyPr/>
                    <a:lstStyle/>
                    <a:p>
                      <a:pPr indent="0" lvl="0" marL="0" marR="0" rtl="0" algn="ctr">
                        <a:spcBef>
                          <a:spcPts val="0"/>
                        </a:spcBef>
                        <a:spcAft>
                          <a:spcPts val="0"/>
                        </a:spcAft>
                        <a:buNone/>
                      </a:pPr>
                      <a:r>
                        <a:rPr lang="en-GB" sz="1000"/>
                        <a:t>Add Biuret</a:t>
                      </a:r>
                      <a:endParaRPr sz="1800"/>
                    </a:p>
                  </a:txBody>
                  <a:tcPr marT="45725" marB="45725" marR="91450" marL="91450" anchor="ctr">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hMerge="1"/>
                <a:tc gridSpan="2">
                  <a:txBody>
                    <a:bodyPr/>
                    <a:lstStyle/>
                    <a:p>
                      <a:pPr indent="0" lvl="0" marL="0" marR="0" rtl="0" algn="ctr">
                        <a:spcBef>
                          <a:spcPts val="0"/>
                        </a:spcBef>
                        <a:spcAft>
                          <a:spcPts val="0"/>
                        </a:spcAft>
                        <a:buNone/>
                      </a:pPr>
                      <a:r>
                        <a:rPr lang="en-GB" sz="1000"/>
                        <a:t>Turns purple colour</a:t>
                      </a:r>
                      <a:endParaRPr/>
                    </a:p>
                  </a:txBody>
                  <a:tcPr marT="45725" marB="45725" marR="91450" marL="91450" anchor="ctr">
                    <a:lnL cap="flat" cmpd="sng" w="28575">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hMerge="1"/>
              </a:tr>
              <a:tr h="102300">
                <a:tc vMerge="1"/>
                <a:tc vMerge="1"/>
                <a:tc gridSpan="2" rowSpan="2">
                  <a:txBody>
                    <a:bodyPr/>
                    <a:lstStyle/>
                    <a:p>
                      <a:pPr indent="0" lvl="0" marL="0" marR="0" rtl="0" algn="ctr">
                        <a:spcBef>
                          <a:spcPts val="0"/>
                        </a:spcBef>
                        <a:spcAft>
                          <a:spcPts val="0"/>
                        </a:spcAft>
                        <a:buNone/>
                      </a:pPr>
                      <a:r>
                        <a:rPr lang="en-GB" sz="1000"/>
                        <a:t>Fats</a:t>
                      </a:r>
                      <a:endParaRPr/>
                    </a:p>
                  </a:txBody>
                  <a:tcPr marT="45725" marB="45725" marR="91450" marL="91450" anchor="ctr">
                    <a:lnL cap="flat" cmpd="sng" w="571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rowSpan="2" hMerge="1"/>
                <a:tc rowSpan="2">
                  <a:txBody>
                    <a:bodyPr/>
                    <a:lstStyle/>
                    <a:p>
                      <a:pPr indent="0" lvl="0" marL="0" marR="0" rtl="0" algn="ctr">
                        <a:spcBef>
                          <a:spcPts val="0"/>
                        </a:spcBef>
                        <a:spcAft>
                          <a:spcPts val="0"/>
                        </a:spcAft>
                        <a:buNone/>
                      </a:pPr>
                      <a:r>
                        <a:rPr lang="en-GB" sz="1000"/>
                        <a:t>Fatty Acids and Glycerol</a:t>
                      </a:r>
                      <a:endParaRPr/>
                    </a:p>
                  </a:txBody>
                  <a:tcPr marT="45725" marB="45725" marR="91450" marL="91450" anchor="ctr">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gridSpan="2" rowSpan="2">
                  <a:txBody>
                    <a:bodyPr/>
                    <a:lstStyle/>
                    <a:p>
                      <a:pPr indent="0" lvl="0" marL="0" marR="0" rtl="0" algn="ctr">
                        <a:spcBef>
                          <a:spcPts val="0"/>
                        </a:spcBef>
                        <a:spcAft>
                          <a:spcPts val="0"/>
                        </a:spcAft>
                        <a:buNone/>
                      </a:pPr>
                      <a:r>
                        <a:rPr lang="en-GB" sz="1000"/>
                        <a:t>Lipase</a:t>
                      </a:r>
                      <a:endParaRPr/>
                    </a:p>
                  </a:txBody>
                  <a:tcPr marT="45725" marB="45725" marR="91450" marL="91450" anchor="ctr">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rowSpan="2" hMerge="1"/>
                <a:tc gridSpan="2" rowSpan="2">
                  <a:txBody>
                    <a:bodyPr/>
                    <a:lstStyle/>
                    <a:p>
                      <a:pPr indent="0" lvl="0" marL="0" marR="0" rtl="0" algn="ctr">
                        <a:spcBef>
                          <a:spcPts val="0"/>
                        </a:spcBef>
                        <a:spcAft>
                          <a:spcPts val="0"/>
                        </a:spcAft>
                        <a:buNone/>
                      </a:pPr>
                      <a:r>
                        <a:rPr lang="en-GB" sz="1000"/>
                        <a:t>Add Sudan (III)</a:t>
                      </a:r>
                      <a:endParaRPr sz="1800"/>
                    </a:p>
                  </a:txBody>
                  <a:tcPr marT="45725" marB="45725" marR="91450" marL="91450" anchor="ctr">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rowSpan="2" hMerge="1"/>
                <a:tc gridSpan="2" rowSpan="2">
                  <a:txBody>
                    <a:bodyPr/>
                    <a:lstStyle/>
                    <a:p>
                      <a:pPr indent="0" lvl="0" marL="0" marR="0" rtl="0" algn="ctr">
                        <a:spcBef>
                          <a:spcPts val="0"/>
                        </a:spcBef>
                        <a:spcAft>
                          <a:spcPts val="0"/>
                        </a:spcAft>
                        <a:buNone/>
                      </a:pPr>
                      <a:r>
                        <a:rPr lang="en-GB" sz="1000"/>
                        <a:t>Forms a red layer</a:t>
                      </a:r>
                      <a:endParaRPr/>
                    </a:p>
                  </a:txBody>
                  <a:tcPr marT="45725" marB="45725" marR="91450" marL="91450" anchor="ctr">
                    <a:lnL cap="flat" cmpd="sng" w="28575">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rowSpan="2" hMerge="1"/>
              </a:tr>
              <a:tr h="260425">
                <a:tc rowSpan="2">
                  <a:txBody>
                    <a:bodyPr/>
                    <a:lstStyle/>
                    <a:p>
                      <a:pPr indent="0" lvl="0" marL="0" marR="0" rtl="0" algn="ctr">
                        <a:spcBef>
                          <a:spcPts val="0"/>
                        </a:spcBef>
                        <a:spcAft>
                          <a:spcPts val="0"/>
                        </a:spcAft>
                        <a:buNone/>
                      </a:pPr>
                      <a:r>
                        <a:rPr lang="en-GB" sz="1100"/>
                        <a:t>Epithelial</a:t>
                      </a:r>
                      <a:endParaRPr/>
                    </a:p>
                  </a:txBody>
                  <a:tcPr marT="45725" marB="45725" marR="91450" marL="91450" anchor="ctr">
                    <a:lnL cap="flat" cmpd="sng" w="571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rowSpan="2">
                  <a:txBody>
                    <a:bodyPr/>
                    <a:lstStyle/>
                    <a:p>
                      <a:pPr indent="0" lvl="0" marL="0" marR="0" rtl="0" algn="ctr">
                        <a:spcBef>
                          <a:spcPts val="0"/>
                        </a:spcBef>
                        <a:spcAft>
                          <a:spcPts val="0"/>
                        </a:spcAft>
                        <a:buNone/>
                      </a:pPr>
                      <a:r>
                        <a:rPr lang="en-GB" sz="1100"/>
                        <a:t>Covers the inside and outside of the organ.</a:t>
                      </a:r>
                      <a:endParaRPr/>
                    </a:p>
                  </a:txBody>
                  <a:tcPr marT="45725" marB="45725" marR="91450" marL="91450" anchor="ctr">
                    <a:lnL cap="flat" cmpd="sng" w="28575">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gridSpan="2" vMerge="1"/>
                <a:tc hMerge="1" vMerge="1"/>
                <a:tc vMerge="1"/>
                <a:tc gridSpan="2" vMerge="1"/>
                <a:tc hMerge="1" vMerge="1"/>
                <a:tc gridSpan="2" vMerge="1"/>
                <a:tc hMerge="1" vMerge="1"/>
                <a:tc gridSpan="2" vMerge="1"/>
                <a:tc hMerge="1" vMerge="1"/>
              </a:tr>
              <a:tr h="130200">
                <a:tc vMerge="1"/>
                <a:tc vMerge="1"/>
                <a:tc gridSpan="4" rowSpan="6">
                  <a:txBody>
                    <a:bodyPr/>
                    <a:lstStyle/>
                    <a:p>
                      <a:pPr indent="0" lvl="0" marL="0" marR="0" rtl="0" algn="just">
                        <a:spcBef>
                          <a:spcPts val="0"/>
                        </a:spcBef>
                        <a:spcAft>
                          <a:spcPts val="0"/>
                        </a:spcAft>
                        <a:buNone/>
                      </a:pPr>
                      <a:r>
                        <a:rPr b="1" lang="en-GB" sz="1000"/>
                        <a:t>Lock and Key Model</a:t>
                      </a:r>
                      <a:endParaRPr/>
                    </a:p>
                    <a:p>
                      <a:pPr indent="0" lvl="0" marL="0" marR="0" rtl="0" algn="just">
                        <a:spcBef>
                          <a:spcPts val="0"/>
                        </a:spcBef>
                        <a:spcAft>
                          <a:spcPts val="0"/>
                        </a:spcAft>
                        <a:buNone/>
                      </a:pPr>
                      <a:r>
                        <a:rPr lang="en-GB" sz="1000"/>
                        <a:t>Enzymes are biological catalysts which will only speed up one type of reaction.  Enzymes are proteins. The enzyme has an active site which matches the shape of a specific substrate molecule. The substrate binds to the active site and is broken down by the enzyme. The </a:t>
                      </a:r>
                      <a:r>
                        <a:rPr b="1" lang="en-GB" sz="1000"/>
                        <a:t>lock</a:t>
                      </a:r>
                      <a:r>
                        <a:rPr lang="en-GB" sz="1000"/>
                        <a:t> is the enzyme and the </a:t>
                      </a:r>
                      <a:r>
                        <a:rPr b="1" lang="en-GB" sz="1000"/>
                        <a:t>key</a:t>
                      </a:r>
                      <a:r>
                        <a:rPr lang="en-GB" sz="1000"/>
                        <a:t> is the substrate. Only the correctly sized </a:t>
                      </a:r>
                      <a:r>
                        <a:rPr b="1" lang="en-GB" sz="1000"/>
                        <a:t>key </a:t>
                      </a:r>
                      <a:r>
                        <a:rPr lang="en-GB" sz="1000"/>
                        <a:t>(substrate) fits into the </a:t>
                      </a:r>
                      <a:r>
                        <a:rPr b="1" lang="en-GB" sz="1000"/>
                        <a:t>key</a:t>
                      </a:r>
                      <a:r>
                        <a:rPr lang="en-GB" sz="1000"/>
                        <a:t> hole (active site) of the </a:t>
                      </a:r>
                      <a:r>
                        <a:rPr b="1" lang="en-GB" sz="1000"/>
                        <a:t>lock </a:t>
                      </a:r>
                      <a:r>
                        <a:rPr lang="en-GB" sz="1000"/>
                        <a:t>(enzyme). </a:t>
                      </a:r>
                      <a:endParaRPr/>
                    </a:p>
                  </a:txBody>
                  <a:tcPr marT="45725" marB="45725" marR="91450" marL="91450">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rowSpan="6" hMerge="1"/>
                <a:tc rowSpan="6" hMerge="1"/>
                <a:tc rowSpan="6" hMerge="1"/>
                <a:tc gridSpan="5" rowSpan="2">
                  <a:txBody>
                    <a:bodyPr/>
                    <a:lstStyle/>
                    <a:p>
                      <a:pPr indent="0" lvl="0" marL="0" marR="0" rtl="0" algn="just">
                        <a:spcBef>
                          <a:spcPts val="0"/>
                        </a:spcBef>
                        <a:spcAft>
                          <a:spcPts val="0"/>
                        </a:spcAft>
                        <a:buNone/>
                      </a:pPr>
                      <a:r>
                        <a:rPr b="1" lang="en-GB" sz="1000"/>
                        <a:t>Enzymes</a:t>
                      </a:r>
                      <a:endParaRPr/>
                    </a:p>
                    <a:p>
                      <a:pPr indent="0" lvl="0" marL="0" marR="0" rtl="0" algn="just">
                        <a:spcBef>
                          <a:spcPts val="0"/>
                        </a:spcBef>
                        <a:spcAft>
                          <a:spcPts val="0"/>
                        </a:spcAft>
                        <a:buNone/>
                      </a:pPr>
                      <a:r>
                        <a:rPr lang="en-GB" sz="1000"/>
                        <a:t>Digestive enzymes convert food into small soluble molecules that can be absorbed into the bloodstream. </a:t>
                      </a:r>
                      <a:endParaRPr sz="1000"/>
                    </a:p>
                  </a:txBody>
                  <a:tcPr marT="45725" marB="45725" marR="91450" marL="91450" anchor="ctr">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rowSpan="2" hMerge="1"/>
                <a:tc rowSpan="2" hMerge="1"/>
                <a:tc rowSpan="2" hMerge="1"/>
                <a:tc rowSpan="2" hMerge="1"/>
              </a:tr>
              <a:tr h="372025">
                <a:tc gridSpan="2" rowSpan="5">
                  <a:txBody>
                    <a:bodyPr/>
                    <a:lstStyle/>
                    <a:p>
                      <a:pPr indent="0" lvl="0" marL="0" marR="0" rtl="0" algn="just">
                        <a:spcBef>
                          <a:spcPts val="0"/>
                        </a:spcBef>
                        <a:spcAft>
                          <a:spcPts val="0"/>
                        </a:spcAft>
                        <a:buNone/>
                      </a:pPr>
                      <a:r>
                        <a:rPr b="1" lang="en-GB" sz="1100"/>
                        <a:t>Bile</a:t>
                      </a:r>
                      <a:endParaRPr/>
                    </a:p>
                    <a:p>
                      <a:pPr indent="0" lvl="0" marL="0" marR="0" rtl="0" algn="just">
                        <a:spcBef>
                          <a:spcPts val="0"/>
                        </a:spcBef>
                        <a:spcAft>
                          <a:spcPts val="0"/>
                        </a:spcAft>
                        <a:buNone/>
                      </a:pPr>
                      <a:r>
                        <a:rPr lang="en-GB" sz="1100"/>
                        <a:t>Bile is made in the liver and stored in the gall bladder. It is alkaline to neutralise hydrochloric acid from the stomach. It also emulsifies fat to form small droplets which increases the surface area. The alkaline conditions and large surface area increase the rate of fat breakdown by lipase.</a:t>
                      </a:r>
                      <a:endParaRPr/>
                    </a:p>
                  </a:txBody>
                  <a:tcPr marT="45725" marB="45725" marR="91450" marL="91450">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rowSpan="5" hMerge="1"/>
                <a:tc gridSpan="4" vMerge="1"/>
                <a:tc hMerge="1" vMerge="1"/>
                <a:tc hMerge="1" vMerge="1"/>
                <a:tc hMerge="1" vMerge="1"/>
                <a:tc gridSpan="5" vMerge="1"/>
                <a:tc hMerge="1" vMerge="1"/>
                <a:tc hMerge="1" vMerge="1"/>
                <a:tc hMerge="1" vMerge="1"/>
                <a:tc hMerge="1" vMerge="1"/>
              </a:tr>
              <a:tr h="223225">
                <a:tc gridSpan="2" vMerge="1"/>
                <a:tc hMerge="1" vMerge="1"/>
                <a:tc gridSpan="4" vMerge="1"/>
                <a:tc hMerge="1" vMerge="1"/>
                <a:tc hMerge="1" vMerge="1"/>
                <a:tc hMerge="1" vMerge="1"/>
                <a:tc gridSpan="2">
                  <a:txBody>
                    <a:bodyPr/>
                    <a:lstStyle/>
                    <a:p>
                      <a:pPr indent="0" lvl="0" marL="0" marR="0" rtl="0" algn="ctr">
                        <a:spcBef>
                          <a:spcPts val="0"/>
                        </a:spcBef>
                        <a:spcAft>
                          <a:spcPts val="0"/>
                        </a:spcAft>
                        <a:buNone/>
                      </a:pPr>
                      <a:r>
                        <a:rPr b="1" lang="en-GB" sz="1000"/>
                        <a:t>Enzymes</a:t>
                      </a:r>
                      <a:endParaRPr sz="1000"/>
                    </a:p>
                  </a:txBody>
                  <a:tcPr marT="45725" marB="45725" marR="91450" marL="91450" anchor="ctr">
                    <a:lnL cap="flat" cmpd="sng" w="571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D8D8D8"/>
                    </a:solidFill>
                  </a:tcPr>
                </a:tc>
                <a:tc hMerge="1"/>
                <a:tc gridSpan="2">
                  <a:txBody>
                    <a:bodyPr/>
                    <a:lstStyle/>
                    <a:p>
                      <a:pPr indent="0" lvl="0" marL="0" marR="0" rtl="0" algn="ctr">
                        <a:spcBef>
                          <a:spcPts val="0"/>
                        </a:spcBef>
                        <a:spcAft>
                          <a:spcPts val="0"/>
                        </a:spcAft>
                        <a:buNone/>
                      </a:pPr>
                      <a:r>
                        <a:rPr b="1" lang="en-GB" sz="1000"/>
                        <a:t>Where it Is Produced</a:t>
                      </a:r>
                      <a:endParaRPr/>
                    </a:p>
                  </a:txBody>
                  <a:tcPr marT="45725" marB="45725" marR="91450" marL="91450" anchor="ctr">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D8D8D8"/>
                    </a:solidFill>
                  </a:tcPr>
                </a:tc>
                <a:tc hMerge="1"/>
                <a:tc>
                  <a:txBody>
                    <a:bodyPr/>
                    <a:lstStyle/>
                    <a:p>
                      <a:pPr indent="0" lvl="0" marL="0" marR="0" rtl="0" algn="ctr">
                        <a:spcBef>
                          <a:spcPts val="0"/>
                        </a:spcBef>
                        <a:spcAft>
                          <a:spcPts val="0"/>
                        </a:spcAft>
                        <a:buNone/>
                      </a:pPr>
                      <a:r>
                        <a:rPr b="1" lang="en-GB" sz="1000"/>
                        <a:t>Optimum pH</a:t>
                      </a:r>
                      <a:endParaRPr sz="1000"/>
                    </a:p>
                  </a:txBody>
                  <a:tcPr marT="45725" marB="45725" marR="91450" marL="91450" anchor="ctr">
                    <a:lnL cap="flat" cmpd="sng" w="28575">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D8D8D8"/>
                    </a:solidFill>
                  </a:tcPr>
                </a:tc>
              </a:tr>
              <a:tr h="223225">
                <a:tc gridSpan="2" vMerge="1"/>
                <a:tc hMerge="1" vMerge="1"/>
                <a:tc gridSpan="4" vMerge="1"/>
                <a:tc hMerge="1" vMerge="1"/>
                <a:tc hMerge="1" vMerge="1"/>
                <a:tc hMerge="1" vMerge="1"/>
                <a:tc gridSpan="2">
                  <a:txBody>
                    <a:bodyPr/>
                    <a:lstStyle/>
                    <a:p>
                      <a:pPr indent="0" lvl="0" marL="0" marR="0" rtl="0" algn="ctr">
                        <a:spcBef>
                          <a:spcPts val="0"/>
                        </a:spcBef>
                        <a:spcAft>
                          <a:spcPts val="0"/>
                        </a:spcAft>
                        <a:buNone/>
                      </a:pPr>
                      <a:r>
                        <a:rPr lang="en-GB" sz="1000"/>
                        <a:t>Amylase</a:t>
                      </a:r>
                      <a:endParaRPr/>
                    </a:p>
                  </a:txBody>
                  <a:tcPr marT="45725" marB="45725" marR="91450" marL="91450" anchor="ctr">
                    <a:lnL cap="flat" cmpd="sng" w="571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hMerge="1"/>
                <a:tc gridSpan="2">
                  <a:txBody>
                    <a:bodyPr/>
                    <a:lstStyle/>
                    <a:p>
                      <a:pPr indent="0" lvl="0" marL="0" marR="0" rtl="0" algn="ctr">
                        <a:spcBef>
                          <a:spcPts val="0"/>
                        </a:spcBef>
                        <a:spcAft>
                          <a:spcPts val="0"/>
                        </a:spcAft>
                        <a:buNone/>
                      </a:pPr>
                      <a:r>
                        <a:rPr lang="en-GB" sz="1000"/>
                        <a:t>Salivary Gland, Pancreas</a:t>
                      </a:r>
                      <a:endParaRPr/>
                    </a:p>
                  </a:txBody>
                  <a:tcPr marT="45725" marB="45725" marR="91450" marL="91450" anchor="ctr">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hMerge="1"/>
                <a:tc>
                  <a:txBody>
                    <a:bodyPr/>
                    <a:lstStyle/>
                    <a:p>
                      <a:pPr indent="0" lvl="0" marL="0" marR="0" rtl="0" algn="ctr">
                        <a:spcBef>
                          <a:spcPts val="0"/>
                        </a:spcBef>
                        <a:spcAft>
                          <a:spcPts val="0"/>
                        </a:spcAft>
                        <a:buNone/>
                      </a:pPr>
                      <a:r>
                        <a:rPr lang="en-GB" sz="1000"/>
                        <a:t>pH 7</a:t>
                      </a:r>
                      <a:endParaRPr/>
                    </a:p>
                  </a:txBody>
                  <a:tcPr marT="45725" marB="45725" marR="91450" marL="91450" anchor="ctr">
                    <a:lnL cap="flat" cmpd="sng" w="28575">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r>
              <a:tr h="223225">
                <a:tc gridSpan="2" vMerge="1"/>
                <a:tc hMerge="1" vMerge="1"/>
                <a:tc gridSpan="4" vMerge="1"/>
                <a:tc hMerge="1" vMerge="1"/>
                <a:tc hMerge="1" vMerge="1"/>
                <a:tc hMerge="1" vMerge="1"/>
                <a:tc gridSpan="2">
                  <a:txBody>
                    <a:bodyPr/>
                    <a:lstStyle/>
                    <a:p>
                      <a:pPr indent="0" lvl="0" marL="0" marR="0" rtl="0" algn="ctr">
                        <a:spcBef>
                          <a:spcPts val="0"/>
                        </a:spcBef>
                        <a:spcAft>
                          <a:spcPts val="0"/>
                        </a:spcAft>
                        <a:buNone/>
                      </a:pPr>
                      <a:r>
                        <a:rPr lang="en-GB" sz="1000"/>
                        <a:t>Protease</a:t>
                      </a:r>
                      <a:endParaRPr/>
                    </a:p>
                  </a:txBody>
                  <a:tcPr marT="45725" marB="45725" marR="91450" marL="91450" anchor="ctr">
                    <a:lnL cap="flat" cmpd="sng" w="571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hMerge="1"/>
                <a:tc gridSpan="2">
                  <a:txBody>
                    <a:bodyPr/>
                    <a:lstStyle/>
                    <a:p>
                      <a:pPr indent="0" lvl="0" marL="0" marR="0" rtl="0" algn="ctr">
                        <a:spcBef>
                          <a:spcPts val="0"/>
                        </a:spcBef>
                        <a:spcAft>
                          <a:spcPts val="0"/>
                        </a:spcAft>
                        <a:buNone/>
                      </a:pPr>
                      <a:r>
                        <a:rPr lang="en-GB" sz="1000"/>
                        <a:t>Stomach, Pancreas</a:t>
                      </a:r>
                      <a:endParaRPr/>
                    </a:p>
                  </a:txBody>
                  <a:tcPr marT="45725" marB="45725" marR="91450" marL="91450" anchor="ctr">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hMerge="1"/>
                <a:tc>
                  <a:txBody>
                    <a:bodyPr/>
                    <a:lstStyle/>
                    <a:p>
                      <a:pPr indent="0" lvl="0" marL="0" marR="0" rtl="0" algn="ctr">
                        <a:spcBef>
                          <a:spcPts val="0"/>
                        </a:spcBef>
                        <a:spcAft>
                          <a:spcPts val="0"/>
                        </a:spcAft>
                        <a:buNone/>
                      </a:pPr>
                      <a:r>
                        <a:rPr lang="en-GB" sz="1000"/>
                        <a:t>pH 1.5</a:t>
                      </a:r>
                      <a:endParaRPr/>
                    </a:p>
                  </a:txBody>
                  <a:tcPr marT="45725" marB="45725" marR="91450" marL="91450" anchor="ctr">
                    <a:lnL cap="flat" cmpd="sng" w="28575">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r>
              <a:tr h="345175">
                <a:tc gridSpan="2" vMerge="1"/>
                <a:tc hMerge="1" vMerge="1"/>
                <a:tc gridSpan="4" vMerge="1"/>
                <a:tc hMerge="1" vMerge="1"/>
                <a:tc hMerge="1" vMerge="1"/>
                <a:tc hMerge="1" vMerge="1"/>
                <a:tc gridSpan="2">
                  <a:txBody>
                    <a:bodyPr/>
                    <a:lstStyle/>
                    <a:p>
                      <a:pPr indent="0" lvl="0" marL="0" marR="0" rtl="0" algn="ctr">
                        <a:spcBef>
                          <a:spcPts val="0"/>
                        </a:spcBef>
                        <a:spcAft>
                          <a:spcPts val="0"/>
                        </a:spcAft>
                        <a:buNone/>
                      </a:pPr>
                      <a:r>
                        <a:rPr lang="en-GB" sz="1000"/>
                        <a:t>Lipase</a:t>
                      </a:r>
                      <a:endParaRPr/>
                    </a:p>
                  </a:txBody>
                  <a:tcPr marT="45725" marB="45725" marR="91450" marL="91450" anchor="ctr">
                    <a:lnL cap="flat" cmpd="sng" w="571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hMerge="1"/>
                <a:tc gridSpan="2">
                  <a:txBody>
                    <a:bodyPr/>
                    <a:lstStyle/>
                    <a:p>
                      <a:pPr indent="0" lvl="0" marL="0" marR="0" rtl="0" algn="ctr">
                        <a:spcBef>
                          <a:spcPts val="0"/>
                        </a:spcBef>
                        <a:spcAft>
                          <a:spcPts val="0"/>
                        </a:spcAft>
                        <a:buNone/>
                      </a:pPr>
                      <a:r>
                        <a:rPr lang="en-GB" sz="1000"/>
                        <a:t>Pancreas</a:t>
                      </a:r>
                      <a:endParaRPr/>
                    </a:p>
                  </a:txBody>
                  <a:tcPr marT="45725" marB="45725" marR="91450" marL="91450" anchor="ctr">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hMerge="1"/>
                <a:tc>
                  <a:txBody>
                    <a:bodyPr/>
                    <a:lstStyle/>
                    <a:p>
                      <a:pPr indent="0" lvl="0" marL="0" marR="0" rtl="0" algn="ctr">
                        <a:spcBef>
                          <a:spcPts val="0"/>
                        </a:spcBef>
                        <a:spcAft>
                          <a:spcPts val="0"/>
                        </a:spcAft>
                        <a:buNone/>
                      </a:pPr>
                      <a:r>
                        <a:rPr lang="en-GB" sz="1000"/>
                        <a:t>pH 7</a:t>
                      </a:r>
                      <a:endParaRPr/>
                    </a:p>
                  </a:txBody>
                  <a:tcPr marT="45725" marB="45725" marR="91450" marL="91450" anchor="ctr">
                    <a:lnL cap="flat" cmpd="sng" w="28575">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graphicFrame>
        <p:nvGraphicFramePr>
          <p:cNvPr id="168" name="Google Shape;168;p6"/>
          <p:cNvGraphicFramePr/>
          <p:nvPr/>
        </p:nvGraphicFramePr>
        <p:xfrm>
          <a:off x="58230" y="4023759"/>
          <a:ext cx="3000000" cy="3000000"/>
        </p:xfrm>
        <a:graphic>
          <a:graphicData uri="http://schemas.openxmlformats.org/drawingml/2006/table">
            <a:tbl>
              <a:tblPr bandRow="1" firstRow="1">
                <a:noFill/>
                <a:tableStyleId>{C6313981-ECD1-4C66-B60F-C82F58517611}</a:tableStyleId>
              </a:tblPr>
              <a:tblGrid>
                <a:gridCol w="1156425"/>
                <a:gridCol w="4550575"/>
              </a:tblGrid>
              <a:tr h="265775">
                <a:tc>
                  <a:txBody>
                    <a:bodyPr/>
                    <a:lstStyle/>
                    <a:p>
                      <a:pPr indent="0" lvl="0" marL="0" marR="0" rtl="0" algn="ctr">
                        <a:spcBef>
                          <a:spcPts val="0"/>
                        </a:spcBef>
                        <a:spcAft>
                          <a:spcPts val="0"/>
                        </a:spcAft>
                        <a:buNone/>
                      </a:pPr>
                      <a:r>
                        <a:rPr b="1" lang="en-GB" sz="1100">
                          <a:solidFill>
                            <a:schemeClr val="dk1"/>
                          </a:solidFill>
                        </a:rPr>
                        <a:t>Component</a:t>
                      </a:r>
                      <a:endParaRPr/>
                    </a:p>
                  </a:txBody>
                  <a:tcPr marT="45725" marB="45725" marR="91450" marL="91450">
                    <a:solidFill>
                      <a:srgbClr val="D8D8D8"/>
                    </a:solidFill>
                  </a:tcPr>
                </a:tc>
                <a:tc>
                  <a:txBody>
                    <a:bodyPr/>
                    <a:lstStyle/>
                    <a:p>
                      <a:pPr indent="0" lvl="0" marL="0" marR="0" rtl="0" algn="ctr">
                        <a:spcBef>
                          <a:spcPts val="0"/>
                        </a:spcBef>
                        <a:spcAft>
                          <a:spcPts val="0"/>
                        </a:spcAft>
                        <a:buNone/>
                      </a:pPr>
                      <a:r>
                        <a:rPr b="1" lang="en-GB" sz="1100">
                          <a:solidFill>
                            <a:schemeClr val="dk1"/>
                          </a:solidFill>
                        </a:rPr>
                        <a:t>Description</a:t>
                      </a:r>
                      <a:endParaRPr/>
                    </a:p>
                  </a:txBody>
                  <a:tcPr marT="45725" marB="45725" marR="91450" marL="91450">
                    <a:solidFill>
                      <a:srgbClr val="D8D8D8"/>
                    </a:solidFill>
                  </a:tcPr>
                </a:tc>
              </a:tr>
              <a:tr h="437725">
                <a:tc>
                  <a:txBody>
                    <a:bodyPr/>
                    <a:lstStyle/>
                    <a:p>
                      <a:pPr indent="0" lvl="0" marL="0" marR="0" rtl="0" algn="ctr">
                        <a:spcBef>
                          <a:spcPts val="0"/>
                        </a:spcBef>
                        <a:spcAft>
                          <a:spcPts val="0"/>
                        </a:spcAft>
                        <a:buNone/>
                      </a:pPr>
                      <a:r>
                        <a:rPr lang="en-GB" sz="1100">
                          <a:solidFill>
                            <a:schemeClr val="dk1"/>
                          </a:solidFill>
                        </a:rPr>
                        <a:t>Plasma</a:t>
                      </a:r>
                      <a:endParaRPr/>
                    </a:p>
                  </a:txBody>
                  <a:tcPr marT="45725" marB="45725" marR="91450" marL="91450"/>
                </a:tc>
                <a:tc>
                  <a:txBody>
                    <a:bodyPr/>
                    <a:lstStyle/>
                    <a:p>
                      <a:pPr indent="0" lvl="0" marL="0" marR="0" rtl="0" algn="ctr">
                        <a:spcBef>
                          <a:spcPts val="0"/>
                        </a:spcBef>
                        <a:spcAft>
                          <a:spcPts val="0"/>
                        </a:spcAft>
                        <a:buNone/>
                      </a:pPr>
                      <a:r>
                        <a:rPr lang="en-GB" sz="1100">
                          <a:solidFill>
                            <a:schemeClr val="dk1"/>
                          </a:solidFill>
                        </a:rPr>
                        <a:t>Yellow</a:t>
                      </a:r>
                      <a:r>
                        <a:rPr lang="en-GB" sz="1100">
                          <a:solidFill>
                            <a:schemeClr val="dk1"/>
                          </a:solidFill>
                        </a:rPr>
                        <a:t> liquid that carries other blood cells and substances such as hormones and urea around the body.</a:t>
                      </a:r>
                      <a:endParaRPr sz="1100">
                        <a:solidFill>
                          <a:schemeClr val="dk1"/>
                        </a:solidFill>
                      </a:endParaRPr>
                    </a:p>
                  </a:txBody>
                  <a:tcPr marT="45725" marB="45725" marR="91450" marL="91450"/>
                </a:tc>
              </a:tr>
              <a:tr h="609700">
                <a:tc>
                  <a:txBody>
                    <a:bodyPr/>
                    <a:lstStyle/>
                    <a:p>
                      <a:pPr indent="0" lvl="0" marL="0" marR="0" rtl="0" algn="ctr">
                        <a:spcBef>
                          <a:spcPts val="0"/>
                        </a:spcBef>
                        <a:spcAft>
                          <a:spcPts val="0"/>
                        </a:spcAft>
                        <a:buNone/>
                      </a:pPr>
                      <a:r>
                        <a:rPr lang="en-GB" sz="1100">
                          <a:solidFill>
                            <a:schemeClr val="dk1"/>
                          </a:solidFill>
                        </a:rPr>
                        <a:t>Red Blood Cells</a:t>
                      </a:r>
                      <a:endParaRPr/>
                    </a:p>
                  </a:txBody>
                  <a:tcPr marT="45725" marB="45725" marR="91450" marL="91450"/>
                </a:tc>
                <a:tc>
                  <a:txBody>
                    <a:bodyPr/>
                    <a:lstStyle/>
                    <a:p>
                      <a:pPr indent="0" lvl="0" marL="0" marR="0" rtl="0" algn="ctr">
                        <a:spcBef>
                          <a:spcPts val="0"/>
                        </a:spcBef>
                        <a:spcAft>
                          <a:spcPts val="0"/>
                        </a:spcAft>
                        <a:buNone/>
                      </a:pPr>
                      <a:r>
                        <a:rPr lang="en-GB" sz="1100">
                          <a:solidFill>
                            <a:schemeClr val="dk1"/>
                          </a:solidFill>
                        </a:rPr>
                        <a:t>Transport oxygen only around the body.  To</a:t>
                      </a:r>
                      <a:r>
                        <a:rPr lang="en-GB" sz="1100">
                          <a:solidFill>
                            <a:schemeClr val="dk1"/>
                          </a:solidFill>
                        </a:rPr>
                        <a:t> do this they have a biconcave shape and a red pigment called haemoglobin.  For more space they have no nucleus.</a:t>
                      </a:r>
                      <a:endParaRPr sz="1100">
                        <a:solidFill>
                          <a:schemeClr val="dk1"/>
                        </a:solidFill>
                      </a:endParaRPr>
                    </a:p>
                  </a:txBody>
                  <a:tcPr marT="45725" marB="45725" marR="91450" marL="91450"/>
                </a:tc>
              </a:tr>
              <a:tr h="437725">
                <a:tc>
                  <a:txBody>
                    <a:bodyPr/>
                    <a:lstStyle/>
                    <a:p>
                      <a:pPr indent="0" lvl="0" marL="0" marR="0" rtl="0" algn="ctr">
                        <a:spcBef>
                          <a:spcPts val="0"/>
                        </a:spcBef>
                        <a:spcAft>
                          <a:spcPts val="0"/>
                        </a:spcAft>
                        <a:buNone/>
                      </a:pPr>
                      <a:r>
                        <a:rPr lang="en-GB" sz="1100">
                          <a:solidFill>
                            <a:schemeClr val="dk1"/>
                          </a:solidFill>
                        </a:rPr>
                        <a:t>White Blood Cells</a:t>
                      </a:r>
                      <a:endParaRPr/>
                    </a:p>
                  </a:txBody>
                  <a:tcPr marT="45725" marB="45725" marR="91450" marL="91450"/>
                </a:tc>
                <a:tc>
                  <a:txBody>
                    <a:bodyPr/>
                    <a:lstStyle/>
                    <a:p>
                      <a:pPr indent="0" lvl="0" marL="0" marR="0" rtl="0" algn="ctr">
                        <a:spcBef>
                          <a:spcPts val="0"/>
                        </a:spcBef>
                        <a:spcAft>
                          <a:spcPts val="0"/>
                        </a:spcAft>
                        <a:buNone/>
                      </a:pPr>
                      <a:r>
                        <a:rPr lang="en-GB" sz="1100">
                          <a:solidFill>
                            <a:schemeClr val="dk1"/>
                          </a:solidFill>
                        </a:rPr>
                        <a:t>Larger blood</a:t>
                      </a:r>
                      <a:r>
                        <a:rPr lang="en-GB" sz="1100">
                          <a:solidFill>
                            <a:schemeClr val="dk1"/>
                          </a:solidFill>
                        </a:rPr>
                        <a:t> cells that have a nucleus.  They defend the body from infection.  They carry out phagocytosis, produce antibodies and produce antitoxins.</a:t>
                      </a:r>
                      <a:endParaRPr sz="1100">
                        <a:solidFill>
                          <a:schemeClr val="dk1"/>
                        </a:solidFill>
                      </a:endParaRPr>
                    </a:p>
                  </a:txBody>
                  <a:tcPr marT="45725" marB="45725" marR="91450" marL="91450"/>
                </a:tc>
              </a:tr>
              <a:tr h="265775">
                <a:tc>
                  <a:txBody>
                    <a:bodyPr/>
                    <a:lstStyle/>
                    <a:p>
                      <a:pPr indent="0" lvl="0" marL="0" marR="0" rtl="0" algn="ctr">
                        <a:spcBef>
                          <a:spcPts val="0"/>
                        </a:spcBef>
                        <a:spcAft>
                          <a:spcPts val="0"/>
                        </a:spcAft>
                        <a:buNone/>
                      </a:pPr>
                      <a:r>
                        <a:rPr lang="en-GB" sz="1100">
                          <a:solidFill>
                            <a:schemeClr val="dk1"/>
                          </a:solidFill>
                        </a:rPr>
                        <a:t>Platelets</a:t>
                      </a:r>
                      <a:endParaRPr/>
                    </a:p>
                  </a:txBody>
                  <a:tcPr marT="45725" marB="45725" marR="91450" marL="91450"/>
                </a:tc>
                <a:tc>
                  <a:txBody>
                    <a:bodyPr/>
                    <a:lstStyle/>
                    <a:p>
                      <a:pPr indent="0" lvl="0" marL="0" marR="0" rtl="0" algn="ctr">
                        <a:spcBef>
                          <a:spcPts val="0"/>
                        </a:spcBef>
                        <a:spcAft>
                          <a:spcPts val="0"/>
                        </a:spcAft>
                        <a:buNone/>
                      </a:pPr>
                      <a:r>
                        <a:rPr lang="en-GB" sz="1100">
                          <a:solidFill>
                            <a:schemeClr val="dk1"/>
                          </a:solidFill>
                        </a:rPr>
                        <a:t>Small fragments of cells that help to clot blood.</a:t>
                      </a:r>
                      <a:endParaRPr/>
                    </a:p>
                  </a:txBody>
                  <a:tcPr marT="45725" marB="45725" marR="91450" marL="91450"/>
                </a:tc>
              </a:tr>
            </a:tbl>
          </a:graphicData>
        </a:graphic>
      </p:graphicFrame>
      <p:sp>
        <p:nvSpPr>
          <p:cNvPr id="169" name="Google Shape;169;p6"/>
          <p:cNvSpPr/>
          <p:nvPr/>
        </p:nvSpPr>
        <p:spPr>
          <a:xfrm>
            <a:off x="58230" y="3437581"/>
            <a:ext cx="5666939" cy="600164"/>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en-GB" sz="1100">
                <a:solidFill>
                  <a:schemeClr val="dk1"/>
                </a:solidFill>
                <a:latin typeface="Calibri"/>
                <a:ea typeface="Calibri"/>
                <a:cs typeface="Calibri"/>
                <a:sym typeface="Calibri"/>
              </a:rPr>
              <a:t>Components of the Blood</a:t>
            </a:r>
            <a:endParaRPr/>
          </a:p>
          <a:p>
            <a:pPr indent="0" lvl="0" marL="0" marR="0" rtl="0" algn="just">
              <a:spcBef>
                <a:spcPts val="0"/>
              </a:spcBef>
              <a:spcAft>
                <a:spcPts val="0"/>
              </a:spcAft>
              <a:buNone/>
            </a:pPr>
            <a:r>
              <a:rPr lang="en-GB" sz="1100">
                <a:solidFill>
                  <a:schemeClr val="dk1"/>
                </a:solidFill>
                <a:latin typeface="Calibri"/>
                <a:ea typeface="Calibri"/>
                <a:cs typeface="Calibri"/>
                <a:sym typeface="Calibri"/>
              </a:rPr>
              <a:t>Blood is pumped around the body by the heart and it travels along blood vessels.  Blood is a tissue that is made up of plasma, red blood cells, white blood cells and platelets.  </a:t>
            </a:r>
            <a:endParaRPr/>
          </a:p>
        </p:txBody>
      </p:sp>
      <p:pic>
        <p:nvPicPr>
          <p:cNvPr id="170" name="Google Shape;170;p6"/>
          <p:cNvPicPr preferRelativeResize="0"/>
          <p:nvPr/>
        </p:nvPicPr>
        <p:blipFill rotWithShape="1">
          <a:blip r:embed="rId3">
            <a:alphaModFix/>
          </a:blip>
          <a:srcRect b="0" l="0" r="0" t="0"/>
          <a:stretch/>
        </p:blipFill>
        <p:spPr>
          <a:xfrm>
            <a:off x="3572151" y="487646"/>
            <a:ext cx="2186719" cy="2256806"/>
          </a:xfrm>
          <a:prstGeom prst="rect">
            <a:avLst/>
          </a:prstGeom>
          <a:noFill/>
          <a:ln>
            <a:noFill/>
          </a:ln>
        </p:spPr>
      </p:pic>
      <p:sp>
        <p:nvSpPr>
          <p:cNvPr id="171" name="Google Shape;171;p6"/>
          <p:cNvSpPr/>
          <p:nvPr/>
        </p:nvSpPr>
        <p:spPr>
          <a:xfrm>
            <a:off x="58230" y="429578"/>
            <a:ext cx="9027539" cy="6380318"/>
          </a:xfrm>
          <a:prstGeom prst="rect">
            <a:avLst/>
          </a:prstGeom>
          <a:noFill/>
          <a:ln cap="flat" cmpd="sng" w="571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72" name="Google Shape;172;p6"/>
          <p:cNvSpPr/>
          <p:nvPr/>
        </p:nvSpPr>
        <p:spPr>
          <a:xfrm>
            <a:off x="58231" y="441018"/>
            <a:ext cx="3407828" cy="2970044"/>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100"/>
              <a:buFont typeface="Calibri"/>
              <a:buNone/>
            </a:pPr>
            <a:r>
              <a:rPr b="1" i="0" lang="en-GB" sz="1100" u="none" cap="none" strike="noStrike">
                <a:solidFill>
                  <a:srgbClr val="000000"/>
                </a:solidFill>
                <a:latin typeface="Calibri"/>
                <a:ea typeface="Calibri"/>
                <a:cs typeface="Calibri"/>
                <a:sym typeface="Calibri"/>
              </a:rPr>
              <a:t>Heart</a:t>
            </a:r>
            <a:endParaRPr/>
          </a:p>
          <a:p>
            <a:pPr indent="0" lvl="0" marL="0" marR="0" rtl="0" algn="just">
              <a:spcBef>
                <a:spcPts val="0"/>
              </a:spcBef>
              <a:spcAft>
                <a:spcPts val="0"/>
              </a:spcAft>
              <a:buNone/>
            </a:pPr>
            <a:r>
              <a:rPr lang="en-GB" sz="1100">
                <a:solidFill>
                  <a:srgbClr val="000000"/>
                </a:solidFill>
                <a:latin typeface="Calibri"/>
                <a:ea typeface="Calibri"/>
                <a:cs typeface="Calibri"/>
                <a:sym typeface="Calibri"/>
              </a:rPr>
              <a:t>The heart is an organ that pumps blood around the body in a double circulatory system. The right ventricle pumps deoxygenated blood to the lungs where gas exchange takes place. The left ventricle pumps oxygenated blood under higher pressure around the rest of the body.  The heart is known as a double pump because it pumps blood to the lungs from the right hand side and to the body from the left hand side.  Or you could say that on one journey around the body blood enters the heart twice.</a:t>
            </a:r>
            <a:endParaRPr/>
          </a:p>
          <a:p>
            <a:pPr indent="0" lvl="0" marL="0" marR="0" rtl="0" algn="just">
              <a:spcBef>
                <a:spcPts val="0"/>
              </a:spcBef>
              <a:spcAft>
                <a:spcPts val="0"/>
              </a:spcAft>
              <a:buNone/>
            </a:pPr>
            <a:r>
              <a:t/>
            </a:r>
            <a:endParaRPr sz="1100">
              <a:solidFill>
                <a:srgbClr val="000000"/>
              </a:solidFill>
              <a:latin typeface="Calibri"/>
              <a:ea typeface="Calibri"/>
              <a:cs typeface="Calibri"/>
              <a:sym typeface="Calibri"/>
            </a:endParaRPr>
          </a:p>
          <a:p>
            <a:pPr indent="0" lvl="0" marL="0" marR="0" rtl="0" algn="just">
              <a:spcBef>
                <a:spcPts val="0"/>
              </a:spcBef>
              <a:spcAft>
                <a:spcPts val="0"/>
              </a:spcAft>
              <a:buNone/>
            </a:pPr>
            <a:r>
              <a:rPr lang="en-GB" sz="1100">
                <a:solidFill>
                  <a:srgbClr val="000000"/>
                </a:solidFill>
                <a:latin typeface="Calibri"/>
                <a:ea typeface="Calibri"/>
                <a:cs typeface="Calibri"/>
                <a:sym typeface="Calibri"/>
              </a:rPr>
              <a:t>Route of blood through the heart:</a:t>
            </a:r>
            <a:endParaRPr/>
          </a:p>
          <a:p>
            <a:pPr indent="0" lvl="0" marL="0" marR="0" rtl="0" algn="just">
              <a:spcBef>
                <a:spcPts val="0"/>
              </a:spcBef>
              <a:spcAft>
                <a:spcPts val="0"/>
              </a:spcAft>
              <a:buNone/>
            </a:pPr>
            <a:r>
              <a:rPr lang="en-GB" sz="1100">
                <a:solidFill>
                  <a:srgbClr val="000000"/>
                </a:solidFill>
                <a:latin typeface="Calibri"/>
                <a:ea typeface="Calibri"/>
                <a:cs typeface="Calibri"/>
                <a:sym typeface="Calibri"/>
              </a:rPr>
              <a:t>Body 🡪 Vena Cava 🡪 Right Atrium 🡪 Right Ventricle 🡪 Pulmonary Artery 🡪 Lungs 🡪 Pulmonary Vein 🡪 Left Atrium 🡪 Left Ventricle 🡪 Aorta 🡪 Body</a:t>
            </a:r>
            <a:endParaRPr sz="1100">
              <a:solidFill>
                <a:srgbClr val="000000"/>
              </a:solidFill>
              <a:latin typeface="Calibri"/>
              <a:ea typeface="Calibri"/>
              <a:cs typeface="Calibri"/>
              <a:sym typeface="Calibri"/>
            </a:endParaRPr>
          </a:p>
          <a:p>
            <a:pPr indent="0" lvl="0" marL="0" marR="0" rtl="0" algn="just">
              <a:lnSpc>
                <a:spcPct val="100000"/>
              </a:lnSpc>
              <a:spcBef>
                <a:spcPts val="0"/>
              </a:spcBef>
              <a:spcAft>
                <a:spcPts val="0"/>
              </a:spcAft>
              <a:buClr>
                <a:schemeClr val="dk1"/>
              </a:buClr>
              <a:buSzPts val="1100"/>
              <a:buFont typeface="Calibri"/>
              <a:buNone/>
            </a:pPr>
            <a:r>
              <a:t/>
            </a:r>
            <a:endParaRPr b="0" i="0" sz="1100" u="none" cap="none" strike="noStrike">
              <a:solidFill>
                <a:srgbClr val="000000"/>
              </a:solidFill>
              <a:latin typeface="Calibri"/>
              <a:ea typeface="Calibri"/>
              <a:cs typeface="Calibri"/>
              <a:sym typeface="Calibri"/>
            </a:endParaRPr>
          </a:p>
        </p:txBody>
      </p:sp>
      <p:sp>
        <p:nvSpPr>
          <p:cNvPr id="173" name="Google Shape;173;p6"/>
          <p:cNvSpPr/>
          <p:nvPr/>
        </p:nvSpPr>
        <p:spPr>
          <a:xfrm>
            <a:off x="3509480" y="434278"/>
            <a:ext cx="2249390" cy="2995690"/>
          </a:xfrm>
          <a:prstGeom prst="rect">
            <a:avLst/>
          </a:prstGeom>
          <a:noFill/>
          <a:ln cap="flat" cmpd="sng" w="571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74" name="Google Shape;174;p6"/>
          <p:cNvSpPr/>
          <p:nvPr/>
        </p:nvSpPr>
        <p:spPr>
          <a:xfrm>
            <a:off x="58231" y="3429968"/>
            <a:ext cx="5706997" cy="2633948"/>
          </a:xfrm>
          <a:prstGeom prst="rect">
            <a:avLst/>
          </a:prstGeom>
          <a:noFill/>
          <a:ln cap="flat" cmpd="sng" w="571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75" name="Google Shape;175;p6"/>
          <p:cNvSpPr/>
          <p:nvPr/>
        </p:nvSpPr>
        <p:spPr>
          <a:xfrm>
            <a:off x="5765231" y="420783"/>
            <a:ext cx="3338211" cy="1100301"/>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222222"/>
              </a:buClr>
              <a:buSzPts val="1100"/>
              <a:buFont typeface="Calibri"/>
              <a:buNone/>
            </a:pPr>
            <a:r>
              <a:rPr b="1" i="0" lang="en-GB" sz="1100" u="none" cap="none" strike="noStrike">
                <a:solidFill>
                  <a:srgbClr val="222222"/>
                </a:solidFill>
                <a:latin typeface="Calibri"/>
                <a:ea typeface="Calibri"/>
                <a:cs typeface="Calibri"/>
                <a:sym typeface="Calibri"/>
              </a:rPr>
              <a:t>Pacemaker</a:t>
            </a:r>
            <a:endParaRPr/>
          </a:p>
          <a:p>
            <a:pPr indent="0" lvl="0" marL="0" marR="0" rtl="0" algn="just">
              <a:spcBef>
                <a:spcPts val="0"/>
              </a:spcBef>
              <a:spcAft>
                <a:spcPts val="0"/>
              </a:spcAft>
              <a:buNone/>
            </a:pPr>
            <a:r>
              <a:rPr lang="en-GB" sz="1100">
                <a:solidFill>
                  <a:srgbClr val="000000"/>
                </a:solidFill>
                <a:latin typeface="Calibri"/>
                <a:ea typeface="Calibri"/>
                <a:cs typeface="Calibri"/>
                <a:sym typeface="Calibri"/>
              </a:rPr>
              <a:t>The natural resting heart rate is controlled by a group of cells located in the right atrium that act as a pacemaker. Artificial pacemakers are electrical devices used to correct irregularities in the heart rate</a:t>
            </a:r>
            <a:endParaRPr b="0" i="0" sz="1100" u="none" cap="none" strike="noStrike">
              <a:solidFill>
                <a:srgbClr val="222222"/>
              </a:solidFill>
              <a:latin typeface="Calibri"/>
              <a:ea typeface="Calibri"/>
              <a:cs typeface="Calibri"/>
              <a:sym typeface="Calibri"/>
            </a:endParaRPr>
          </a:p>
          <a:p>
            <a:pPr indent="0" lvl="0" marL="0" marR="0" rtl="0" algn="just">
              <a:lnSpc>
                <a:spcPct val="100000"/>
              </a:lnSpc>
              <a:spcBef>
                <a:spcPts val="0"/>
              </a:spcBef>
              <a:spcAft>
                <a:spcPts val="0"/>
              </a:spcAft>
              <a:buClr>
                <a:schemeClr val="dk1"/>
              </a:buClr>
              <a:buSzPts val="1050"/>
              <a:buFont typeface="Calibri"/>
              <a:buNone/>
            </a:pPr>
            <a:r>
              <a:t/>
            </a:r>
            <a:endParaRPr b="0" i="0" sz="1050" u="none" cap="none" strike="noStrike">
              <a:solidFill>
                <a:srgbClr val="222222"/>
              </a:solidFill>
              <a:latin typeface="Calibri"/>
              <a:ea typeface="Calibri"/>
              <a:cs typeface="Calibri"/>
              <a:sym typeface="Calibri"/>
            </a:endParaRPr>
          </a:p>
        </p:txBody>
      </p:sp>
      <p:sp>
        <p:nvSpPr>
          <p:cNvPr id="176" name="Google Shape;176;p6"/>
          <p:cNvSpPr txBox="1"/>
          <p:nvPr/>
        </p:nvSpPr>
        <p:spPr>
          <a:xfrm>
            <a:off x="-17684" y="-22433"/>
            <a:ext cx="8315325"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2000">
                <a:solidFill>
                  <a:schemeClr val="dk1"/>
                </a:solidFill>
                <a:latin typeface="Calibri"/>
                <a:ea typeface="Calibri"/>
                <a:cs typeface="Calibri"/>
                <a:sym typeface="Calibri"/>
              </a:rPr>
              <a:t>B4: Organisation of Animals: The Heart</a:t>
            </a:r>
            <a:endParaRPr/>
          </a:p>
        </p:txBody>
      </p:sp>
      <p:sp>
        <p:nvSpPr>
          <p:cNvPr id="177" name="Google Shape;177;p6"/>
          <p:cNvSpPr/>
          <p:nvPr/>
        </p:nvSpPr>
        <p:spPr>
          <a:xfrm>
            <a:off x="3554478" y="2657686"/>
            <a:ext cx="2204392" cy="769441"/>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100"/>
              <a:buFont typeface="Calibri"/>
              <a:buNone/>
            </a:pPr>
            <a:r>
              <a:rPr i="0" lang="en-GB" sz="1100" u="none" cap="none" strike="noStrike">
                <a:solidFill>
                  <a:srgbClr val="000000"/>
                </a:solidFill>
                <a:latin typeface="Calibri"/>
                <a:ea typeface="Calibri"/>
                <a:cs typeface="Calibri"/>
                <a:sym typeface="Calibri"/>
              </a:rPr>
              <a:t>A = Vena Cava</a:t>
            </a:r>
            <a:endParaRPr/>
          </a:p>
          <a:p>
            <a:pPr indent="0" lvl="0" marL="0" marR="0" rtl="0" algn="just">
              <a:lnSpc>
                <a:spcPct val="100000"/>
              </a:lnSpc>
              <a:spcBef>
                <a:spcPts val="0"/>
              </a:spcBef>
              <a:spcAft>
                <a:spcPts val="0"/>
              </a:spcAft>
              <a:buClr>
                <a:srgbClr val="000000"/>
              </a:buClr>
              <a:buSzPts val="1100"/>
              <a:buFont typeface="Calibri"/>
              <a:buNone/>
            </a:pPr>
            <a:r>
              <a:rPr lang="en-GB" sz="1100">
                <a:solidFill>
                  <a:srgbClr val="000000"/>
                </a:solidFill>
                <a:latin typeface="Calibri"/>
                <a:ea typeface="Calibri"/>
                <a:cs typeface="Calibri"/>
                <a:sym typeface="Calibri"/>
              </a:rPr>
              <a:t>B = Pulmonary Artery</a:t>
            </a:r>
            <a:endParaRPr/>
          </a:p>
          <a:p>
            <a:pPr indent="0" lvl="0" marL="0" marR="0" rtl="0" algn="just">
              <a:lnSpc>
                <a:spcPct val="100000"/>
              </a:lnSpc>
              <a:spcBef>
                <a:spcPts val="0"/>
              </a:spcBef>
              <a:spcAft>
                <a:spcPts val="0"/>
              </a:spcAft>
              <a:buClr>
                <a:srgbClr val="000000"/>
              </a:buClr>
              <a:buSzPts val="1100"/>
              <a:buFont typeface="Calibri"/>
              <a:buNone/>
            </a:pPr>
            <a:r>
              <a:rPr i="0" lang="en-GB" sz="1100" u="none" cap="none" strike="noStrike">
                <a:solidFill>
                  <a:srgbClr val="000000"/>
                </a:solidFill>
                <a:latin typeface="Calibri"/>
                <a:ea typeface="Calibri"/>
                <a:cs typeface="Calibri"/>
                <a:sym typeface="Calibri"/>
              </a:rPr>
              <a:t>C = Pulmonary Vein</a:t>
            </a:r>
            <a:endParaRPr/>
          </a:p>
          <a:p>
            <a:pPr indent="0" lvl="0" marL="0" marR="0" rtl="0" algn="just">
              <a:lnSpc>
                <a:spcPct val="100000"/>
              </a:lnSpc>
              <a:spcBef>
                <a:spcPts val="0"/>
              </a:spcBef>
              <a:spcAft>
                <a:spcPts val="0"/>
              </a:spcAft>
              <a:buClr>
                <a:srgbClr val="000000"/>
              </a:buClr>
              <a:buSzPts val="1100"/>
              <a:buFont typeface="Calibri"/>
              <a:buNone/>
            </a:pPr>
            <a:r>
              <a:rPr lang="en-GB" sz="1100">
                <a:solidFill>
                  <a:srgbClr val="000000"/>
                </a:solidFill>
                <a:latin typeface="Calibri"/>
                <a:ea typeface="Calibri"/>
                <a:cs typeface="Calibri"/>
                <a:sym typeface="Calibri"/>
              </a:rPr>
              <a:t>D = Aorta</a:t>
            </a:r>
            <a:endParaRPr i="0" sz="1100" u="none" cap="none" strike="noStrike">
              <a:solidFill>
                <a:srgbClr val="000000"/>
              </a:solidFill>
              <a:latin typeface="Calibri"/>
              <a:ea typeface="Calibri"/>
              <a:cs typeface="Calibri"/>
              <a:sym typeface="Calibri"/>
            </a:endParaRPr>
          </a:p>
        </p:txBody>
      </p:sp>
      <p:sp>
        <p:nvSpPr>
          <p:cNvPr id="178" name="Google Shape;178;p6"/>
          <p:cNvSpPr/>
          <p:nvPr/>
        </p:nvSpPr>
        <p:spPr>
          <a:xfrm>
            <a:off x="5758870" y="429578"/>
            <a:ext cx="3326899" cy="954951"/>
          </a:xfrm>
          <a:prstGeom prst="rect">
            <a:avLst/>
          </a:prstGeom>
          <a:noFill/>
          <a:ln cap="flat" cmpd="sng" w="571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79" name="Google Shape;179;p6"/>
          <p:cNvSpPr/>
          <p:nvPr/>
        </p:nvSpPr>
        <p:spPr>
          <a:xfrm>
            <a:off x="5765230" y="3429969"/>
            <a:ext cx="3320539" cy="1142031"/>
          </a:xfrm>
          <a:prstGeom prst="rect">
            <a:avLst/>
          </a:prstGeom>
          <a:noFill/>
          <a:ln cap="flat" cmpd="sng" w="571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0" name="Google Shape;180;p6"/>
          <p:cNvSpPr txBox="1"/>
          <p:nvPr/>
        </p:nvSpPr>
        <p:spPr>
          <a:xfrm>
            <a:off x="5246840" y="1737440"/>
            <a:ext cx="324619"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2000">
                <a:solidFill>
                  <a:schemeClr val="dk1"/>
                </a:solidFill>
                <a:latin typeface="Calibri"/>
                <a:ea typeface="Calibri"/>
                <a:cs typeface="Calibri"/>
                <a:sym typeface="Calibri"/>
              </a:rPr>
              <a:t>L</a:t>
            </a:r>
            <a:endParaRPr/>
          </a:p>
        </p:txBody>
      </p:sp>
      <p:sp>
        <p:nvSpPr>
          <p:cNvPr id="181" name="Google Shape;181;p6"/>
          <p:cNvSpPr txBox="1"/>
          <p:nvPr/>
        </p:nvSpPr>
        <p:spPr>
          <a:xfrm>
            <a:off x="3572350" y="1743118"/>
            <a:ext cx="328936"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2000">
                <a:solidFill>
                  <a:schemeClr val="dk1"/>
                </a:solidFill>
                <a:latin typeface="Calibri"/>
                <a:ea typeface="Calibri"/>
                <a:cs typeface="Calibri"/>
                <a:sym typeface="Calibri"/>
              </a:rPr>
              <a:t>R</a:t>
            </a:r>
            <a:endParaRPr/>
          </a:p>
        </p:txBody>
      </p:sp>
      <p:sp>
        <p:nvSpPr>
          <p:cNvPr id="182" name="Google Shape;182;p6"/>
          <p:cNvSpPr txBox="1"/>
          <p:nvPr/>
        </p:nvSpPr>
        <p:spPr>
          <a:xfrm>
            <a:off x="3931509" y="1176084"/>
            <a:ext cx="580608" cy="2616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100">
                <a:solidFill>
                  <a:schemeClr val="dk1"/>
                </a:solidFill>
                <a:latin typeface="Calibri"/>
                <a:ea typeface="Calibri"/>
                <a:cs typeface="Calibri"/>
                <a:sym typeface="Calibri"/>
              </a:rPr>
              <a:t>Atrium</a:t>
            </a:r>
            <a:endParaRPr/>
          </a:p>
        </p:txBody>
      </p:sp>
      <p:sp>
        <p:nvSpPr>
          <p:cNvPr id="183" name="Google Shape;183;p6"/>
          <p:cNvSpPr txBox="1"/>
          <p:nvPr/>
        </p:nvSpPr>
        <p:spPr>
          <a:xfrm>
            <a:off x="4828541" y="1178869"/>
            <a:ext cx="580608" cy="2616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100">
                <a:solidFill>
                  <a:schemeClr val="dk1"/>
                </a:solidFill>
                <a:latin typeface="Calibri"/>
                <a:ea typeface="Calibri"/>
                <a:cs typeface="Calibri"/>
                <a:sym typeface="Calibri"/>
              </a:rPr>
              <a:t>Atrium</a:t>
            </a:r>
            <a:endParaRPr/>
          </a:p>
        </p:txBody>
      </p:sp>
      <p:sp>
        <p:nvSpPr>
          <p:cNvPr id="184" name="Google Shape;184;p6"/>
          <p:cNvSpPr txBox="1"/>
          <p:nvPr/>
        </p:nvSpPr>
        <p:spPr>
          <a:xfrm rot="-4338736">
            <a:off x="4516274" y="1851116"/>
            <a:ext cx="699230" cy="2616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100">
                <a:solidFill>
                  <a:schemeClr val="dk1"/>
                </a:solidFill>
                <a:latin typeface="Calibri"/>
                <a:ea typeface="Calibri"/>
                <a:cs typeface="Calibri"/>
                <a:sym typeface="Calibri"/>
              </a:rPr>
              <a:t>Ventricle</a:t>
            </a:r>
            <a:endParaRPr/>
          </a:p>
        </p:txBody>
      </p:sp>
      <p:sp>
        <p:nvSpPr>
          <p:cNvPr id="185" name="Google Shape;185;p6"/>
          <p:cNvSpPr txBox="1"/>
          <p:nvPr/>
        </p:nvSpPr>
        <p:spPr>
          <a:xfrm rot="4456147">
            <a:off x="3951235" y="1878444"/>
            <a:ext cx="699230" cy="2616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100">
                <a:solidFill>
                  <a:schemeClr val="dk1"/>
                </a:solidFill>
                <a:latin typeface="Calibri"/>
                <a:ea typeface="Calibri"/>
                <a:cs typeface="Calibri"/>
                <a:sym typeface="Calibri"/>
              </a:rPr>
              <a:t>Ventricle</a:t>
            </a:r>
            <a:endParaRPr/>
          </a:p>
        </p:txBody>
      </p:sp>
      <p:sp>
        <p:nvSpPr>
          <p:cNvPr id="186" name="Google Shape;186;p6"/>
          <p:cNvSpPr/>
          <p:nvPr/>
        </p:nvSpPr>
        <p:spPr>
          <a:xfrm>
            <a:off x="5742842" y="1401208"/>
            <a:ext cx="3338211" cy="2077492"/>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222222"/>
              </a:buClr>
              <a:buSzPts val="1100"/>
              <a:buFont typeface="Calibri"/>
              <a:buNone/>
            </a:pPr>
            <a:r>
              <a:rPr b="1" i="0" lang="en-GB" sz="1100" u="none" cap="none" strike="noStrike">
                <a:solidFill>
                  <a:srgbClr val="222222"/>
                </a:solidFill>
                <a:latin typeface="Calibri"/>
                <a:ea typeface="Calibri"/>
                <a:cs typeface="Calibri"/>
                <a:sym typeface="Calibri"/>
              </a:rPr>
              <a:t>Blood Vessels</a:t>
            </a:r>
            <a:endParaRPr/>
          </a:p>
          <a:p>
            <a:pPr indent="0" lvl="0" marL="0" marR="0" rtl="0" algn="just">
              <a:spcBef>
                <a:spcPts val="0"/>
              </a:spcBef>
              <a:spcAft>
                <a:spcPts val="0"/>
              </a:spcAft>
              <a:buNone/>
            </a:pPr>
            <a:r>
              <a:rPr lang="en-GB" sz="1100">
                <a:solidFill>
                  <a:srgbClr val="000000"/>
                </a:solidFill>
                <a:latin typeface="Calibri"/>
                <a:ea typeface="Calibri"/>
                <a:cs typeface="Calibri"/>
                <a:sym typeface="Calibri"/>
              </a:rPr>
              <a:t>Blood is pumped around the body by the heart and it travels along blood vessels.  There are three different types of which include arteries, veins and capillaries.  </a:t>
            </a:r>
            <a:endParaRPr/>
          </a:p>
          <a:p>
            <a:pPr indent="0" lvl="0" marL="0" marR="0" rtl="0" algn="just">
              <a:spcBef>
                <a:spcPts val="0"/>
              </a:spcBef>
              <a:spcAft>
                <a:spcPts val="0"/>
              </a:spcAft>
              <a:buNone/>
            </a:pPr>
            <a:r>
              <a:t/>
            </a:r>
            <a:endParaRPr sz="500">
              <a:solidFill>
                <a:srgbClr val="000000"/>
              </a:solidFill>
              <a:latin typeface="Calibri"/>
              <a:ea typeface="Calibri"/>
              <a:cs typeface="Calibri"/>
              <a:sym typeface="Calibri"/>
            </a:endParaRPr>
          </a:p>
          <a:p>
            <a:pPr indent="0" lvl="0" marL="0" marR="0" rtl="0" algn="just">
              <a:spcBef>
                <a:spcPts val="0"/>
              </a:spcBef>
              <a:spcAft>
                <a:spcPts val="0"/>
              </a:spcAft>
              <a:buNone/>
            </a:pPr>
            <a:r>
              <a:rPr b="1" lang="en-GB" sz="1100">
                <a:solidFill>
                  <a:srgbClr val="000000"/>
                </a:solidFill>
                <a:latin typeface="Calibri"/>
                <a:ea typeface="Calibri"/>
                <a:cs typeface="Calibri"/>
                <a:sym typeface="Calibri"/>
              </a:rPr>
              <a:t>Arteries</a:t>
            </a:r>
            <a:endParaRPr/>
          </a:p>
          <a:p>
            <a:pPr indent="0" lvl="0" marL="0" marR="0" rtl="0" algn="just">
              <a:spcBef>
                <a:spcPts val="0"/>
              </a:spcBef>
              <a:spcAft>
                <a:spcPts val="0"/>
              </a:spcAft>
              <a:buNone/>
            </a:pPr>
            <a:r>
              <a:rPr lang="en-GB" sz="1100">
                <a:solidFill>
                  <a:srgbClr val="000000"/>
                </a:solidFill>
                <a:latin typeface="Calibri"/>
                <a:ea typeface="Calibri"/>
                <a:cs typeface="Calibri"/>
                <a:sym typeface="Calibri"/>
              </a:rPr>
              <a:t>The arteries carry oxygenated blood away from the heart to the organs of the body.  The blood is under very high pressure and so they have thick walls and have a thick layer of muscle and elastic fibres to withstand the pressure.  The arteries are narrower tubes and so we say that they have a small lumen.  </a:t>
            </a:r>
            <a:endParaRPr b="0" i="0" sz="1100" u="none" cap="none" strike="noStrike">
              <a:solidFill>
                <a:srgbClr val="222222"/>
              </a:solidFill>
              <a:latin typeface="Calibri"/>
              <a:ea typeface="Calibri"/>
              <a:cs typeface="Calibri"/>
              <a:sym typeface="Calibri"/>
            </a:endParaRPr>
          </a:p>
        </p:txBody>
      </p:sp>
      <p:sp>
        <p:nvSpPr>
          <p:cNvPr id="187" name="Google Shape;187;p6"/>
          <p:cNvSpPr/>
          <p:nvPr/>
        </p:nvSpPr>
        <p:spPr>
          <a:xfrm>
            <a:off x="5765230" y="1382955"/>
            <a:ext cx="3315823" cy="760274"/>
          </a:xfrm>
          <a:prstGeom prst="rect">
            <a:avLst/>
          </a:prstGeom>
          <a:noFill/>
          <a:ln cap="flat" cmpd="sng" w="571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8" name="Google Shape;188;p6"/>
          <p:cNvSpPr/>
          <p:nvPr/>
        </p:nvSpPr>
        <p:spPr>
          <a:xfrm>
            <a:off x="5765230" y="3437581"/>
            <a:ext cx="3315823" cy="2462213"/>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en-GB" sz="1100">
                <a:solidFill>
                  <a:schemeClr val="dk1"/>
                </a:solidFill>
                <a:latin typeface="Calibri"/>
                <a:ea typeface="Calibri"/>
                <a:cs typeface="Calibri"/>
                <a:sym typeface="Calibri"/>
              </a:rPr>
              <a:t>Veins</a:t>
            </a:r>
            <a:endParaRPr/>
          </a:p>
          <a:p>
            <a:pPr indent="0" lvl="0" marL="0" marR="0" rtl="0" algn="just">
              <a:spcBef>
                <a:spcPts val="0"/>
              </a:spcBef>
              <a:spcAft>
                <a:spcPts val="0"/>
              </a:spcAft>
              <a:buNone/>
            </a:pPr>
            <a:r>
              <a:rPr lang="en-GB" sz="1100">
                <a:solidFill>
                  <a:schemeClr val="dk1"/>
                </a:solidFill>
                <a:latin typeface="Calibri"/>
                <a:ea typeface="Calibri"/>
                <a:cs typeface="Calibri"/>
                <a:sym typeface="Calibri"/>
              </a:rPr>
              <a:t>The veins carry deoxygenated blood towards the heart from the organs of the body.  The blood is under low pressure and so they have thin walls and a large lumen.  To stop the blood flowing backwards the veins also have valves.  </a:t>
            </a:r>
            <a:endParaRPr/>
          </a:p>
          <a:p>
            <a:pPr indent="0" lvl="0" marL="0" marR="0" rtl="0" algn="just">
              <a:spcBef>
                <a:spcPts val="0"/>
              </a:spcBef>
              <a:spcAft>
                <a:spcPts val="0"/>
              </a:spcAft>
              <a:buNone/>
            </a:pPr>
            <a:r>
              <a:t/>
            </a:r>
            <a:endParaRPr sz="1100">
              <a:solidFill>
                <a:schemeClr val="dk1"/>
              </a:solidFill>
              <a:latin typeface="Calibri"/>
              <a:ea typeface="Calibri"/>
              <a:cs typeface="Calibri"/>
              <a:sym typeface="Calibri"/>
            </a:endParaRPr>
          </a:p>
          <a:p>
            <a:pPr indent="0" lvl="0" marL="0" marR="0" rtl="0" algn="just">
              <a:spcBef>
                <a:spcPts val="0"/>
              </a:spcBef>
              <a:spcAft>
                <a:spcPts val="0"/>
              </a:spcAft>
              <a:buNone/>
            </a:pPr>
            <a:r>
              <a:rPr b="1" lang="en-GB" sz="1100">
                <a:solidFill>
                  <a:schemeClr val="dk1"/>
                </a:solidFill>
                <a:latin typeface="Calibri"/>
                <a:ea typeface="Calibri"/>
                <a:cs typeface="Calibri"/>
                <a:sym typeface="Calibri"/>
              </a:rPr>
              <a:t>Capillaries</a:t>
            </a:r>
            <a:endParaRPr/>
          </a:p>
          <a:p>
            <a:pPr indent="0" lvl="0" marL="0" marR="0" rtl="0" algn="just">
              <a:spcBef>
                <a:spcPts val="0"/>
              </a:spcBef>
              <a:spcAft>
                <a:spcPts val="0"/>
              </a:spcAft>
              <a:buNone/>
            </a:pPr>
            <a:r>
              <a:rPr lang="en-GB" sz="1100">
                <a:solidFill>
                  <a:schemeClr val="dk1"/>
                </a:solidFill>
                <a:latin typeface="Calibri"/>
                <a:ea typeface="Calibri"/>
                <a:cs typeface="Calibri"/>
                <a:sym typeface="Calibri"/>
              </a:rPr>
              <a:t>The capillaries are a network of blood vessels that connect the arteries to the veins and get blood close to all cells in the body.  They are very narrow so that blood vessels pass through them one by one and have very thin walls so that substances are able to diffuse easily through them.</a:t>
            </a:r>
            <a:endParaRPr/>
          </a:p>
        </p:txBody>
      </p:sp>
      <p:sp>
        <p:nvSpPr>
          <p:cNvPr id="189" name="Google Shape;189;p6"/>
          <p:cNvSpPr/>
          <p:nvPr/>
        </p:nvSpPr>
        <p:spPr>
          <a:xfrm>
            <a:off x="5765229" y="4572000"/>
            <a:ext cx="3304192" cy="1491916"/>
          </a:xfrm>
          <a:prstGeom prst="rect">
            <a:avLst/>
          </a:prstGeom>
          <a:noFill/>
          <a:ln cap="flat" cmpd="sng" w="571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90" name="Google Shape;190;p6"/>
          <p:cNvSpPr/>
          <p:nvPr/>
        </p:nvSpPr>
        <p:spPr>
          <a:xfrm>
            <a:off x="58231" y="6070299"/>
            <a:ext cx="9011190" cy="769441"/>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en-GB" sz="1100">
                <a:solidFill>
                  <a:srgbClr val="000000"/>
                </a:solidFill>
                <a:latin typeface="Calibri"/>
                <a:ea typeface="Calibri"/>
                <a:cs typeface="Calibri"/>
                <a:sym typeface="Calibri"/>
              </a:rPr>
              <a:t>Calculating Rate of Blood Flow</a:t>
            </a:r>
            <a:endParaRPr/>
          </a:p>
          <a:p>
            <a:pPr indent="0" lvl="0" marL="0" marR="0" rtl="0" algn="just">
              <a:spcBef>
                <a:spcPts val="0"/>
              </a:spcBef>
              <a:spcAft>
                <a:spcPts val="0"/>
              </a:spcAft>
              <a:buNone/>
            </a:pPr>
            <a:r>
              <a:rPr lang="en-GB" sz="1100">
                <a:solidFill>
                  <a:srgbClr val="000000"/>
                </a:solidFill>
                <a:latin typeface="Calibri"/>
                <a:ea typeface="Calibri"/>
                <a:cs typeface="Calibri"/>
                <a:sym typeface="Calibri"/>
              </a:rPr>
              <a:t>To calculate rate of blood flow you need to find the volume of blood that passes through the blood vessel and the time that this occurs over.  To calculate the rate of blood flow you would then use the following equation:</a:t>
            </a:r>
            <a:endParaRPr/>
          </a:p>
          <a:p>
            <a:pPr indent="0" lvl="0" marL="0" marR="0" rtl="0" algn="ctr">
              <a:spcBef>
                <a:spcPts val="0"/>
              </a:spcBef>
              <a:spcAft>
                <a:spcPts val="0"/>
              </a:spcAft>
              <a:buNone/>
            </a:pPr>
            <a:r>
              <a:rPr lang="en-GB" sz="1100">
                <a:solidFill>
                  <a:srgbClr val="000000"/>
                </a:solidFill>
                <a:latin typeface="Calibri"/>
                <a:ea typeface="Calibri"/>
                <a:cs typeface="Calibri"/>
                <a:sym typeface="Calibri"/>
              </a:rPr>
              <a:t>Rate of Blood Flow = Volume of Blood / Number of Minutes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graphicFrame>
        <p:nvGraphicFramePr>
          <p:cNvPr id="196" name="Google Shape;196;p7"/>
          <p:cNvGraphicFramePr/>
          <p:nvPr/>
        </p:nvGraphicFramePr>
        <p:xfrm>
          <a:off x="5492476" y="429578"/>
          <a:ext cx="3000000" cy="3000000"/>
        </p:xfrm>
        <a:graphic>
          <a:graphicData uri="http://schemas.openxmlformats.org/drawingml/2006/table">
            <a:tbl>
              <a:tblPr>
                <a:noFill/>
                <a:tableStyleId>{C6313981-ECD1-4C66-B60F-C82F58517611}</a:tableStyleId>
              </a:tblPr>
              <a:tblGrid>
                <a:gridCol w="1510500"/>
                <a:gridCol w="2082800"/>
              </a:tblGrid>
              <a:tr h="192600">
                <a:tc>
                  <a:txBody>
                    <a:bodyPr/>
                    <a:lstStyle/>
                    <a:p>
                      <a:pPr indent="0" lvl="0" marL="0" marR="0" rtl="0" algn="ctr">
                        <a:spcBef>
                          <a:spcPts val="0"/>
                        </a:spcBef>
                        <a:spcAft>
                          <a:spcPts val="0"/>
                        </a:spcAft>
                        <a:buNone/>
                      </a:pPr>
                      <a:r>
                        <a:rPr b="1" lang="en-GB" sz="1100">
                          <a:solidFill>
                            <a:schemeClr val="dk1"/>
                          </a:solidFill>
                        </a:rPr>
                        <a:t>Adaption</a:t>
                      </a:r>
                      <a:endParaRPr b="1" i="0" sz="1100">
                        <a:solidFill>
                          <a:schemeClr val="dk1"/>
                        </a:solidFill>
                      </a:endParaRPr>
                    </a:p>
                  </a:txBody>
                  <a:tcPr marT="76200" marB="19050" marR="47625" marL="76200" anchor="ctr">
                    <a:solidFill>
                      <a:srgbClr val="D8D8D8"/>
                    </a:solidFill>
                  </a:tcPr>
                </a:tc>
                <a:tc>
                  <a:txBody>
                    <a:bodyPr/>
                    <a:lstStyle/>
                    <a:p>
                      <a:pPr indent="0" lvl="0" marL="0" marR="0" rtl="0" algn="ctr">
                        <a:spcBef>
                          <a:spcPts val="0"/>
                        </a:spcBef>
                        <a:spcAft>
                          <a:spcPts val="0"/>
                        </a:spcAft>
                        <a:buNone/>
                      </a:pPr>
                      <a:r>
                        <a:rPr b="1" lang="en-GB" sz="1100">
                          <a:solidFill>
                            <a:schemeClr val="dk1"/>
                          </a:solidFill>
                        </a:rPr>
                        <a:t>Purpose</a:t>
                      </a:r>
                      <a:endParaRPr b="1" i="0" sz="1100">
                        <a:solidFill>
                          <a:schemeClr val="dk1"/>
                        </a:solidFill>
                      </a:endParaRPr>
                    </a:p>
                  </a:txBody>
                  <a:tcPr marT="76200" marB="19050" marR="47625" marL="76200" anchor="ctr">
                    <a:solidFill>
                      <a:srgbClr val="D8D8D8"/>
                    </a:solidFill>
                  </a:tcPr>
                </a:tc>
              </a:tr>
              <a:tr h="315400">
                <a:tc>
                  <a:txBody>
                    <a:bodyPr/>
                    <a:lstStyle/>
                    <a:p>
                      <a:pPr indent="0" lvl="0" marL="0" marR="0" rtl="0" algn="ctr">
                        <a:spcBef>
                          <a:spcPts val="0"/>
                        </a:spcBef>
                        <a:spcAft>
                          <a:spcPts val="0"/>
                        </a:spcAft>
                        <a:buNone/>
                      </a:pPr>
                      <a:r>
                        <a:rPr lang="en-GB" sz="1100">
                          <a:solidFill>
                            <a:schemeClr val="dk1"/>
                          </a:solidFill>
                        </a:rPr>
                        <a:t>Thin, waxy cuticle</a:t>
                      </a:r>
                      <a:endParaRPr/>
                    </a:p>
                  </a:txBody>
                  <a:tcPr marT="76200" marB="19050" marR="47625" marL="76200" anchor="ctr"/>
                </a:tc>
                <a:tc>
                  <a:txBody>
                    <a:bodyPr/>
                    <a:lstStyle/>
                    <a:p>
                      <a:pPr indent="0" lvl="0" marL="0" marR="0" rtl="0" algn="ctr">
                        <a:spcBef>
                          <a:spcPts val="0"/>
                        </a:spcBef>
                        <a:spcAft>
                          <a:spcPts val="0"/>
                        </a:spcAft>
                        <a:buNone/>
                      </a:pPr>
                      <a:r>
                        <a:rPr lang="en-GB" sz="1100">
                          <a:solidFill>
                            <a:schemeClr val="dk1"/>
                          </a:solidFill>
                        </a:rPr>
                        <a:t>To protect the leaf without blocking out light</a:t>
                      </a:r>
                      <a:endParaRPr/>
                    </a:p>
                  </a:txBody>
                  <a:tcPr marT="76200" marB="19050" marR="47625" marL="76200" anchor="ctr"/>
                </a:tc>
              </a:tr>
              <a:tr h="315400">
                <a:tc>
                  <a:txBody>
                    <a:bodyPr/>
                    <a:lstStyle/>
                    <a:p>
                      <a:pPr indent="0" lvl="0" marL="0" marR="0" rtl="0" algn="ctr">
                        <a:spcBef>
                          <a:spcPts val="0"/>
                        </a:spcBef>
                        <a:spcAft>
                          <a:spcPts val="0"/>
                        </a:spcAft>
                        <a:buNone/>
                      </a:pPr>
                      <a:r>
                        <a:rPr lang="en-GB" sz="1100">
                          <a:solidFill>
                            <a:schemeClr val="dk1"/>
                          </a:solidFill>
                        </a:rPr>
                        <a:t>Thin  epidermis</a:t>
                      </a:r>
                      <a:endParaRPr/>
                    </a:p>
                  </a:txBody>
                  <a:tcPr marT="76200" marB="19050" marR="47625" marL="76200" anchor="ctr"/>
                </a:tc>
                <a:tc>
                  <a:txBody>
                    <a:bodyPr/>
                    <a:lstStyle/>
                    <a:p>
                      <a:pPr indent="0" lvl="0" marL="0" marR="0" rtl="0" algn="ctr">
                        <a:spcBef>
                          <a:spcPts val="0"/>
                        </a:spcBef>
                        <a:spcAft>
                          <a:spcPts val="0"/>
                        </a:spcAft>
                        <a:buNone/>
                      </a:pPr>
                      <a:r>
                        <a:rPr lang="en-GB" sz="1100">
                          <a:solidFill>
                            <a:schemeClr val="dk1"/>
                          </a:solidFill>
                        </a:rPr>
                        <a:t>To allow more light to reach the palisade cells</a:t>
                      </a:r>
                      <a:endParaRPr/>
                    </a:p>
                  </a:txBody>
                  <a:tcPr marT="76200" marB="19050" marR="47625" marL="76200" anchor="ctr"/>
                </a:tc>
              </a:tr>
              <a:tr h="315400">
                <a:tc>
                  <a:txBody>
                    <a:bodyPr/>
                    <a:lstStyle/>
                    <a:p>
                      <a:pPr indent="0" lvl="0" marL="0" marR="0" rtl="0" algn="ctr">
                        <a:spcBef>
                          <a:spcPts val="0"/>
                        </a:spcBef>
                        <a:spcAft>
                          <a:spcPts val="0"/>
                        </a:spcAft>
                        <a:buNone/>
                      </a:pPr>
                      <a:r>
                        <a:rPr lang="en-GB" sz="1100">
                          <a:solidFill>
                            <a:schemeClr val="dk1"/>
                          </a:solidFill>
                        </a:rPr>
                        <a:t>Palisade cells on the top surface</a:t>
                      </a:r>
                      <a:endParaRPr/>
                    </a:p>
                  </a:txBody>
                  <a:tcPr marT="76200" marB="19050" marR="47625" marL="76200" anchor="ctr"/>
                </a:tc>
                <a:tc>
                  <a:txBody>
                    <a:bodyPr/>
                    <a:lstStyle/>
                    <a:p>
                      <a:pPr indent="0" lvl="0" marL="0" marR="0" rtl="0" algn="ctr">
                        <a:spcBef>
                          <a:spcPts val="0"/>
                        </a:spcBef>
                        <a:spcAft>
                          <a:spcPts val="0"/>
                        </a:spcAft>
                        <a:buNone/>
                      </a:pPr>
                      <a:r>
                        <a:rPr lang="en-GB" sz="1100">
                          <a:solidFill>
                            <a:schemeClr val="dk1"/>
                          </a:solidFill>
                        </a:rPr>
                        <a:t>To absorb light</a:t>
                      </a:r>
                      <a:endParaRPr/>
                    </a:p>
                  </a:txBody>
                  <a:tcPr marT="76200" marB="19050" marR="47625" marL="76200" anchor="ctr"/>
                </a:tc>
              </a:tr>
              <a:tr h="315400">
                <a:tc>
                  <a:txBody>
                    <a:bodyPr/>
                    <a:lstStyle/>
                    <a:p>
                      <a:pPr indent="0" lvl="0" marL="0" marR="0" rtl="0" algn="ctr">
                        <a:spcBef>
                          <a:spcPts val="0"/>
                        </a:spcBef>
                        <a:spcAft>
                          <a:spcPts val="0"/>
                        </a:spcAft>
                        <a:buNone/>
                      </a:pPr>
                      <a:r>
                        <a:rPr lang="en-GB" sz="1100">
                          <a:solidFill>
                            <a:schemeClr val="dk1"/>
                          </a:solidFill>
                        </a:rPr>
                        <a:t>Many chloroplasts in the palisade cells</a:t>
                      </a:r>
                      <a:endParaRPr/>
                    </a:p>
                  </a:txBody>
                  <a:tcPr marT="76200" marB="19050" marR="47625" marL="76200" anchor="ctr"/>
                </a:tc>
                <a:tc>
                  <a:txBody>
                    <a:bodyPr/>
                    <a:lstStyle/>
                    <a:p>
                      <a:pPr indent="0" lvl="0" marL="0" marR="0" rtl="0" algn="ctr">
                        <a:spcBef>
                          <a:spcPts val="0"/>
                        </a:spcBef>
                        <a:spcAft>
                          <a:spcPts val="0"/>
                        </a:spcAft>
                        <a:buNone/>
                      </a:pPr>
                      <a:r>
                        <a:rPr lang="en-GB" sz="1100">
                          <a:solidFill>
                            <a:schemeClr val="dk1"/>
                          </a:solidFill>
                        </a:rPr>
                        <a:t>To increase absorption of light</a:t>
                      </a:r>
                      <a:endParaRPr/>
                    </a:p>
                  </a:txBody>
                  <a:tcPr marT="76200" marB="19050" marR="47625" marL="76200" anchor="ctr"/>
                </a:tc>
              </a:tr>
              <a:tr h="438225">
                <a:tc>
                  <a:txBody>
                    <a:bodyPr/>
                    <a:lstStyle/>
                    <a:p>
                      <a:pPr indent="0" lvl="0" marL="0" marR="0" rtl="0" algn="ctr">
                        <a:spcBef>
                          <a:spcPts val="0"/>
                        </a:spcBef>
                        <a:spcAft>
                          <a:spcPts val="0"/>
                        </a:spcAft>
                        <a:buNone/>
                      </a:pPr>
                      <a:r>
                        <a:rPr lang="en-GB" sz="1100">
                          <a:solidFill>
                            <a:schemeClr val="dk1"/>
                          </a:solidFill>
                        </a:rPr>
                        <a:t>Spongy mesophyll inside the leaf</a:t>
                      </a:r>
                      <a:endParaRPr/>
                    </a:p>
                  </a:txBody>
                  <a:tcPr marT="76200" marB="19050" marR="47625" marL="76200" anchor="ctr"/>
                </a:tc>
                <a:tc>
                  <a:txBody>
                    <a:bodyPr/>
                    <a:lstStyle/>
                    <a:p>
                      <a:pPr indent="0" lvl="0" marL="0" marR="0" rtl="0" algn="ctr">
                        <a:spcBef>
                          <a:spcPts val="0"/>
                        </a:spcBef>
                        <a:spcAft>
                          <a:spcPts val="0"/>
                        </a:spcAft>
                        <a:buNone/>
                      </a:pPr>
                      <a:r>
                        <a:rPr lang="en-GB" sz="1100">
                          <a:solidFill>
                            <a:schemeClr val="dk1"/>
                          </a:solidFill>
                        </a:rPr>
                        <a:t>Air spaces allow carbon dioxide to diffuse through the leaf, and increase the surface area</a:t>
                      </a:r>
                      <a:endParaRPr/>
                    </a:p>
                  </a:txBody>
                  <a:tcPr marT="76200" marB="19050" marR="47625" marL="76200" anchor="ctr"/>
                </a:tc>
              </a:tr>
            </a:tbl>
          </a:graphicData>
        </a:graphic>
      </p:graphicFrame>
      <p:graphicFrame>
        <p:nvGraphicFramePr>
          <p:cNvPr id="197" name="Google Shape;197;p7"/>
          <p:cNvGraphicFramePr/>
          <p:nvPr/>
        </p:nvGraphicFramePr>
        <p:xfrm>
          <a:off x="3028013" y="4496195"/>
          <a:ext cx="3000000" cy="3000000"/>
        </p:xfrm>
        <a:graphic>
          <a:graphicData uri="http://schemas.openxmlformats.org/drawingml/2006/table">
            <a:tbl>
              <a:tblPr>
                <a:noFill/>
                <a:tableStyleId>{C6313981-ECD1-4C66-B60F-C82F58517611}</a:tableStyleId>
              </a:tblPr>
              <a:tblGrid>
                <a:gridCol w="1052175"/>
                <a:gridCol w="1973500"/>
                <a:gridCol w="3017325"/>
              </a:tblGrid>
              <a:tr h="238075">
                <a:tc>
                  <a:txBody>
                    <a:bodyPr/>
                    <a:lstStyle/>
                    <a:p>
                      <a:pPr indent="0" lvl="0" marL="0" marR="0" rtl="0" algn="ctr">
                        <a:spcBef>
                          <a:spcPts val="0"/>
                        </a:spcBef>
                        <a:spcAft>
                          <a:spcPts val="0"/>
                        </a:spcAft>
                        <a:buNone/>
                      </a:pPr>
                      <a:r>
                        <a:rPr b="1" lang="en-GB" sz="1100">
                          <a:solidFill>
                            <a:schemeClr val="dk1"/>
                          </a:solidFill>
                        </a:rPr>
                        <a:t>Factor</a:t>
                      </a:r>
                      <a:endParaRPr b="1" i="0" sz="1100">
                        <a:solidFill>
                          <a:schemeClr val="dk1"/>
                        </a:solidFill>
                      </a:endParaRPr>
                    </a:p>
                  </a:txBody>
                  <a:tcPr marT="61250" marB="15300" marR="38275" marL="61250" anchor="ctr">
                    <a:solidFill>
                      <a:srgbClr val="D8D8D8"/>
                    </a:solidFill>
                  </a:tcPr>
                </a:tc>
                <a:tc>
                  <a:txBody>
                    <a:bodyPr/>
                    <a:lstStyle/>
                    <a:p>
                      <a:pPr indent="0" lvl="0" marL="0" marR="0" rtl="0" algn="ctr">
                        <a:spcBef>
                          <a:spcPts val="0"/>
                        </a:spcBef>
                        <a:spcAft>
                          <a:spcPts val="0"/>
                        </a:spcAft>
                        <a:buNone/>
                      </a:pPr>
                      <a:r>
                        <a:rPr b="1" lang="en-GB" sz="1100">
                          <a:solidFill>
                            <a:schemeClr val="dk1"/>
                          </a:solidFill>
                        </a:rPr>
                        <a:t>Description</a:t>
                      </a:r>
                      <a:endParaRPr b="1" i="0" sz="1100">
                        <a:solidFill>
                          <a:schemeClr val="dk1"/>
                        </a:solidFill>
                      </a:endParaRPr>
                    </a:p>
                  </a:txBody>
                  <a:tcPr marT="61250" marB="15300" marR="38275" marL="61250" anchor="ctr">
                    <a:solidFill>
                      <a:srgbClr val="D8D8D8"/>
                    </a:solidFill>
                  </a:tcPr>
                </a:tc>
                <a:tc>
                  <a:txBody>
                    <a:bodyPr/>
                    <a:lstStyle/>
                    <a:p>
                      <a:pPr indent="0" lvl="0" marL="0" marR="0" rtl="0" algn="ctr">
                        <a:spcBef>
                          <a:spcPts val="0"/>
                        </a:spcBef>
                        <a:spcAft>
                          <a:spcPts val="0"/>
                        </a:spcAft>
                        <a:buNone/>
                      </a:pPr>
                      <a:r>
                        <a:rPr b="1" lang="en-GB" sz="1100">
                          <a:solidFill>
                            <a:schemeClr val="dk1"/>
                          </a:solidFill>
                        </a:rPr>
                        <a:t>Explanation</a:t>
                      </a:r>
                      <a:endParaRPr b="1" i="0" sz="1100">
                        <a:solidFill>
                          <a:schemeClr val="dk1"/>
                        </a:solidFill>
                      </a:endParaRPr>
                    </a:p>
                  </a:txBody>
                  <a:tcPr marT="61250" marB="15300" marR="38275" marL="61250" anchor="ctr">
                    <a:solidFill>
                      <a:srgbClr val="D8D8D8"/>
                    </a:solidFill>
                  </a:tcPr>
                </a:tc>
              </a:tr>
              <a:tr h="564950">
                <a:tc>
                  <a:txBody>
                    <a:bodyPr/>
                    <a:lstStyle/>
                    <a:p>
                      <a:pPr indent="0" lvl="0" marL="0" marR="0" rtl="0" algn="ctr">
                        <a:spcBef>
                          <a:spcPts val="0"/>
                        </a:spcBef>
                        <a:spcAft>
                          <a:spcPts val="0"/>
                        </a:spcAft>
                        <a:buNone/>
                      </a:pPr>
                      <a:r>
                        <a:rPr b="1" lang="en-GB" sz="1100">
                          <a:solidFill>
                            <a:schemeClr val="dk1"/>
                          </a:solidFill>
                        </a:rPr>
                        <a:t>Light</a:t>
                      </a:r>
                      <a:endParaRPr/>
                    </a:p>
                  </a:txBody>
                  <a:tcPr marT="61250" marB="15300" marR="38275" marL="61250" anchor="ctr">
                    <a:solidFill>
                      <a:schemeClr val="lt1"/>
                    </a:solidFill>
                  </a:tcPr>
                </a:tc>
                <a:tc>
                  <a:txBody>
                    <a:bodyPr/>
                    <a:lstStyle/>
                    <a:p>
                      <a:pPr indent="0" lvl="0" marL="0" marR="0" rtl="0" algn="ctr">
                        <a:spcBef>
                          <a:spcPts val="0"/>
                        </a:spcBef>
                        <a:spcAft>
                          <a:spcPts val="0"/>
                        </a:spcAft>
                        <a:buNone/>
                      </a:pPr>
                      <a:r>
                        <a:rPr lang="en-GB" sz="1100">
                          <a:solidFill>
                            <a:schemeClr val="dk1"/>
                          </a:solidFill>
                        </a:rPr>
                        <a:t>In bright light transpiration increases</a:t>
                      </a:r>
                      <a:endParaRPr/>
                    </a:p>
                  </a:txBody>
                  <a:tcPr marT="61250" marB="15300" marR="38275" marL="61250" anchor="ctr">
                    <a:solidFill>
                      <a:schemeClr val="lt1"/>
                    </a:solidFill>
                  </a:tcPr>
                </a:tc>
                <a:tc>
                  <a:txBody>
                    <a:bodyPr/>
                    <a:lstStyle/>
                    <a:p>
                      <a:pPr indent="0" lvl="0" marL="0" marR="0" rtl="0" algn="ctr">
                        <a:spcBef>
                          <a:spcPts val="0"/>
                        </a:spcBef>
                        <a:spcAft>
                          <a:spcPts val="0"/>
                        </a:spcAft>
                        <a:buNone/>
                      </a:pPr>
                      <a:r>
                        <a:rPr lang="en-GB" sz="1100">
                          <a:solidFill>
                            <a:schemeClr val="dk1"/>
                          </a:solidFill>
                        </a:rPr>
                        <a:t>The stomata (openings in the leaf) open wider to allow more carbon dioxide into the leaf for photosynthesis</a:t>
                      </a:r>
                      <a:endParaRPr/>
                    </a:p>
                  </a:txBody>
                  <a:tcPr marT="61250" marB="15300" marR="38275" marL="61250" anchor="ctr">
                    <a:solidFill>
                      <a:schemeClr val="lt1"/>
                    </a:solidFill>
                  </a:tcPr>
                </a:tc>
              </a:tr>
              <a:tr h="401525">
                <a:tc>
                  <a:txBody>
                    <a:bodyPr/>
                    <a:lstStyle/>
                    <a:p>
                      <a:pPr indent="0" lvl="0" marL="0" marR="0" rtl="0" algn="ctr">
                        <a:spcBef>
                          <a:spcPts val="0"/>
                        </a:spcBef>
                        <a:spcAft>
                          <a:spcPts val="0"/>
                        </a:spcAft>
                        <a:buNone/>
                      </a:pPr>
                      <a:r>
                        <a:rPr b="1" lang="en-GB" sz="1100">
                          <a:solidFill>
                            <a:schemeClr val="dk1"/>
                          </a:solidFill>
                        </a:rPr>
                        <a:t>Temperature</a:t>
                      </a:r>
                      <a:endParaRPr/>
                    </a:p>
                  </a:txBody>
                  <a:tcPr marT="61250" marB="15300" marR="38275" marL="61250" anchor="ctr">
                    <a:solidFill>
                      <a:schemeClr val="lt1"/>
                    </a:solidFill>
                  </a:tcPr>
                </a:tc>
                <a:tc>
                  <a:txBody>
                    <a:bodyPr/>
                    <a:lstStyle/>
                    <a:p>
                      <a:pPr indent="0" lvl="0" marL="0" marR="0" rtl="0" algn="ctr">
                        <a:spcBef>
                          <a:spcPts val="0"/>
                        </a:spcBef>
                        <a:spcAft>
                          <a:spcPts val="0"/>
                        </a:spcAft>
                        <a:buNone/>
                      </a:pPr>
                      <a:r>
                        <a:rPr lang="en-GB" sz="1100">
                          <a:solidFill>
                            <a:schemeClr val="dk1"/>
                          </a:solidFill>
                        </a:rPr>
                        <a:t>Transpiration is faster in higher temperatures</a:t>
                      </a:r>
                      <a:endParaRPr/>
                    </a:p>
                  </a:txBody>
                  <a:tcPr marT="61250" marB="15300" marR="38275" marL="61250" anchor="ctr">
                    <a:solidFill>
                      <a:schemeClr val="lt1"/>
                    </a:solidFill>
                  </a:tcPr>
                </a:tc>
                <a:tc>
                  <a:txBody>
                    <a:bodyPr/>
                    <a:lstStyle/>
                    <a:p>
                      <a:pPr indent="0" lvl="0" marL="0" marR="0" rtl="0" algn="ctr">
                        <a:spcBef>
                          <a:spcPts val="0"/>
                        </a:spcBef>
                        <a:spcAft>
                          <a:spcPts val="0"/>
                        </a:spcAft>
                        <a:buNone/>
                      </a:pPr>
                      <a:r>
                        <a:rPr lang="en-GB" sz="1100">
                          <a:solidFill>
                            <a:schemeClr val="dk1"/>
                          </a:solidFill>
                        </a:rPr>
                        <a:t>Evaporation and diffusion are faster at higher temperatures</a:t>
                      </a:r>
                      <a:endParaRPr/>
                    </a:p>
                  </a:txBody>
                  <a:tcPr marT="61250" marB="15300" marR="38275" marL="61250" anchor="ctr">
                    <a:solidFill>
                      <a:schemeClr val="lt1"/>
                    </a:solidFill>
                  </a:tcPr>
                </a:tc>
              </a:tr>
              <a:tr h="564950">
                <a:tc>
                  <a:txBody>
                    <a:bodyPr/>
                    <a:lstStyle/>
                    <a:p>
                      <a:pPr indent="0" lvl="0" marL="0" marR="0" rtl="0" algn="ctr">
                        <a:spcBef>
                          <a:spcPts val="0"/>
                        </a:spcBef>
                        <a:spcAft>
                          <a:spcPts val="0"/>
                        </a:spcAft>
                        <a:buNone/>
                      </a:pPr>
                      <a:r>
                        <a:rPr b="1" lang="en-GB" sz="1100">
                          <a:solidFill>
                            <a:schemeClr val="dk1"/>
                          </a:solidFill>
                        </a:rPr>
                        <a:t>Wind</a:t>
                      </a:r>
                      <a:endParaRPr/>
                    </a:p>
                  </a:txBody>
                  <a:tcPr marT="61250" marB="15300" marR="38275" marL="61250" anchor="ctr">
                    <a:solidFill>
                      <a:schemeClr val="lt1"/>
                    </a:solidFill>
                  </a:tcPr>
                </a:tc>
                <a:tc>
                  <a:txBody>
                    <a:bodyPr/>
                    <a:lstStyle/>
                    <a:p>
                      <a:pPr indent="0" lvl="0" marL="0" marR="0" rtl="0" algn="ctr">
                        <a:spcBef>
                          <a:spcPts val="0"/>
                        </a:spcBef>
                        <a:spcAft>
                          <a:spcPts val="0"/>
                        </a:spcAft>
                        <a:buNone/>
                      </a:pPr>
                      <a:r>
                        <a:rPr lang="en-GB" sz="1100">
                          <a:solidFill>
                            <a:schemeClr val="dk1"/>
                          </a:solidFill>
                        </a:rPr>
                        <a:t>Transpiration is faster in windy conditions</a:t>
                      </a:r>
                      <a:endParaRPr/>
                    </a:p>
                  </a:txBody>
                  <a:tcPr marT="61250" marB="15300" marR="38275" marL="61250" anchor="ctr">
                    <a:solidFill>
                      <a:schemeClr val="lt1"/>
                    </a:solidFill>
                  </a:tcPr>
                </a:tc>
                <a:tc>
                  <a:txBody>
                    <a:bodyPr/>
                    <a:lstStyle/>
                    <a:p>
                      <a:pPr indent="0" lvl="0" marL="0" marR="0" rtl="0" algn="ctr">
                        <a:spcBef>
                          <a:spcPts val="0"/>
                        </a:spcBef>
                        <a:spcAft>
                          <a:spcPts val="0"/>
                        </a:spcAft>
                        <a:buNone/>
                      </a:pPr>
                      <a:r>
                        <a:rPr lang="en-GB" sz="1100">
                          <a:solidFill>
                            <a:schemeClr val="dk1"/>
                          </a:solidFill>
                        </a:rPr>
                        <a:t>Water vapour is removed quickly by air movement, speeding up diffusion of more water vapour out of the leaf</a:t>
                      </a:r>
                      <a:endParaRPr/>
                    </a:p>
                  </a:txBody>
                  <a:tcPr marT="61250" marB="15300" marR="38275" marL="61250" anchor="ctr">
                    <a:solidFill>
                      <a:schemeClr val="lt1"/>
                    </a:solidFill>
                  </a:tcPr>
                </a:tc>
              </a:tr>
              <a:tr h="523425">
                <a:tc>
                  <a:txBody>
                    <a:bodyPr/>
                    <a:lstStyle/>
                    <a:p>
                      <a:pPr indent="0" lvl="0" marL="0" marR="0" rtl="0" algn="ctr">
                        <a:spcBef>
                          <a:spcPts val="0"/>
                        </a:spcBef>
                        <a:spcAft>
                          <a:spcPts val="0"/>
                        </a:spcAft>
                        <a:buNone/>
                      </a:pPr>
                      <a:r>
                        <a:rPr b="1" lang="en-GB" sz="1100">
                          <a:solidFill>
                            <a:schemeClr val="dk1"/>
                          </a:solidFill>
                        </a:rPr>
                        <a:t>Humidity</a:t>
                      </a:r>
                      <a:endParaRPr/>
                    </a:p>
                  </a:txBody>
                  <a:tcPr marT="61250" marB="15300" marR="38275" marL="61250" anchor="ctr">
                    <a:solidFill>
                      <a:schemeClr val="lt1"/>
                    </a:solidFill>
                  </a:tcPr>
                </a:tc>
                <a:tc>
                  <a:txBody>
                    <a:bodyPr/>
                    <a:lstStyle/>
                    <a:p>
                      <a:pPr indent="0" lvl="0" marL="0" marR="0" rtl="0" algn="ctr">
                        <a:spcBef>
                          <a:spcPts val="0"/>
                        </a:spcBef>
                        <a:spcAft>
                          <a:spcPts val="0"/>
                        </a:spcAft>
                        <a:buNone/>
                      </a:pPr>
                      <a:r>
                        <a:rPr lang="en-GB" sz="1100">
                          <a:solidFill>
                            <a:schemeClr val="dk1"/>
                          </a:solidFill>
                        </a:rPr>
                        <a:t>Transpiration is slower in humid conditions</a:t>
                      </a:r>
                      <a:endParaRPr/>
                    </a:p>
                  </a:txBody>
                  <a:tcPr marT="61250" marB="15300" marR="38275" marL="61250" anchor="ctr">
                    <a:solidFill>
                      <a:schemeClr val="lt1"/>
                    </a:solidFill>
                  </a:tcPr>
                </a:tc>
                <a:tc>
                  <a:txBody>
                    <a:bodyPr/>
                    <a:lstStyle/>
                    <a:p>
                      <a:pPr indent="0" lvl="0" marL="0" marR="0" rtl="0" algn="ctr">
                        <a:spcBef>
                          <a:spcPts val="0"/>
                        </a:spcBef>
                        <a:spcAft>
                          <a:spcPts val="0"/>
                        </a:spcAft>
                        <a:buNone/>
                      </a:pPr>
                      <a:r>
                        <a:rPr lang="en-GB" sz="1100">
                          <a:solidFill>
                            <a:schemeClr val="dk1"/>
                          </a:solidFill>
                        </a:rPr>
                        <a:t>Diffusion of water vapour out of the leaf slows down if the leaf is already surrounded by moist air</a:t>
                      </a:r>
                      <a:endParaRPr/>
                    </a:p>
                  </a:txBody>
                  <a:tcPr marT="61250" marB="15300" marR="38275" marL="61250" anchor="ctr">
                    <a:solidFill>
                      <a:schemeClr val="lt1"/>
                    </a:solidFill>
                  </a:tcPr>
                </a:tc>
              </a:tr>
            </a:tbl>
          </a:graphicData>
        </a:graphic>
      </p:graphicFrame>
      <p:sp>
        <p:nvSpPr>
          <p:cNvPr id="198" name="Google Shape;198;p7"/>
          <p:cNvSpPr txBox="1"/>
          <p:nvPr/>
        </p:nvSpPr>
        <p:spPr>
          <a:xfrm>
            <a:off x="-17684" y="-22433"/>
            <a:ext cx="8315325"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2000">
                <a:solidFill>
                  <a:schemeClr val="dk1"/>
                </a:solidFill>
                <a:latin typeface="Calibri"/>
                <a:ea typeface="Calibri"/>
                <a:cs typeface="Calibri"/>
                <a:sym typeface="Calibri"/>
              </a:rPr>
              <a:t>B4: Organisation of Plants</a:t>
            </a:r>
            <a:endParaRPr/>
          </a:p>
        </p:txBody>
      </p:sp>
      <p:sp>
        <p:nvSpPr>
          <p:cNvPr id="199" name="Google Shape;199;p7"/>
          <p:cNvSpPr/>
          <p:nvPr/>
        </p:nvSpPr>
        <p:spPr>
          <a:xfrm>
            <a:off x="58230" y="429578"/>
            <a:ext cx="9027539" cy="6380318"/>
          </a:xfrm>
          <a:prstGeom prst="rect">
            <a:avLst/>
          </a:prstGeom>
          <a:noFill/>
          <a:ln cap="flat" cmpd="sng" w="571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200" name="Google Shape;200;p7"/>
          <p:cNvSpPr/>
          <p:nvPr/>
        </p:nvSpPr>
        <p:spPr>
          <a:xfrm>
            <a:off x="58231" y="429578"/>
            <a:ext cx="2969782" cy="2631490"/>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en-GB" sz="1100">
                <a:solidFill>
                  <a:schemeClr val="dk1"/>
                </a:solidFill>
                <a:latin typeface="Calibri"/>
                <a:ea typeface="Calibri"/>
                <a:cs typeface="Calibri"/>
                <a:sym typeface="Calibri"/>
              </a:rPr>
              <a:t>Plant Tissues</a:t>
            </a:r>
            <a:endParaRPr/>
          </a:p>
          <a:p>
            <a:pPr indent="0" lvl="0" marL="0" marR="0" rtl="0" algn="just">
              <a:spcBef>
                <a:spcPts val="0"/>
              </a:spcBef>
              <a:spcAft>
                <a:spcPts val="0"/>
              </a:spcAft>
              <a:buNone/>
            </a:pPr>
            <a:r>
              <a:rPr lang="en-GB" sz="1100">
                <a:solidFill>
                  <a:schemeClr val="dk1"/>
                </a:solidFill>
                <a:latin typeface="Calibri"/>
                <a:ea typeface="Calibri"/>
                <a:cs typeface="Calibri"/>
                <a:sym typeface="Calibri"/>
              </a:rPr>
              <a:t>Plants are multicellular organisms, just like animals. They also usually contain differentiated cells, tissues and organs. The leaves, stems and roots are all plant organs. They form a plant organ system for the transport of substances around the plant. </a:t>
            </a:r>
            <a:r>
              <a:rPr b="1" lang="en-GB" sz="1100">
                <a:solidFill>
                  <a:schemeClr val="dk1"/>
                </a:solidFill>
                <a:latin typeface="Calibri"/>
                <a:ea typeface="Calibri"/>
                <a:cs typeface="Calibri"/>
                <a:sym typeface="Calibri"/>
              </a:rPr>
              <a:t>Epidermal tissues </a:t>
            </a:r>
            <a:r>
              <a:rPr lang="en-GB" sz="1100">
                <a:solidFill>
                  <a:schemeClr val="dk1"/>
                </a:solidFill>
                <a:latin typeface="Calibri"/>
                <a:ea typeface="Calibri"/>
                <a:cs typeface="Calibri"/>
                <a:sym typeface="Calibri"/>
              </a:rPr>
              <a:t>cover the surface and protect them. These cells often secrete a waxy substance that waterproofs the surface of the leaf. </a:t>
            </a:r>
            <a:r>
              <a:rPr b="1" lang="en-GB" sz="1100">
                <a:solidFill>
                  <a:schemeClr val="dk1"/>
                </a:solidFill>
                <a:latin typeface="Calibri"/>
                <a:ea typeface="Calibri"/>
                <a:cs typeface="Calibri"/>
                <a:sym typeface="Calibri"/>
              </a:rPr>
              <a:t>Palisade mesophyll </a:t>
            </a:r>
            <a:r>
              <a:rPr lang="en-GB" sz="1100">
                <a:solidFill>
                  <a:schemeClr val="dk1"/>
                </a:solidFill>
                <a:latin typeface="Calibri"/>
                <a:ea typeface="Calibri"/>
                <a:cs typeface="Calibri"/>
                <a:sym typeface="Calibri"/>
              </a:rPr>
              <a:t>tissue contains lots of chloroplasts, which carry out photosynthesis. </a:t>
            </a:r>
            <a:r>
              <a:rPr b="1" lang="en-GB" sz="1100">
                <a:solidFill>
                  <a:schemeClr val="dk1"/>
                </a:solidFill>
                <a:latin typeface="Calibri"/>
                <a:ea typeface="Calibri"/>
                <a:cs typeface="Calibri"/>
                <a:sym typeface="Calibri"/>
              </a:rPr>
              <a:t>Spongy mesophyll </a:t>
            </a:r>
            <a:r>
              <a:rPr lang="en-GB" sz="1100">
                <a:solidFill>
                  <a:schemeClr val="dk1"/>
                </a:solidFill>
                <a:latin typeface="Calibri"/>
                <a:ea typeface="Calibri"/>
                <a:cs typeface="Calibri"/>
                <a:sym typeface="Calibri"/>
              </a:rPr>
              <a:t>tissue contains some chloroplasts for photosynthesis but also has big air spaces and a large surface area to make diffusion of gases earlier. </a:t>
            </a:r>
            <a:endParaRPr/>
          </a:p>
        </p:txBody>
      </p:sp>
      <p:sp>
        <p:nvSpPr>
          <p:cNvPr id="201" name="Google Shape;201;p7"/>
          <p:cNvSpPr/>
          <p:nvPr/>
        </p:nvSpPr>
        <p:spPr>
          <a:xfrm>
            <a:off x="3067646" y="416822"/>
            <a:ext cx="3352209" cy="253916"/>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en-GB" sz="1050">
                <a:solidFill>
                  <a:schemeClr val="dk1"/>
                </a:solidFill>
                <a:latin typeface="Calibri"/>
                <a:ea typeface="Calibri"/>
                <a:cs typeface="Calibri"/>
                <a:sym typeface="Calibri"/>
              </a:rPr>
              <a:t>Structure of the Leaf</a:t>
            </a:r>
            <a:endParaRPr/>
          </a:p>
        </p:txBody>
      </p:sp>
      <p:pic>
        <p:nvPicPr>
          <p:cNvPr descr="Related image" id="202" name="Google Shape;202;p7"/>
          <p:cNvPicPr preferRelativeResize="0"/>
          <p:nvPr/>
        </p:nvPicPr>
        <p:blipFill rotWithShape="1">
          <a:blip r:embed="rId3">
            <a:alphaModFix/>
          </a:blip>
          <a:srcRect b="0" l="0" r="0" t="0"/>
          <a:stretch/>
        </p:blipFill>
        <p:spPr>
          <a:xfrm>
            <a:off x="3119527" y="959356"/>
            <a:ext cx="2360822" cy="1678807"/>
          </a:xfrm>
          <a:prstGeom prst="rect">
            <a:avLst/>
          </a:prstGeom>
          <a:noFill/>
          <a:ln>
            <a:noFill/>
          </a:ln>
        </p:spPr>
      </p:pic>
      <p:sp>
        <p:nvSpPr>
          <p:cNvPr id="203" name="Google Shape;203;p7"/>
          <p:cNvSpPr/>
          <p:nvPr/>
        </p:nvSpPr>
        <p:spPr>
          <a:xfrm>
            <a:off x="3477990" y="3019707"/>
            <a:ext cx="5592992" cy="14465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100">
                <a:solidFill>
                  <a:schemeClr val="dk1"/>
                </a:solidFill>
                <a:latin typeface="Calibri"/>
                <a:ea typeface="Calibri"/>
                <a:cs typeface="Calibri"/>
                <a:sym typeface="Calibri"/>
              </a:rPr>
              <a:t>Phloem and Xylem</a:t>
            </a:r>
            <a:endParaRPr/>
          </a:p>
          <a:p>
            <a:pPr indent="0" lvl="0" marL="0" marR="0" rtl="0" algn="just">
              <a:spcBef>
                <a:spcPts val="0"/>
              </a:spcBef>
              <a:spcAft>
                <a:spcPts val="0"/>
              </a:spcAft>
              <a:buNone/>
            </a:pPr>
            <a:r>
              <a:rPr lang="en-GB" sz="1100">
                <a:solidFill>
                  <a:schemeClr val="dk1"/>
                </a:solidFill>
                <a:latin typeface="Calibri"/>
                <a:ea typeface="Calibri"/>
                <a:cs typeface="Calibri"/>
                <a:sym typeface="Calibri"/>
              </a:rPr>
              <a:t>Plants have two different types of transport tissue. Xylem tissue transports water and mineral ions from the roots to the stems and leaves. It is composed of hollow tubes strengthened by lignin adapted for the transport of water in the </a:t>
            </a:r>
            <a:r>
              <a:rPr b="1" lang="en-GB" sz="1100">
                <a:solidFill>
                  <a:schemeClr val="dk1"/>
                </a:solidFill>
                <a:latin typeface="Calibri"/>
                <a:ea typeface="Calibri"/>
                <a:cs typeface="Calibri"/>
                <a:sym typeface="Calibri"/>
              </a:rPr>
              <a:t>transpiration</a:t>
            </a:r>
            <a:r>
              <a:rPr lang="en-GB" sz="1100">
                <a:solidFill>
                  <a:schemeClr val="dk1"/>
                </a:solidFill>
                <a:latin typeface="Calibri"/>
                <a:ea typeface="Calibri"/>
                <a:cs typeface="Calibri"/>
                <a:sym typeface="Calibri"/>
              </a:rPr>
              <a:t> stream.</a:t>
            </a:r>
            <a:endParaRPr/>
          </a:p>
          <a:p>
            <a:pPr indent="0" lvl="0" marL="0" marR="0" rtl="0" algn="just">
              <a:spcBef>
                <a:spcPts val="0"/>
              </a:spcBef>
              <a:spcAft>
                <a:spcPts val="0"/>
              </a:spcAft>
              <a:buNone/>
            </a:pPr>
            <a:r>
              <a:rPr lang="en-GB" sz="1100">
                <a:solidFill>
                  <a:schemeClr val="dk1"/>
                </a:solidFill>
                <a:latin typeface="Calibri"/>
                <a:ea typeface="Calibri"/>
                <a:cs typeface="Calibri"/>
                <a:sym typeface="Calibri"/>
              </a:rPr>
              <a:t>Phloem tissue transports dissolved sugars from the leaves to the rest of the plant for immediate use or storage. The movement of food molecules through phloem tissue is called </a:t>
            </a:r>
            <a:r>
              <a:rPr b="1" lang="en-GB" sz="1100">
                <a:solidFill>
                  <a:schemeClr val="dk1"/>
                </a:solidFill>
                <a:latin typeface="Calibri"/>
                <a:ea typeface="Calibri"/>
                <a:cs typeface="Calibri"/>
                <a:sym typeface="Calibri"/>
              </a:rPr>
              <a:t>translocation. </a:t>
            </a:r>
            <a:r>
              <a:rPr lang="en-GB" sz="1100">
                <a:solidFill>
                  <a:schemeClr val="dk1"/>
                </a:solidFill>
                <a:latin typeface="Calibri"/>
                <a:ea typeface="Calibri"/>
                <a:cs typeface="Calibri"/>
                <a:sym typeface="Calibri"/>
              </a:rPr>
              <a:t>Phloem is composed of tubes of elongated cells. Cell sap can move from one phloem cell to the next through pores in the end walls.</a:t>
            </a:r>
            <a:endParaRPr/>
          </a:p>
        </p:txBody>
      </p:sp>
      <p:sp>
        <p:nvSpPr>
          <p:cNvPr id="204" name="Google Shape;204;p7"/>
          <p:cNvSpPr/>
          <p:nvPr/>
        </p:nvSpPr>
        <p:spPr>
          <a:xfrm>
            <a:off x="73018" y="4516961"/>
            <a:ext cx="2910025" cy="229293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100">
                <a:solidFill>
                  <a:schemeClr val="dk1"/>
                </a:solidFill>
                <a:latin typeface="Calibri"/>
                <a:ea typeface="Calibri"/>
                <a:cs typeface="Calibri"/>
                <a:sym typeface="Calibri"/>
              </a:rPr>
              <a:t>Transpiration</a:t>
            </a:r>
            <a:endParaRPr/>
          </a:p>
          <a:p>
            <a:pPr indent="0" lvl="0" marL="0" marR="0" rtl="0" algn="just">
              <a:spcBef>
                <a:spcPts val="0"/>
              </a:spcBef>
              <a:spcAft>
                <a:spcPts val="0"/>
              </a:spcAft>
              <a:buNone/>
            </a:pPr>
            <a:r>
              <a:rPr lang="en-GB" sz="1100">
                <a:solidFill>
                  <a:schemeClr val="dk1"/>
                </a:solidFill>
                <a:latin typeface="Calibri"/>
                <a:ea typeface="Calibri"/>
                <a:cs typeface="Calibri"/>
                <a:sym typeface="Calibri"/>
              </a:rPr>
              <a:t>Transpiration explains how water moves up the plant against gravity in tubes made of dead xylem cells without the use of a pump.</a:t>
            </a:r>
            <a:endParaRPr/>
          </a:p>
          <a:p>
            <a:pPr indent="0" lvl="0" marL="0" marR="0" rtl="0" algn="just">
              <a:spcBef>
                <a:spcPts val="0"/>
              </a:spcBef>
              <a:spcAft>
                <a:spcPts val="0"/>
              </a:spcAft>
              <a:buNone/>
            </a:pPr>
            <a:r>
              <a:rPr lang="en-GB" sz="1100">
                <a:solidFill>
                  <a:schemeClr val="dk1"/>
                </a:solidFill>
                <a:latin typeface="Calibri"/>
                <a:ea typeface="Calibri"/>
                <a:cs typeface="Calibri"/>
                <a:sym typeface="Calibri"/>
              </a:rPr>
              <a:t>Water on the surface of spongy and palisade cells (inside the leaf) evaporates and then diffuses out of the leaf. This is called transpiration. More water is drawn out of the xylem cells inside the leaf to replace what's lost. As the xylem cells make a continuous tube from the leaf, down the stem to the roots, this acts like a drinking straw, producing a flow of water and dissolved minerals from roots to leaves.</a:t>
            </a:r>
            <a:endParaRPr/>
          </a:p>
        </p:txBody>
      </p:sp>
      <p:sp>
        <p:nvSpPr>
          <p:cNvPr id="205" name="Google Shape;205;p7"/>
          <p:cNvSpPr/>
          <p:nvPr/>
        </p:nvSpPr>
        <p:spPr>
          <a:xfrm>
            <a:off x="58229" y="3028298"/>
            <a:ext cx="3387785" cy="1446550"/>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en-GB" sz="1100">
                <a:solidFill>
                  <a:schemeClr val="dk1"/>
                </a:solidFill>
                <a:latin typeface="Calibri"/>
                <a:ea typeface="Calibri"/>
                <a:cs typeface="Calibri"/>
                <a:sym typeface="Calibri"/>
              </a:rPr>
              <a:t>Guard Cells </a:t>
            </a:r>
            <a:endParaRPr/>
          </a:p>
          <a:p>
            <a:pPr indent="0" lvl="0" marL="0" marR="0" rtl="0" algn="just">
              <a:spcBef>
                <a:spcPts val="0"/>
              </a:spcBef>
              <a:spcAft>
                <a:spcPts val="0"/>
              </a:spcAft>
              <a:buNone/>
            </a:pPr>
            <a:r>
              <a:rPr lang="en-GB" sz="1100">
                <a:solidFill>
                  <a:schemeClr val="dk1"/>
                </a:solidFill>
                <a:latin typeface="Calibri"/>
                <a:ea typeface="Calibri"/>
                <a:cs typeface="Calibri"/>
                <a:sym typeface="Calibri"/>
              </a:rPr>
              <a:t>The role of stomata and guard cells are to control gas exchange and water loss. The opening and closing of the </a:t>
            </a:r>
            <a:r>
              <a:rPr b="1" lang="en-GB" sz="1100">
                <a:solidFill>
                  <a:schemeClr val="dk1"/>
                </a:solidFill>
                <a:latin typeface="Calibri"/>
                <a:ea typeface="Calibri"/>
                <a:cs typeface="Calibri"/>
                <a:sym typeface="Calibri"/>
              </a:rPr>
              <a:t>stomata</a:t>
            </a:r>
            <a:r>
              <a:rPr lang="en-GB" sz="1100">
                <a:solidFill>
                  <a:schemeClr val="dk1"/>
                </a:solidFill>
                <a:latin typeface="Calibri"/>
                <a:ea typeface="Calibri"/>
                <a:cs typeface="Calibri"/>
                <a:sym typeface="Calibri"/>
              </a:rPr>
              <a:t> is controlled by the guard cells. In light, guard cells take up water by osmosis and become turgid. Because their inner walls are rigid they are pulled apart, opening the pore. In darkness water is lost and the inner walls move together closing the pore.</a:t>
            </a:r>
            <a:endParaRPr/>
          </a:p>
        </p:txBody>
      </p:sp>
      <p:cxnSp>
        <p:nvCxnSpPr>
          <p:cNvPr id="206" name="Google Shape;206;p7"/>
          <p:cNvCxnSpPr/>
          <p:nvPr/>
        </p:nvCxnSpPr>
        <p:spPr>
          <a:xfrm>
            <a:off x="46042" y="3012758"/>
            <a:ext cx="9024941" cy="0"/>
          </a:xfrm>
          <a:prstGeom prst="straightConnector1">
            <a:avLst/>
          </a:prstGeom>
          <a:noFill/>
          <a:ln cap="flat" cmpd="sng" w="57150">
            <a:solidFill>
              <a:schemeClr val="dk1"/>
            </a:solidFill>
            <a:prstDash val="solid"/>
            <a:miter lim="800000"/>
            <a:headEnd len="sm" w="sm" type="none"/>
            <a:tailEnd len="sm" w="sm" type="none"/>
          </a:ln>
        </p:spPr>
      </p:cxnSp>
      <p:cxnSp>
        <p:nvCxnSpPr>
          <p:cNvPr id="207" name="Google Shape;207;p7"/>
          <p:cNvCxnSpPr/>
          <p:nvPr/>
        </p:nvCxnSpPr>
        <p:spPr>
          <a:xfrm>
            <a:off x="46042" y="4483438"/>
            <a:ext cx="9024941" cy="0"/>
          </a:xfrm>
          <a:prstGeom prst="straightConnector1">
            <a:avLst/>
          </a:prstGeom>
          <a:noFill/>
          <a:ln cap="flat" cmpd="sng" w="57150">
            <a:solidFill>
              <a:schemeClr val="dk1"/>
            </a:solidFill>
            <a:prstDash val="solid"/>
            <a:miter lim="800000"/>
            <a:headEnd len="sm" w="sm" type="none"/>
            <a:tailEnd len="sm" w="sm" type="none"/>
          </a:ln>
        </p:spPr>
      </p:cxnSp>
      <p:cxnSp>
        <p:nvCxnSpPr>
          <p:cNvPr id="208" name="Google Shape;208;p7"/>
          <p:cNvCxnSpPr/>
          <p:nvPr/>
        </p:nvCxnSpPr>
        <p:spPr>
          <a:xfrm>
            <a:off x="5492476" y="429578"/>
            <a:ext cx="0" cy="2583180"/>
          </a:xfrm>
          <a:prstGeom prst="straightConnector1">
            <a:avLst/>
          </a:prstGeom>
          <a:noFill/>
          <a:ln cap="flat" cmpd="sng" w="57150">
            <a:solidFill>
              <a:schemeClr val="dk1"/>
            </a:solidFill>
            <a:prstDash val="solid"/>
            <a:miter lim="800000"/>
            <a:headEnd len="sm" w="sm" type="none"/>
            <a:tailEnd len="sm" w="sm" type="none"/>
          </a:ln>
        </p:spPr>
      </p:cxnSp>
      <p:cxnSp>
        <p:nvCxnSpPr>
          <p:cNvPr id="209" name="Google Shape;209;p7"/>
          <p:cNvCxnSpPr/>
          <p:nvPr/>
        </p:nvCxnSpPr>
        <p:spPr>
          <a:xfrm>
            <a:off x="3028013" y="429578"/>
            <a:ext cx="0" cy="2583180"/>
          </a:xfrm>
          <a:prstGeom prst="straightConnector1">
            <a:avLst/>
          </a:prstGeom>
          <a:noFill/>
          <a:ln cap="flat" cmpd="sng" w="57150">
            <a:solidFill>
              <a:schemeClr val="dk1"/>
            </a:solidFill>
            <a:prstDash val="solid"/>
            <a:miter lim="800000"/>
            <a:headEnd len="sm" w="sm" type="none"/>
            <a:tailEnd len="sm" w="sm" type="none"/>
          </a:ln>
        </p:spPr>
      </p:cxnSp>
      <p:cxnSp>
        <p:nvCxnSpPr>
          <p:cNvPr id="210" name="Google Shape;210;p7"/>
          <p:cNvCxnSpPr/>
          <p:nvPr/>
        </p:nvCxnSpPr>
        <p:spPr>
          <a:xfrm>
            <a:off x="3446014" y="3028298"/>
            <a:ext cx="0" cy="1467897"/>
          </a:xfrm>
          <a:prstGeom prst="straightConnector1">
            <a:avLst/>
          </a:prstGeom>
          <a:noFill/>
          <a:ln cap="flat" cmpd="sng" w="57150">
            <a:solidFill>
              <a:schemeClr val="dk1"/>
            </a:solidFill>
            <a:prstDash val="solid"/>
            <a:miter lim="800000"/>
            <a:headEnd len="sm" w="sm" type="none"/>
            <a:tailEnd len="sm" w="sm" type="none"/>
          </a:ln>
        </p:spPr>
      </p:cxn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graphicFrame>
        <p:nvGraphicFramePr>
          <p:cNvPr id="216" name="Google Shape;216;p8"/>
          <p:cNvGraphicFramePr/>
          <p:nvPr/>
        </p:nvGraphicFramePr>
        <p:xfrm>
          <a:off x="58229" y="2405744"/>
          <a:ext cx="3000000" cy="3000000"/>
        </p:xfrm>
        <a:graphic>
          <a:graphicData uri="http://schemas.openxmlformats.org/drawingml/2006/table">
            <a:tbl>
              <a:tblPr bandRow="1" firstRow="1">
                <a:noFill/>
                <a:tableStyleId>{C6313981-ECD1-4C66-B60F-C82F58517611}</a:tableStyleId>
              </a:tblPr>
              <a:tblGrid>
                <a:gridCol w="1019450"/>
                <a:gridCol w="783775"/>
                <a:gridCol w="2079175"/>
                <a:gridCol w="1817925"/>
                <a:gridCol w="1600200"/>
                <a:gridCol w="1727025"/>
              </a:tblGrid>
              <a:tr h="292950">
                <a:tc>
                  <a:txBody>
                    <a:bodyPr/>
                    <a:lstStyle/>
                    <a:p>
                      <a:pPr indent="0" lvl="0" marL="0" marR="0" rtl="0" algn="ctr">
                        <a:spcBef>
                          <a:spcPts val="0"/>
                        </a:spcBef>
                        <a:spcAft>
                          <a:spcPts val="0"/>
                        </a:spcAft>
                        <a:buNone/>
                      </a:pPr>
                      <a:r>
                        <a:rPr b="1" lang="en-GB" sz="1200"/>
                        <a:t>Disease</a:t>
                      </a:r>
                      <a:endParaRPr/>
                    </a:p>
                  </a:txBody>
                  <a:tcPr marT="45725" marB="45725" marR="91450" marL="91450" anchor="ctr">
                    <a:solidFill>
                      <a:srgbClr val="D8D8D8"/>
                    </a:solidFill>
                  </a:tcPr>
                </a:tc>
                <a:tc>
                  <a:txBody>
                    <a:bodyPr/>
                    <a:lstStyle/>
                    <a:p>
                      <a:pPr indent="0" lvl="0" marL="0" marR="0" rtl="0" algn="ctr">
                        <a:spcBef>
                          <a:spcPts val="0"/>
                        </a:spcBef>
                        <a:spcAft>
                          <a:spcPts val="0"/>
                        </a:spcAft>
                        <a:buNone/>
                      </a:pPr>
                      <a:r>
                        <a:rPr b="1" lang="en-GB" sz="1200"/>
                        <a:t>Type of Microbe</a:t>
                      </a:r>
                      <a:endParaRPr/>
                    </a:p>
                  </a:txBody>
                  <a:tcPr marT="45725" marB="45725" marR="91450" marL="91450" anchor="ctr">
                    <a:solidFill>
                      <a:srgbClr val="D8D8D8"/>
                    </a:solidFill>
                  </a:tcPr>
                </a:tc>
                <a:tc>
                  <a:txBody>
                    <a:bodyPr/>
                    <a:lstStyle/>
                    <a:p>
                      <a:pPr indent="0" lvl="0" marL="0" marR="0" rtl="0" algn="ctr">
                        <a:spcBef>
                          <a:spcPts val="0"/>
                        </a:spcBef>
                        <a:spcAft>
                          <a:spcPts val="0"/>
                        </a:spcAft>
                        <a:buNone/>
                      </a:pPr>
                      <a:r>
                        <a:rPr b="1" lang="en-GB" sz="1200"/>
                        <a:t>Symptoms</a:t>
                      </a:r>
                      <a:endParaRPr/>
                    </a:p>
                  </a:txBody>
                  <a:tcPr marT="45725" marB="45725" marR="91450" marL="91450" anchor="ctr">
                    <a:solidFill>
                      <a:srgbClr val="D8D8D8"/>
                    </a:solidFill>
                  </a:tcPr>
                </a:tc>
                <a:tc>
                  <a:txBody>
                    <a:bodyPr/>
                    <a:lstStyle/>
                    <a:p>
                      <a:pPr indent="0" lvl="0" marL="0" marR="0" rtl="0" algn="ctr">
                        <a:spcBef>
                          <a:spcPts val="0"/>
                        </a:spcBef>
                        <a:spcAft>
                          <a:spcPts val="0"/>
                        </a:spcAft>
                        <a:buNone/>
                      </a:pPr>
                      <a:r>
                        <a:rPr b="1" lang="en-GB" sz="1200"/>
                        <a:t>How its Spread</a:t>
                      </a:r>
                      <a:endParaRPr/>
                    </a:p>
                  </a:txBody>
                  <a:tcPr marT="45725" marB="45725" marR="91450" marL="91450" anchor="ctr">
                    <a:solidFill>
                      <a:srgbClr val="D8D8D8"/>
                    </a:solidFill>
                  </a:tcPr>
                </a:tc>
                <a:tc>
                  <a:txBody>
                    <a:bodyPr/>
                    <a:lstStyle/>
                    <a:p>
                      <a:pPr indent="0" lvl="0" marL="0" marR="0" rtl="0" algn="ctr">
                        <a:spcBef>
                          <a:spcPts val="0"/>
                        </a:spcBef>
                        <a:spcAft>
                          <a:spcPts val="0"/>
                        </a:spcAft>
                        <a:buNone/>
                      </a:pPr>
                      <a:r>
                        <a:rPr b="1" lang="en-GB" sz="1200"/>
                        <a:t>Ways of Preventing Disease</a:t>
                      </a:r>
                      <a:endParaRPr/>
                    </a:p>
                  </a:txBody>
                  <a:tcPr marT="45725" marB="45725" marR="91450" marL="91450" anchor="ctr">
                    <a:solidFill>
                      <a:srgbClr val="D8D8D8"/>
                    </a:solidFill>
                  </a:tcPr>
                </a:tc>
                <a:tc>
                  <a:txBody>
                    <a:bodyPr/>
                    <a:lstStyle/>
                    <a:p>
                      <a:pPr indent="0" lvl="0" marL="0" marR="0" rtl="0" algn="ctr">
                        <a:spcBef>
                          <a:spcPts val="0"/>
                        </a:spcBef>
                        <a:spcAft>
                          <a:spcPts val="0"/>
                        </a:spcAft>
                        <a:buNone/>
                      </a:pPr>
                      <a:r>
                        <a:rPr b="1" lang="en-GB" sz="1200"/>
                        <a:t>Ways of Treating Disease</a:t>
                      </a:r>
                      <a:endParaRPr/>
                    </a:p>
                  </a:txBody>
                  <a:tcPr marT="45725" marB="45725" marR="91450" marL="91450" anchor="ctr">
                    <a:solidFill>
                      <a:srgbClr val="D8D8D8"/>
                    </a:solidFill>
                  </a:tcPr>
                </a:tc>
              </a:tr>
              <a:tr h="410125">
                <a:tc>
                  <a:txBody>
                    <a:bodyPr/>
                    <a:lstStyle/>
                    <a:p>
                      <a:pPr indent="0" lvl="0" marL="0" marR="0" rtl="0" algn="ctr">
                        <a:spcBef>
                          <a:spcPts val="0"/>
                        </a:spcBef>
                        <a:spcAft>
                          <a:spcPts val="0"/>
                        </a:spcAft>
                        <a:buNone/>
                      </a:pPr>
                      <a:r>
                        <a:rPr lang="en-GB" sz="1200"/>
                        <a:t>Salmonella</a:t>
                      </a:r>
                      <a:endParaRPr/>
                    </a:p>
                  </a:txBody>
                  <a:tcPr marT="45725" marB="45725" marR="91450" marL="91450" anchor="ctr"/>
                </a:tc>
                <a:tc>
                  <a:txBody>
                    <a:bodyPr/>
                    <a:lstStyle/>
                    <a:p>
                      <a:pPr indent="0" lvl="0" marL="0" marR="0" rtl="0" algn="ctr">
                        <a:spcBef>
                          <a:spcPts val="0"/>
                        </a:spcBef>
                        <a:spcAft>
                          <a:spcPts val="0"/>
                        </a:spcAft>
                        <a:buNone/>
                      </a:pPr>
                      <a:r>
                        <a:rPr lang="en-GB" sz="1200"/>
                        <a:t>Bacterial</a:t>
                      </a:r>
                      <a:endParaRPr/>
                    </a:p>
                  </a:txBody>
                  <a:tcPr marT="45725" marB="45725" marR="91450" marL="91450" anchor="ctr"/>
                </a:tc>
                <a:tc>
                  <a:txBody>
                    <a:bodyPr/>
                    <a:lstStyle/>
                    <a:p>
                      <a:pPr indent="0" lvl="0" marL="0" marR="0" rtl="0" algn="ctr">
                        <a:spcBef>
                          <a:spcPts val="0"/>
                        </a:spcBef>
                        <a:spcAft>
                          <a:spcPts val="0"/>
                        </a:spcAft>
                        <a:buNone/>
                      </a:pPr>
                      <a:r>
                        <a:rPr lang="en-GB" sz="1200"/>
                        <a:t>Fever, abdominal cramps, vomiting and diarrhoea </a:t>
                      </a:r>
                      <a:endParaRPr sz="1200"/>
                    </a:p>
                  </a:txBody>
                  <a:tcPr marT="45725" marB="45725" marR="91450" marL="91450" anchor="ctr"/>
                </a:tc>
                <a:tc>
                  <a:txBody>
                    <a:bodyPr/>
                    <a:lstStyle/>
                    <a:p>
                      <a:pPr indent="0" lvl="0" marL="0" marR="0" rtl="0" algn="ctr">
                        <a:spcBef>
                          <a:spcPts val="0"/>
                        </a:spcBef>
                        <a:spcAft>
                          <a:spcPts val="0"/>
                        </a:spcAft>
                        <a:buNone/>
                      </a:pPr>
                      <a:r>
                        <a:rPr lang="en-GB" sz="1200"/>
                        <a:t>Bacteria in food and food prepared in unhygienic conditions</a:t>
                      </a:r>
                      <a:endParaRPr/>
                    </a:p>
                  </a:txBody>
                  <a:tcPr marT="45725" marB="45725" marR="91450" marL="91450" anchor="ctr"/>
                </a:tc>
                <a:tc>
                  <a:txBody>
                    <a:bodyPr/>
                    <a:lstStyle/>
                    <a:p>
                      <a:pPr indent="0" lvl="0" marL="0" marR="0" rtl="0" algn="ctr">
                        <a:spcBef>
                          <a:spcPts val="0"/>
                        </a:spcBef>
                        <a:spcAft>
                          <a:spcPts val="0"/>
                        </a:spcAft>
                        <a:buNone/>
                      </a:pPr>
                      <a:r>
                        <a:rPr lang="en-GB" sz="1200"/>
                        <a:t>Vaccinating chickens and washing hands and surfaces.</a:t>
                      </a:r>
                      <a:endParaRPr/>
                    </a:p>
                  </a:txBody>
                  <a:tcPr marT="45725" marB="45725" marR="91450" marL="91450" anchor="ctr"/>
                </a:tc>
                <a:tc>
                  <a:txBody>
                    <a:bodyPr/>
                    <a:lstStyle/>
                    <a:p>
                      <a:pPr indent="0" lvl="0" marL="0" marR="0" rtl="0" algn="ctr">
                        <a:spcBef>
                          <a:spcPts val="0"/>
                        </a:spcBef>
                        <a:spcAft>
                          <a:spcPts val="0"/>
                        </a:spcAft>
                        <a:buNone/>
                      </a:pPr>
                      <a:r>
                        <a:rPr lang="en-GB" sz="1200"/>
                        <a:t>Normally goes without treatment needed</a:t>
                      </a:r>
                      <a:endParaRPr/>
                    </a:p>
                  </a:txBody>
                  <a:tcPr marT="45725" marB="45725" marR="91450" marL="91450" anchor="ctr"/>
                </a:tc>
              </a:tr>
              <a:tr h="410125">
                <a:tc>
                  <a:txBody>
                    <a:bodyPr/>
                    <a:lstStyle/>
                    <a:p>
                      <a:pPr indent="0" lvl="0" marL="0" marR="0" rtl="0" algn="ctr">
                        <a:spcBef>
                          <a:spcPts val="0"/>
                        </a:spcBef>
                        <a:spcAft>
                          <a:spcPts val="0"/>
                        </a:spcAft>
                        <a:buNone/>
                      </a:pPr>
                      <a:r>
                        <a:rPr lang="en-GB" sz="1200"/>
                        <a:t>Gonorrhoea</a:t>
                      </a:r>
                      <a:endParaRPr/>
                    </a:p>
                  </a:txBody>
                  <a:tcPr marT="45725" marB="45725" marR="91450" marL="91450" anchor="ctr"/>
                </a:tc>
                <a:tc>
                  <a:txBody>
                    <a:bodyPr/>
                    <a:lstStyle/>
                    <a:p>
                      <a:pPr indent="0" lvl="0" marL="0" marR="0" rtl="0" algn="ctr">
                        <a:spcBef>
                          <a:spcPts val="0"/>
                        </a:spcBef>
                        <a:spcAft>
                          <a:spcPts val="0"/>
                        </a:spcAft>
                        <a:buNone/>
                      </a:pPr>
                      <a:r>
                        <a:rPr lang="en-GB" sz="1200"/>
                        <a:t>Bacterial</a:t>
                      </a:r>
                      <a:endParaRPr/>
                    </a:p>
                  </a:txBody>
                  <a:tcPr marT="45725" marB="45725" marR="91450" marL="91450" anchor="ctr"/>
                </a:tc>
                <a:tc>
                  <a:txBody>
                    <a:bodyPr/>
                    <a:lstStyle/>
                    <a:p>
                      <a:pPr indent="0" lvl="0" marL="0" marR="0" rtl="0" algn="ctr">
                        <a:spcBef>
                          <a:spcPts val="0"/>
                        </a:spcBef>
                        <a:spcAft>
                          <a:spcPts val="0"/>
                        </a:spcAft>
                        <a:buNone/>
                      </a:pPr>
                      <a:r>
                        <a:rPr lang="en-GB" sz="1200"/>
                        <a:t>Thick yellow or green discharge from the vagina or penis and pain on urinating</a:t>
                      </a:r>
                      <a:endParaRPr sz="1200"/>
                    </a:p>
                  </a:txBody>
                  <a:tcPr marT="45725" marB="45725" marR="91450" marL="91450" anchor="ctr"/>
                </a:tc>
                <a:tc>
                  <a:txBody>
                    <a:bodyPr/>
                    <a:lstStyle/>
                    <a:p>
                      <a:pPr indent="0" lvl="0" marL="0" marR="0" rtl="0" algn="ctr">
                        <a:spcBef>
                          <a:spcPts val="0"/>
                        </a:spcBef>
                        <a:spcAft>
                          <a:spcPts val="0"/>
                        </a:spcAft>
                        <a:buNone/>
                      </a:pPr>
                      <a:r>
                        <a:rPr lang="en-GB" sz="1200"/>
                        <a:t>Sexual Contact</a:t>
                      </a:r>
                      <a:endParaRPr/>
                    </a:p>
                  </a:txBody>
                  <a:tcPr marT="45725" marB="45725" marR="91450" marL="91450" anchor="ctr"/>
                </a:tc>
                <a:tc>
                  <a:txBody>
                    <a:bodyPr/>
                    <a:lstStyle/>
                    <a:p>
                      <a:pPr indent="0" lvl="0" marL="0" marR="0" rtl="0" algn="ctr">
                        <a:spcBef>
                          <a:spcPts val="0"/>
                        </a:spcBef>
                        <a:spcAft>
                          <a:spcPts val="0"/>
                        </a:spcAft>
                        <a:buNone/>
                      </a:pPr>
                      <a:r>
                        <a:rPr lang="en-GB" sz="1200"/>
                        <a:t>Barrier method of contraception</a:t>
                      </a:r>
                      <a:endParaRPr/>
                    </a:p>
                  </a:txBody>
                  <a:tcPr marT="45725" marB="45725" marR="91450" marL="91450" anchor="ctr"/>
                </a:tc>
                <a:tc>
                  <a:txBody>
                    <a:bodyPr/>
                    <a:lstStyle/>
                    <a:p>
                      <a:pPr indent="0" lvl="0" marL="0" marR="0" rtl="0" algn="ctr">
                        <a:spcBef>
                          <a:spcPts val="0"/>
                        </a:spcBef>
                        <a:spcAft>
                          <a:spcPts val="0"/>
                        </a:spcAft>
                        <a:buNone/>
                      </a:pPr>
                      <a:r>
                        <a:rPr lang="en-GB" sz="1200"/>
                        <a:t>Antibiotics</a:t>
                      </a:r>
                      <a:endParaRPr/>
                    </a:p>
                  </a:txBody>
                  <a:tcPr marT="45725" marB="45725" marR="91450" marL="91450" anchor="ctr"/>
                </a:tc>
              </a:tr>
              <a:tr h="292950">
                <a:tc>
                  <a:txBody>
                    <a:bodyPr/>
                    <a:lstStyle/>
                    <a:p>
                      <a:pPr indent="0" lvl="0" marL="0" marR="0" rtl="0" algn="ctr">
                        <a:spcBef>
                          <a:spcPts val="0"/>
                        </a:spcBef>
                        <a:spcAft>
                          <a:spcPts val="0"/>
                        </a:spcAft>
                        <a:buNone/>
                      </a:pPr>
                      <a:r>
                        <a:rPr lang="en-GB" sz="1200"/>
                        <a:t>Measles</a:t>
                      </a:r>
                      <a:endParaRPr/>
                    </a:p>
                  </a:txBody>
                  <a:tcPr marT="45725" marB="45725" marR="91450" marL="91450" anchor="ctr"/>
                </a:tc>
                <a:tc>
                  <a:txBody>
                    <a:bodyPr/>
                    <a:lstStyle/>
                    <a:p>
                      <a:pPr indent="0" lvl="0" marL="0" marR="0" rtl="0" algn="ctr">
                        <a:spcBef>
                          <a:spcPts val="0"/>
                        </a:spcBef>
                        <a:spcAft>
                          <a:spcPts val="0"/>
                        </a:spcAft>
                        <a:buNone/>
                      </a:pPr>
                      <a:r>
                        <a:rPr lang="en-GB" sz="1200"/>
                        <a:t>Virus</a:t>
                      </a:r>
                      <a:endParaRPr/>
                    </a:p>
                  </a:txBody>
                  <a:tcPr marT="45725" marB="45725" marR="91450" marL="91450" anchor="ctr"/>
                </a:tc>
                <a:tc>
                  <a:txBody>
                    <a:bodyPr/>
                    <a:lstStyle/>
                    <a:p>
                      <a:pPr indent="0" lvl="0" marL="0" marR="0" rtl="0" algn="ctr">
                        <a:spcBef>
                          <a:spcPts val="0"/>
                        </a:spcBef>
                        <a:spcAft>
                          <a:spcPts val="0"/>
                        </a:spcAft>
                        <a:buNone/>
                      </a:pPr>
                      <a:r>
                        <a:rPr lang="en-GB" sz="1200"/>
                        <a:t>Fever and red skin rash</a:t>
                      </a:r>
                      <a:endParaRPr/>
                    </a:p>
                  </a:txBody>
                  <a:tcPr marT="45725" marB="45725" marR="91450" marL="91450" anchor="ctr"/>
                </a:tc>
                <a:tc>
                  <a:txBody>
                    <a:bodyPr/>
                    <a:lstStyle/>
                    <a:p>
                      <a:pPr indent="0" lvl="0" marL="0" marR="0" rtl="0" algn="ctr">
                        <a:spcBef>
                          <a:spcPts val="0"/>
                        </a:spcBef>
                        <a:spcAft>
                          <a:spcPts val="0"/>
                        </a:spcAft>
                        <a:buNone/>
                      </a:pPr>
                      <a:r>
                        <a:rPr lang="en-GB" sz="1200"/>
                        <a:t>Inhalation of droplets from sneezes and coughs</a:t>
                      </a:r>
                      <a:endParaRPr sz="1200"/>
                    </a:p>
                  </a:txBody>
                  <a:tcPr marT="45725" marB="45725" marR="91450" marL="91450" anchor="ctr"/>
                </a:tc>
                <a:tc>
                  <a:txBody>
                    <a:bodyPr/>
                    <a:lstStyle/>
                    <a:p>
                      <a:pPr indent="0" lvl="0" marL="0" marR="0" rtl="0" algn="ctr">
                        <a:spcBef>
                          <a:spcPts val="0"/>
                        </a:spcBef>
                        <a:spcAft>
                          <a:spcPts val="0"/>
                        </a:spcAft>
                        <a:buNone/>
                      </a:pPr>
                      <a:r>
                        <a:rPr lang="en-GB" sz="1200"/>
                        <a:t>Vaccination </a:t>
                      </a:r>
                      <a:endParaRPr/>
                    </a:p>
                  </a:txBody>
                  <a:tcPr marT="45725" marB="45725" marR="91450" marL="91450" anchor="ctr"/>
                </a:tc>
                <a:tc>
                  <a:txBody>
                    <a:bodyPr/>
                    <a:lstStyle/>
                    <a:p>
                      <a:pPr indent="0" lvl="0" marL="0" marR="0" rtl="0" algn="ctr">
                        <a:spcBef>
                          <a:spcPts val="0"/>
                        </a:spcBef>
                        <a:spcAft>
                          <a:spcPts val="0"/>
                        </a:spcAft>
                        <a:buNone/>
                      </a:pPr>
                      <a:r>
                        <a:rPr lang="en-GB" sz="1200"/>
                        <a:t>-</a:t>
                      </a:r>
                      <a:endParaRPr/>
                    </a:p>
                  </a:txBody>
                  <a:tcPr marT="45725" marB="45725" marR="91450" marL="91450" anchor="ctr"/>
                </a:tc>
              </a:tr>
              <a:tr h="410125">
                <a:tc>
                  <a:txBody>
                    <a:bodyPr/>
                    <a:lstStyle/>
                    <a:p>
                      <a:pPr indent="0" lvl="0" marL="0" marR="0" rtl="0" algn="ctr">
                        <a:spcBef>
                          <a:spcPts val="0"/>
                        </a:spcBef>
                        <a:spcAft>
                          <a:spcPts val="0"/>
                        </a:spcAft>
                        <a:buNone/>
                      </a:pPr>
                      <a:r>
                        <a:rPr lang="en-GB" sz="1200"/>
                        <a:t>HIV</a:t>
                      </a:r>
                      <a:endParaRPr/>
                    </a:p>
                  </a:txBody>
                  <a:tcPr marT="45725" marB="45725" marR="91450" marL="91450" anchor="ctr"/>
                </a:tc>
                <a:tc>
                  <a:txBody>
                    <a:bodyPr/>
                    <a:lstStyle/>
                    <a:p>
                      <a:pPr indent="0" lvl="0" marL="0" marR="0" rtl="0" algn="ctr">
                        <a:spcBef>
                          <a:spcPts val="0"/>
                        </a:spcBef>
                        <a:spcAft>
                          <a:spcPts val="0"/>
                        </a:spcAft>
                        <a:buNone/>
                      </a:pPr>
                      <a:r>
                        <a:rPr lang="en-GB" sz="1200"/>
                        <a:t>Virus</a:t>
                      </a:r>
                      <a:endParaRPr/>
                    </a:p>
                  </a:txBody>
                  <a:tcPr marT="45725" marB="45725" marR="91450" marL="91450" anchor="ctr"/>
                </a:tc>
                <a:tc>
                  <a:txBody>
                    <a:bodyPr/>
                    <a:lstStyle/>
                    <a:p>
                      <a:pPr indent="0" lvl="0" marL="0" marR="0" rtl="0" algn="ctr">
                        <a:spcBef>
                          <a:spcPts val="0"/>
                        </a:spcBef>
                        <a:spcAft>
                          <a:spcPts val="0"/>
                        </a:spcAft>
                        <a:buNone/>
                      </a:pPr>
                      <a:r>
                        <a:rPr lang="en-GB" sz="1200"/>
                        <a:t>Flu like illness to start before immune system becomes weakened.</a:t>
                      </a:r>
                      <a:endParaRPr/>
                    </a:p>
                  </a:txBody>
                  <a:tcPr marT="45725" marB="45725" marR="91450" marL="91450" anchor="ctr"/>
                </a:tc>
                <a:tc>
                  <a:txBody>
                    <a:bodyPr/>
                    <a:lstStyle/>
                    <a:p>
                      <a:pPr indent="0" lvl="0" marL="0" marR="0" rtl="0" algn="ctr">
                        <a:spcBef>
                          <a:spcPts val="0"/>
                        </a:spcBef>
                        <a:spcAft>
                          <a:spcPts val="0"/>
                        </a:spcAft>
                        <a:buNone/>
                      </a:pPr>
                      <a:r>
                        <a:rPr lang="en-GB" sz="1200"/>
                        <a:t>Sexual contact or exchange of body fluids</a:t>
                      </a:r>
                      <a:endParaRPr/>
                    </a:p>
                  </a:txBody>
                  <a:tcPr marT="45725" marB="45725" marR="91450" marL="91450" anchor="ctr"/>
                </a:tc>
                <a:tc>
                  <a:txBody>
                    <a:bodyPr/>
                    <a:lstStyle/>
                    <a:p>
                      <a:pPr indent="0" lvl="0" marL="0" marR="0" rtl="0" algn="ctr">
                        <a:lnSpc>
                          <a:spcPct val="100000"/>
                        </a:lnSpc>
                        <a:spcBef>
                          <a:spcPts val="0"/>
                        </a:spcBef>
                        <a:spcAft>
                          <a:spcPts val="0"/>
                        </a:spcAft>
                        <a:buClr>
                          <a:schemeClr val="dk1"/>
                        </a:buClr>
                        <a:buSzPts val="1200"/>
                        <a:buFont typeface="Calibri"/>
                        <a:buNone/>
                      </a:pPr>
                      <a:r>
                        <a:rPr lang="en-GB" sz="1200"/>
                        <a:t>Barrier method of contraception and not sharing needles</a:t>
                      </a:r>
                      <a:endParaRPr/>
                    </a:p>
                  </a:txBody>
                  <a:tcPr marT="45725" marB="45725" marR="91450" marL="91450" anchor="ctr"/>
                </a:tc>
                <a:tc>
                  <a:txBody>
                    <a:bodyPr/>
                    <a:lstStyle/>
                    <a:p>
                      <a:pPr indent="0" lvl="0" marL="0" marR="0" rtl="0" algn="ctr">
                        <a:spcBef>
                          <a:spcPts val="0"/>
                        </a:spcBef>
                        <a:spcAft>
                          <a:spcPts val="0"/>
                        </a:spcAft>
                        <a:buNone/>
                      </a:pPr>
                      <a:r>
                        <a:rPr lang="en-GB" sz="1200"/>
                        <a:t>Antiretroviral Drugs </a:t>
                      </a:r>
                      <a:endParaRPr sz="1200"/>
                    </a:p>
                  </a:txBody>
                  <a:tcPr marT="45725" marB="45725" marR="91450" marL="91450" anchor="ctr"/>
                </a:tc>
              </a:tr>
              <a:tr h="292950">
                <a:tc>
                  <a:txBody>
                    <a:bodyPr/>
                    <a:lstStyle/>
                    <a:p>
                      <a:pPr indent="0" lvl="0" marL="0" marR="0" rtl="0" algn="ctr">
                        <a:spcBef>
                          <a:spcPts val="0"/>
                        </a:spcBef>
                        <a:spcAft>
                          <a:spcPts val="0"/>
                        </a:spcAft>
                        <a:buNone/>
                      </a:pPr>
                      <a:r>
                        <a:rPr lang="en-GB" sz="1200"/>
                        <a:t>Tobacco Mosaic Virus</a:t>
                      </a:r>
                      <a:endParaRPr/>
                    </a:p>
                  </a:txBody>
                  <a:tcPr marT="45725" marB="45725" marR="91450" marL="91450" anchor="ctr"/>
                </a:tc>
                <a:tc>
                  <a:txBody>
                    <a:bodyPr/>
                    <a:lstStyle/>
                    <a:p>
                      <a:pPr indent="0" lvl="0" marL="0" marR="0" rtl="0" algn="ctr">
                        <a:spcBef>
                          <a:spcPts val="0"/>
                        </a:spcBef>
                        <a:spcAft>
                          <a:spcPts val="0"/>
                        </a:spcAft>
                        <a:buNone/>
                      </a:pPr>
                      <a:r>
                        <a:rPr lang="en-GB" sz="1200"/>
                        <a:t>Virus</a:t>
                      </a:r>
                      <a:endParaRPr/>
                    </a:p>
                  </a:txBody>
                  <a:tcPr marT="45725" marB="45725" marR="91450" marL="91450" anchor="ctr"/>
                </a:tc>
                <a:tc>
                  <a:txBody>
                    <a:bodyPr/>
                    <a:lstStyle/>
                    <a:p>
                      <a:pPr indent="0" lvl="0" marL="0" marR="0" rtl="0" algn="ctr">
                        <a:spcBef>
                          <a:spcPts val="0"/>
                        </a:spcBef>
                        <a:spcAft>
                          <a:spcPts val="0"/>
                        </a:spcAft>
                        <a:buNone/>
                      </a:pPr>
                      <a:r>
                        <a:rPr lang="en-GB" sz="1200"/>
                        <a:t>Mosaic pattern of discoloration on leaf</a:t>
                      </a:r>
                      <a:endParaRPr/>
                    </a:p>
                  </a:txBody>
                  <a:tcPr marT="45725" marB="45725" marR="91450" marL="91450" anchor="ctr"/>
                </a:tc>
                <a:tc>
                  <a:txBody>
                    <a:bodyPr/>
                    <a:lstStyle/>
                    <a:p>
                      <a:pPr indent="0" lvl="0" marL="0" marR="0" rtl="0" algn="ctr">
                        <a:spcBef>
                          <a:spcPts val="0"/>
                        </a:spcBef>
                        <a:spcAft>
                          <a:spcPts val="0"/>
                        </a:spcAft>
                        <a:buNone/>
                      </a:pPr>
                      <a:r>
                        <a:rPr lang="en-GB" sz="1200"/>
                        <a:t>Contact between plants</a:t>
                      </a:r>
                      <a:endParaRPr/>
                    </a:p>
                  </a:txBody>
                  <a:tcPr marT="45725" marB="45725" marR="91450" marL="91450" anchor="ctr"/>
                </a:tc>
                <a:tc>
                  <a:txBody>
                    <a:bodyPr/>
                    <a:lstStyle/>
                    <a:p>
                      <a:pPr indent="0" lvl="0" marL="0" marR="0" rtl="0" algn="ctr">
                        <a:spcBef>
                          <a:spcPts val="0"/>
                        </a:spcBef>
                        <a:spcAft>
                          <a:spcPts val="0"/>
                        </a:spcAft>
                        <a:buNone/>
                      </a:pPr>
                      <a:r>
                        <a:rPr lang="en-GB" sz="1200"/>
                        <a:t>-</a:t>
                      </a:r>
                      <a:endParaRPr/>
                    </a:p>
                  </a:txBody>
                  <a:tcPr marT="45725" marB="45725" marR="91450" marL="91450" anchor="ctr"/>
                </a:tc>
                <a:tc>
                  <a:txBody>
                    <a:bodyPr/>
                    <a:lstStyle/>
                    <a:p>
                      <a:pPr indent="0" lvl="0" marL="0" marR="0" rtl="0" algn="ctr">
                        <a:spcBef>
                          <a:spcPts val="0"/>
                        </a:spcBef>
                        <a:spcAft>
                          <a:spcPts val="0"/>
                        </a:spcAft>
                        <a:buNone/>
                      </a:pPr>
                      <a:r>
                        <a:rPr lang="en-GB" sz="1200"/>
                        <a:t>Remove infected plants</a:t>
                      </a:r>
                      <a:endParaRPr/>
                    </a:p>
                  </a:txBody>
                  <a:tcPr marT="45725" marB="45725" marR="91450" marL="91450" anchor="ctr"/>
                </a:tc>
              </a:tr>
              <a:tr h="376300">
                <a:tc>
                  <a:txBody>
                    <a:bodyPr/>
                    <a:lstStyle/>
                    <a:p>
                      <a:pPr indent="0" lvl="0" marL="0" marR="0" rtl="0" algn="ctr">
                        <a:spcBef>
                          <a:spcPts val="0"/>
                        </a:spcBef>
                        <a:spcAft>
                          <a:spcPts val="0"/>
                        </a:spcAft>
                        <a:buNone/>
                      </a:pPr>
                      <a:r>
                        <a:rPr lang="en-GB" sz="1200"/>
                        <a:t>Black Spot</a:t>
                      </a:r>
                      <a:endParaRPr/>
                    </a:p>
                  </a:txBody>
                  <a:tcPr marT="45725" marB="45725" marR="91450" marL="91450" anchor="ctr"/>
                </a:tc>
                <a:tc>
                  <a:txBody>
                    <a:bodyPr/>
                    <a:lstStyle/>
                    <a:p>
                      <a:pPr indent="0" lvl="0" marL="0" marR="0" rtl="0" algn="ctr">
                        <a:spcBef>
                          <a:spcPts val="0"/>
                        </a:spcBef>
                        <a:spcAft>
                          <a:spcPts val="0"/>
                        </a:spcAft>
                        <a:buNone/>
                      </a:pPr>
                      <a:r>
                        <a:rPr lang="en-GB" sz="1200"/>
                        <a:t>Fungi</a:t>
                      </a:r>
                      <a:endParaRPr/>
                    </a:p>
                  </a:txBody>
                  <a:tcPr marT="45725" marB="45725" marR="91450" marL="91450" anchor="ctr"/>
                </a:tc>
                <a:tc>
                  <a:txBody>
                    <a:bodyPr/>
                    <a:lstStyle/>
                    <a:p>
                      <a:pPr indent="0" lvl="0" marL="0" marR="0" rtl="0" algn="ctr">
                        <a:spcBef>
                          <a:spcPts val="0"/>
                        </a:spcBef>
                        <a:spcAft>
                          <a:spcPts val="0"/>
                        </a:spcAft>
                        <a:buNone/>
                      </a:pPr>
                      <a:r>
                        <a:rPr lang="en-GB" sz="1200"/>
                        <a:t>Purple or black spots on leaves</a:t>
                      </a:r>
                      <a:endParaRPr/>
                    </a:p>
                  </a:txBody>
                  <a:tcPr marT="45725" marB="45725" marR="91450" marL="91450" anchor="ctr"/>
                </a:tc>
                <a:tc>
                  <a:txBody>
                    <a:bodyPr/>
                    <a:lstStyle/>
                    <a:p>
                      <a:pPr indent="0" lvl="0" marL="0" marR="0" rtl="0" algn="ctr">
                        <a:spcBef>
                          <a:spcPts val="0"/>
                        </a:spcBef>
                        <a:spcAft>
                          <a:spcPts val="0"/>
                        </a:spcAft>
                        <a:buNone/>
                      </a:pPr>
                      <a:r>
                        <a:rPr lang="en-GB" sz="1200"/>
                        <a:t>Contact between plants</a:t>
                      </a:r>
                      <a:endParaRPr/>
                    </a:p>
                  </a:txBody>
                  <a:tcPr marT="45725" marB="45725" marR="91450" marL="91450" anchor="ctr"/>
                </a:tc>
                <a:tc>
                  <a:txBody>
                    <a:bodyPr/>
                    <a:lstStyle/>
                    <a:p>
                      <a:pPr indent="0" lvl="0" marL="0" marR="0" rtl="0" algn="ctr">
                        <a:spcBef>
                          <a:spcPts val="0"/>
                        </a:spcBef>
                        <a:spcAft>
                          <a:spcPts val="0"/>
                        </a:spcAft>
                        <a:buNone/>
                      </a:pPr>
                      <a:r>
                        <a:rPr lang="en-GB" sz="1200"/>
                        <a:t>-</a:t>
                      </a:r>
                      <a:endParaRPr/>
                    </a:p>
                  </a:txBody>
                  <a:tcPr marT="45725" marB="45725" marR="91450" marL="91450" anchor="ctr"/>
                </a:tc>
                <a:tc>
                  <a:txBody>
                    <a:bodyPr/>
                    <a:lstStyle/>
                    <a:p>
                      <a:pPr indent="0" lvl="0" marL="0" marR="0" rtl="0" algn="ctr">
                        <a:spcBef>
                          <a:spcPts val="0"/>
                        </a:spcBef>
                        <a:spcAft>
                          <a:spcPts val="0"/>
                        </a:spcAft>
                        <a:buNone/>
                      </a:pPr>
                      <a:r>
                        <a:rPr lang="en-GB" sz="1200"/>
                        <a:t>Fungicides and removing dead leaves</a:t>
                      </a:r>
                      <a:endParaRPr/>
                    </a:p>
                  </a:txBody>
                  <a:tcPr marT="45725" marB="45725" marR="91450" marL="91450" anchor="ctr"/>
                </a:tc>
              </a:tr>
              <a:tr h="410125">
                <a:tc>
                  <a:txBody>
                    <a:bodyPr/>
                    <a:lstStyle/>
                    <a:p>
                      <a:pPr indent="0" lvl="0" marL="0" marR="0" rtl="0" algn="ctr">
                        <a:spcBef>
                          <a:spcPts val="0"/>
                        </a:spcBef>
                        <a:spcAft>
                          <a:spcPts val="0"/>
                        </a:spcAft>
                        <a:buNone/>
                      </a:pPr>
                      <a:r>
                        <a:rPr lang="en-GB" sz="1200"/>
                        <a:t>Malaria</a:t>
                      </a:r>
                      <a:endParaRPr/>
                    </a:p>
                  </a:txBody>
                  <a:tcPr marT="45725" marB="45725" marR="91450" marL="91450" anchor="ctr"/>
                </a:tc>
                <a:tc>
                  <a:txBody>
                    <a:bodyPr/>
                    <a:lstStyle/>
                    <a:p>
                      <a:pPr indent="0" lvl="0" marL="0" marR="0" rtl="0" algn="ctr">
                        <a:spcBef>
                          <a:spcPts val="0"/>
                        </a:spcBef>
                        <a:spcAft>
                          <a:spcPts val="0"/>
                        </a:spcAft>
                        <a:buNone/>
                      </a:pPr>
                      <a:r>
                        <a:rPr lang="en-GB" sz="1200"/>
                        <a:t>Protist</a:t>
                      </a:r>
                      <a:endParaRPr/>
                    </a:p>
                  </a:txBody>
                  <a:tcPr marT="45725" marB="45725" marR="91450" marL="91450" anchor="ctr"/>
                </a:tc>
                <a:tc>
                  <a:txBody>
                    <a:bodyPr/>
                    <a:lstStyle/>
                    <a:p>
                      <a:pPr indent="0" lvl="0" marL="0" marR="0" rtl="0" algn="ctr">
                        <a:spcBef>
                          <a:spcPts val="0"/>
                        </a:spcBef>
                        <a:spcAft>
                          <a:spcPts val="0"/>
                        </a:spcAft>
                        <a:buNone/>
                      </a:pPr>
                      <a:r>
                        <a:rPr lang="en-GB" sz="1200"/>
                        <a:t>Episodes of fever that can be fatal</a:t>
                      </a:r>
                      <a:endParaRPr/>
                    </a:p>
                  </a:txBody>
                  <a:tcPr marT="45725" marB="45725" marR="91450" marL="91450" anchor="ctr"/>
                </a:tc>
                <a:tc>
                  <a:txBody>
                    <a:bodyPr/>
                    <a:lstStyle/>
                    <a:p>
                      <a:pPr indent="0" lvl="0" marL="0" marR="0" rtl="0" algn="ctr">
                        <a:spcBef>
                          <a:spcPts val="0"/>
                        </a:spcBef>
                        <a:spcAft>
                          <a:spcPts val="0"/>
                        </a:spcAft>
                        <a:buNone/>
                      </a:pPr>
                      <a:r>
                        <a:rPr lang="en-GB" sz="1200"/>
                        <a:t>Mosquitos (vectors)</a:t>
                      </a:r>
                      <a:endParaRPr/>
                    </a:p>
                  </a:txBody>
                  <a:tcPr marT="45725" marB="45725" marR="91450" marL="91450" anchor="ctr"/>
                </a:tc>
                <a:tc>
                  <a:txBody>
                    <a:bodyPr/>
                    <a:lstStyle/>
                    <a:p>
                      <a:pPr indent="0" lvl="0" marL="0" marR="0" rtl="0" algn="ctr">
                        <a:spcBef>
                          <a:spcPts val="0"/>
                        </a:spcBef>
                        <a:spcAft>
                          <a:spcPts val="0"/>
                        </a:spcAft>
                        <a:buNone/>
                      </a:pPr>
                      <a:r>
                        <a:rPr lang="en-GB" sz="1200"/>
                        <a:t>Preventing mosquitos from breeding and using nets</a:t>
                      </a:r>
                      <a:endParaRPr/>
                    </a:p>
                  </a:txBody>
                  <a:tcPr marT="45725" marB="45725" marR="91450" marL="91450" anchor="ctr"/>
                </a:tc>
                <a:tc>
                  <a:txBody>
                    <a:bodyPr/>
                    <a:lstStyle/>
                    <a:p>
                      <a:pPr indent="0" lvl="0" marL="0" marR="0" rtl="0" algn="ctr">
                        <a:spcBef>
                          <a:spcPts val="0"/>
                        </a:spcBef>
                        <a:spcAft>
                          <a:spcPts val="0"/>
                        </a:spcAft>
                        <a:buNone/>
                      </a:pPr>
                      <a:r>
                        <a:rPr lang="en-GB" sz="1200"/>
                        <a:t>Antiviral Drugs</a:t>
                      </a:r>
                      <a:endParaRPr/>
                    </a:p>
                  </a:txBody>
                  <a:tcPr marT="45725" marB="45725" marR="91450" marL="91450" anchor="ctr"/>
                </a:tc>
              </a:tr>
            </a:tbl>
          </a:graphicData>
        </a:graphic>
      </p:graphicFrame>
      <p:sp>
        <p:nvSpPr>
          <p:cNvPr id="217" name="Google Shape;217;p8"/>
          <p:cNvSpPr/>
          <p:nvPr/>
        </p:nvSpPr>
        <p:spPr>
          <a:xfrm>
            <a:off x="58230" y="429578"/>
            <a:ext cx="3806400" cy="2123658"/>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en-GB" sz="1100">
                <a:solidFill>
                  <a:schemeClr val="dk1"/>
                </a:solidFill>
                <a:latin typeface="Calibri"/>
                <a:ea typeface="Calibri"/>
                <a:cs typeface="Calibri"/>
                <a:sym typeface="Calibri"/>
              </a:rPr>
              <a:t>Communicable Disease</a:t>
            </a:r>
            <a:endParaRPr/>
          </a:p>
          <a:p>
            <a:pPr indent="0" lvl="0" marL="0" marR="0" rtl="0" algn="just">
              <a:spcBef>
                <a:spcPts val="0"/>
              </a:spcBef>
              <a:spcAft>
                <a:spcPts val="0"/>
              </a:spcAft>
              <a:buNone/>
            </a:pPr>
            <a:r>
              <a:rPr lang="en-GB" sz="1100">
                <a:solidFill>
                  <a:schemeClr val="dk1"/>
                </a:solidFill>
                <a:latin typeface="Calibri"/>
                <a:ea typeface="Calibri"/>
                <a:cs typeface="Calibri"/>
                <a:sym typeface="Calibri"/>
              </a:rPr>
              <a:t>Pathogens are microorganisms that cause infectious disease, in animals and plants. Pathogens may be viruses, bacteria, protists or fungi. They depend on their host to provide the conditions and nutrients that they need to grow and reproduce. They frequently produce toxins that damage tissues and make us feel ill. They can be spread by direct contact, by water or by air. Bacteria and viruses may reproduce rapidly inside the body. Bacteria may produce poisons (toxins) that damage tissues and make us feel ill. Viruses live and reproduce inside cells, causing cell damage.</a:t>
            </a:r>
            <a:endParaRPr b="1" sz="1100">
              <a:solidFill>
                <a:schemeClr val="dk1"/>
              </a:solidFill>
              <a:latin typeface="Calibri"/>
              <a:ea typeface="Calibri"/>
              <a:cs typeface="Calibri"/>
              <a:sym typeface="Calibri"/>
            </a:endParaRPr>
          </a:p>
          <a:p>
            <a:pPr indent="0" lvl="0" marL="0" marR="0" rtl="0" algn="just">
              <a:spcBef>
                <a:spcPts val="0"/>
              </a:spcBef>
              <a:spcAft>
                <a:spcPts val="0"/>
              </a:spcAft>
              <a:buNone/>
            </a:pPr>
            <a:r>
              <a:t/>
            </a:r>
            <a:endParaRPr sz="1100">
              <a:solidFill>
                <a:schemeClr val="dk1"/>
              </a:solidFill>
              <a:latin typeface="Calibri"/>
              <a:ea typeface="Calibri"/>
              <a:cs typeface="Calibri"/>
              <a:sym typeface="Calibri"/>
            </a:endParaRPr>
          </a:p>
        </p:txBody>
      </p:sp>
      <p:sp>
        <p:nvSpPr>
          <p:cNvPr id="218" name="Google Shape;218;p8"/>
          <p:cNvSpPr txBox="1"/>
          <p:nvPr/>
        </p:nvSpPr>
        <p:spPr>
          <a:xfrm>
            <a:off x="-17684" y="-22433"/>
            <a:ext cx="8315325"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2000">
                <a:solidFill>
                  <a:schemeClr val="dk1"/>
                </a:solidFill>
                <a:latin typeface="Calibri"/>
                <a:ea typeface="Calibri"/>
                <a:cs typeface="Calibri"/>
                <a:sym typeface="Calibri"/>
              </a:rPr>
              <a:t>B5: Communicable Diseases</a:t>
            </a:r>
            <a:endParaRPr/>
          </a:p>
        </p:txBody>
      </p:sp>
      <p:sp>
        <p:nvSpPr>
          <p:cNvPr id="219" name="Google Shape;219;p8"/>
          <p:cNvSpPr/>
          <p:nvPr/>
        </p:nvSpPr>
        <p:spPr>
          <a:xfrm>
            <a:off x="58230" y="429578"/>
            <a:ext cx="9027539" cy="6380318"/>
          </a:xfrm>
          <a:prstGeom prst="rect">
            <a:avLst/>
          </a:prstGeom>
          <a:noFill/>
          <a:ln cap="flat" cmpd="sng" w="571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20" name="Google Shape;220;p8"/>
          <p:cNvSpPr/>
          <p:nvPr/>
        </p:nvSpPr>
        <p:spPr>
          <a:xfrm>
            <a:off x="3841829" y="435203"/>
            <a:ext cx="5243940" cy="178510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100">
                <a:solidFill>
                  <a:schemeClr val="dk1"/>
                </a:solidFill>
                <a:latin typeface="Calibri"/>
                <a:ea typeface="Calibri"/>
                <a:cs typeface="Calibri"/>
                <a:sym typeface="Calibri"/>
              </a:rPr>
              <a:t>Human Defence System</a:t>
            </a:r>
            <a:endParaRPr/>
          </a:p>
          <a:p>
            <a:pPr indent="0" lvl="0" marL="0" marR="0" rtl="0" algn="just">
              <a:spcBef>
                <a:spcPts val="0"/>
              </a:spcBef>
              <a:spcAft>
                <a:spcPts val="0"/>
              </a:spcAft>
              <a:buNone/>
            </a:pPr>
            <a:r>
              <a:rPr lang="en-GB" sz="1100">
                <a:solidFill>
                  <a:schemeClr val="dk1"/>
                </a:solidFill>
                <a:latin typeface="Calibri"/>
                <a:ea typeface="Calibri"/>
                <a:cs typeface="Calibri"/>
                <a:sym typeface="Calibri"/>
              </a:rPr>
              <a:t>The skin covers the whole body, protecting against physical damage, microbe infection and dehydration. Its dry, dead outer cells are difficult for microbes to penetrate, and the sebaceous glands produce oils that help kill microbes. The respiratory system is protected in several ways. Nasal hairs keep out dust and larger microorganisms. Sticky mucus traps dust and microbes, which are then carried away by cilia. The stomach contains </a:t>
            </a:r>
            <a:r>
              <a:rPr b="1" lang="en-GB" sz="1100">
                <a:solidFill>
                  <a:schemeClr val="dk1"/>
                </a:solidFill>
                <a:latin typeface="Calibri"/>
                <a:ea typeface="Calibri"/>
                <a:cs typeface="Calibri"/>
                <a:sym typeface="Calibri"/>
              </a:rPr>
              <a:t>hydrochloric acid</a:t>
            </a:r>
            <a:r>
              <a:rPr lang="en-GB" sz="1100">
                <a:solidFill>
                  <a:schemeClr val="dk1"/>
                </a:solidFill>
                <a:latin typeface="Calibri"/>
                <a:ea typeface="Calibri"/>
                <a:cs typeface="Calibri"/>
                <a:sym typeface="Calibri"/>
              </a:rPr>
              <a:t>, which destroys microorganisms.</a:t>
            </a:r>
            <a:endParaRPr/>
          </a:p>
          <a:p>
            <a:pPr indent="0" lvl="0" marL="0" marR="0" rtl="0" algn="just">
              <a:spcBef>
                <a:spcPts val="0"/>
              </a:spcBef>
              <a:spcAft>
                <a:spcPts val="0"/>
              </a:spcAft>
              <a:buNone/>
            </a:pPr>
            <a:r>
              <a:rPr lang="en-GB" sz="1100">
                <a:solidFill>
                  <a:schemeClr val="dk1"/>
                </a:solidFill>
                <a:latin typeface="Calibri"/>
                <a:ea typeface="Calibri"/>
                <a:cs typeface="Calibri"/>
                <a:sym typeface="Calibri"/>
              </a:rPr>
              <a:t>If a pathogen enters the body the immune system tries to destroy the pathogen. White blood cells help to defend against pathogens by; phagocytosis (ingesting pathogens), antibody production and antitoxin production.</a:t>
            </a:r>
            <a:endParaRPr/>
          </a:p>
        </p:txBody>
      </p:sp>
      <p:cxnSp>
        <p:nvCxnSpPr>
          <p:cNvPr id="221" name="Google Shape;221;p8"/>
          <p:cNvCxnSpPr/>
          <p:nvPr/>
        </p:nvCxnSpPr>
        <p:spPr>
          <a:xfrm>
            <a:off x="58230" y="2405743"/>
            <a:ext cx="9027539" cy="0"/>
          </a:xfrm>
          <a:prstGeom prst="straightConnector1">
            <a:avLst/>
          </a:prstGeom>
          <a:noFill/>
          <a:ln cap="flat" cmpd="sng" w="57150">
            <a:solidFill>
              <a:schemeClr val="dk1"/>
            </a:solidFill>
            <a:prstDash val="solid"/>
            <a:miter lim="800000"/>
            <a:headEnd len="sm" w="sm" type="none"/>
            <a:tailEnd len="sm" w="sm" type="none"/>
          </a:ln>
        </p:spPr>
      </p:cxnSp>
      <p:cxnSp>
        <p:nvCxnSpPr>
          <p:cNvPr id="222" name="Google Shape;222;p8"/>
          <p:cNvCxnSpPr/>
          <p:nvPr/>
        </p:nvCxnSpPr>
        <p:spPr>
          <a:xfrm>
            <a:off x="3841829" y="424317"/>
            <a:ext cx="0" cy="1981426"/>
          </a:xfrm>
          <a:prstGeom prst="straightConnector1">
            <a:avLst/>
          </a:prstGeom>
          <a:noFill/>
          <a:ln cap="flat" cmpd="sng" w="57150">
            <a:solidFill>
              <a:schemeClr val="dk1"/>
            </a:solidFill>
            <a:prstDash val="solid"/>
            <a:miter lim="800000"/>
            <a:headEnd len="sm" w="sm" type="none"/>
            <a:tailEnd len="sm" w="sm" type="none"/>
          </a:ln>
        </p:spPr>
      </p:cxn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9"/>
          <p:cNvSpPr txBox="1"/>
          <p:nvPr/>
        </p:nvSpPr>
        <p:spPr>
          <a:xfrm>
            <a:off x="-17684" y="-22433"/>
            <a:ext cx="8315325" cy="400110"/>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en-GB" sz="2000">
                <a:solidFill>
                  <a:schemeClr val="dk1"/>
                </a:solidFill>
                <a:latin typeface="Calibri"/>
                <a:ea typeface="Calibri"/>
                <a:cs typeface="Calibri"/>
                <a:sym typeface="Calibri"/>
              </a:rPr>
              <a:t>B6: Preventing and Treating Disease</a:t>
            </a:r>
            <a:endParaRPr/>
          </a:p>
        </p:txBody>
      </p:sp>
      <p:sp>
        <p:nvSpPr>
          <p:cNvPr id="229" name="Google Shape;229;p9"/>
          <p:cNvSpPr/>
          <p:nvPr/>
        </p:nvSpPr>
        <p:spPr>
          <a:xfrm>
            <a:off x="58230" y="429578"/>
            <a:ext cx="9027539" cy="6380318"/>
          </a:xfrm>
          <a:prstGeom prst="rect">
            <a:avLst/>
          </a:prstGeom>
          <a:noFill/>
          <a:ln cap="flat" cmpd="sng" w="571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30" name="Google Shape;230;p9"/>
          <p:cNvSpPr/>
          <p:nvPr/>
        </p:nvSpPr>
        <p:spPr>
          <a:xfrm>
            <a:off x="58231" y="429578"/>
            <a:ext cx="4023912" cy="1384995"/>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1200"/>
              <a:buFont typeface="Calibri"/>
              <a:buNone/>
            </a:pPr>
            <a:r>
              <a:rPr b="1" i="0" lang="en-GB" sz="1200" u="none" cap="none" strike="noStrike">
                <a:solidFill>
                  <a:schemeClr val="dk1"/>
                </a:solidFill>
                <a:latin typeface="Calibri"/>
                <a:ea typeface="Calibri"/>
                <a:cs typeface="Calibri"/>
                <a:sym typeface="Calibri"/>
              </a:rPr>
              <a:t>Bacterial Growth</a:t>
            </a:r>
            <a:endParaRPr/>
          </a:p>
          <a:p>
            <a:pPr indent="0" lvl="0" marL="0" marR="0" rtl="0" algn="just">
              <a:lnSpc>
                <a:spcPct val="100000"/>
              </a:lnSpc>
              <a:spcBef>
                <a:spcPts val="0"/>
              </a:spcBef>
              <a:spcAft>
                <a:spcPts val="0"/>
              </a:spcAft>
              <a:buClr>
                <a:schemeClr val="dk1"/>
              </a:buClr>
              <a:buSzPts val="1200"/>
              <a:buFont typeface="Calibri"/>
              <a:buNone/>
            </a:pPr>
            <a:r>
              <a:rPr b="0" i="0" lang="en-GB" sz="1200" u="none" cap="none" strike="noStrike">
                <a:solidFill>
                  <a:schemeClr val="dk1"/>
                </a:solidFill>
                <a:latin typeface="Calibri"/>
                <a:ea typeface="Calibri"/>
                <a:cs typeface="Calibri"/>
                <a:sym typeface="Calibri"/>
              </a:rPr>
              <a:t>Bacteria multiply by simple cell division (binary fission) as often as once every 20 minutes if they have enough nutrients and a suitable temperature. Bacteria can be grown in a nutrient broth solution or as colonies on an agar gel plate. Uncontaminated cultures of microorganisms are required for investigating the action of disinfectants and antibiotics.</a:t>
            </a:r>
            <a:endParaRPr b="1" i="0" sz="1200" u="none" cap="none" strike="noStrike">
              <a:solidFill>
                <a:schemeClr val="dk1"/>
              </a:solidFill>
              <a:latin typeface="Calibri"/>
              <a:ea typeface="Calibri"/>
              <a:cs typeface="Calibri"/>
              <a:sym typeface="Calibri"/>
            </a:endParaRPr>
          </a:p>
        </p:txBody>
      </p:sp>
      <p:sp>
        <p:nvSpPr>
          <p:cNvPr id="231" name="Google Shape;231;p9"/>
          <p:cNvSpPr/>
          <p:nvPr/>
        </p:nvSpPr>
        <p:spPr>
          <a:xfrm>
            <a:off x="4082143" y="416115"/>
            <a:ext cx="5003626" cy="156966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1200"/>
              <a:buFont typeface="Calibri"/>
              <a:buNone/>
            </a:pPr>
            <a:r>
              <a:rPr b="1" i="0" lang="en-GB" sz="1200" u="none" cap="none" strike="noStrike">
                <a:solidFill>
                  <a:schemeClr val="dk1"/>
                </a:solidFill>
                <a:latin typeface="Calibri"/>
                <a:ea typeface="Calibri"/>
                <a:cs typeface="Calibri"/>
                <a:sym typeface="Calibri"/>
              </a:rPr>
              <a:t>Growing bacteria in the lab</a:t>
            </a:r>
            <a:endParaRPr/>
          </a:p>
          <a:p>
            <a:pPr indent="0" lvl="0" marL="0" marR="0" rtl="0" algn="just">
              <a:lnSpc>
                <a:spcPct val="100000"/>
              </a:lnSpc>
              <a:spcBef>
                <a:spcPts val="0"/>
              </a:spcBef>
              <a:spcAft>
                <a:spcPts val="0"/>
              </a:spcAft>
              <a:buClr>
                <a:schemeClr val="dk1"/>
              </a:buClr>
              <a:buSzPts val="1200"/>
              <a:buFont typeface="Calibri"/>
              <a:buNone/>
            </a:pPr>
            <a:r>
              <a:rPr b="0" i="0" lang="en-GB" sz="1200" u="none" cap="none" strike="noStrike">
                <a:solidFill>
                  <a:schemeClr val="dk1"/>
                </a:solidFill>
                <a:latin typeface="Calibri"/>
                <a:ea typeface="Calibri"/>
                <a:cs typeface="Calibri"/>
                <a:sym typeface="Calibri"/>
              </a:rPr>
              <a:t>An uncontaminated culture of microorganisms can be grown using sterilised Petri dishes and agar. You sterilise the inoculating loop before use and fix the lid of the petri dish to prevent unwanted microorganisms getting in. Uncontaminated cultures of microorganisms are needed for investigating the action of disinfectants and antibiotics. Cultures should be incubated at a maximum temperature of 25°C in schools and colleges to reduce the likelihood of pathogens growing that might be harmful to humans. </a:t>
            </a:r>
            <a:endParaRPr/>
          </a:p>
        </p:txBody>
      </p:sp>
      <p:sp>
        <p:nvSpPr>
          <p:cNvPr id="232" name="Google Shape;232;p9"/>
          <p:cNvSpPr/>
          <p:nvPr/>
        </p:nvSpPr>
        <p:spPr>
          <a:xfrm>
            <a:off x="57787" y="1996072"/>
            <a:ext cx="2122397" cy="1754326"/>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1200"/>
              <a:buFont typeface="Calibri"/>
              <a:buNone/>
            </a:pPr>
            <a:r>
              <a:rPr b="1" i="0" lang="en-GB" sz="1200" u="none" cap="none" strike="noStrike">
                <a:solidFill>
                  <a:schemeClr val="dk1"/>
                </a:solidFill>
                <a:latin typeface="Calibri"/>
                <a:ea typeface="Calibri"/>
                <a:cs typeface="Calibri"/>
                <a:sym typeface="Calibri"/>
              </a:rPr>
              <a:t>Plant Disease Detection </a:t>
            </a:r>
            <a:endParaRPr/>
          </a:p>
          <a:p>
            <a:pPr indent="0" lvl="0" marL="0" marR="0" rtl="0" algn="just">
              <a:lnSpc>
                <a:spcPct val="100000"/>
              </a:lnSpc>
              <a:spcBef>
                <a:spcPts val="0"/>
              </a:spcBef>
              <a:spcAft>
                <a:spcPts val="0"/>
              </a:spcAft>
              <a:buClr>
                <a:schemeClr val="dk1"/>
              </a:buClr>
              <a:buSzPts val="1200"/>
              <a:buFont typeface="Calibri"/>
              <a:buNone/>
            </a:pPr>
            <a:r>
              <a:rPr b="0" i="0" lang="en-GB" sz="1200" u="none" cap="none" strike="noStrike">
                <a:solidFill>
                  <a:schemeClr val="dk1"/>
                </a:solidFill>
                <a:latin typeface="Calibri"/>
                <a:ea typeface="Calibri"/>
                <a:cs typeface="Calibri"/>
                <a:sym typeface="Calibri"/>
              </a:rPr>
              <a:t>Plant diseases can be detected by:  </a:t>
            </a:r>
            <a:endParaRPr/>
          </a:p>
          <a:p>
            <a:pPr indent="-171450" lvl="0" marL="171450" marR="0" rtl="0" algn="just">
              <a:lnSpc>
                <a:spcPct val="100000"/>
              </a:lnSpc>
              <a:spcBef>
                <a:spcPts val="0"/>
              </a:spcBef>
              <a:spcAft>
                <a:spcPts val="0"/>
              </a:spcAft>
              <a:buClr>
                <a:schemeClr val="dk1"/>
              </a:buClr>
              <a:buSzPts val="1200"/>
              <a:buFont typeface="Arial"/>
              <a:buChar char="•"/>
            </a:pPr>
            <a:r>
              <a:rPr lang="en-GB" sz="1200">
                <a:solidFill>
                  <a:schemeClr val="dk1"/>
                </a:solidFill>
                <a:latin typeface="Calibri"/>
                <a:ea typeface="Calibri"/>
                <a:cs typeface="Calibri"/>
                <a:sym typeface="Calibri"/>
              </a:rPr>
              <a:t>S</a:t>
            </a:r>
            <a:r>
              <a:rPr b="0" i="0" lang="en-GB" sz="1200" u="none" cap="none" strike="noStrike">
                <a:solidFill>
                  <a:schemeClr val="dk1"/>
                </a:solidFill>
                <a:latin typeface="Calibri"/>
                <a:ea typeface="Calibri"/>
                <a:cs typeface="Calibri"/>
                <a:sym typeface="Calibri"/>
              </a:rPr>
              <a:t>tunted growth</a:t>
            </a:r>
            <a:endParaRPr sz="1200">
              <a:solidFill>
                <a:schemeClr val="dk1"/>
              </a:solidFill>
              <a:latin typeface="Calibri"/>
              <a:ea typeface="Calibri"/>
              <a:cs typeface="Calibri"/>
              <a:sym typeface="Calibri"/>
            </a:endParaRPr>
          </a:p>
          <a:p>
            <a:pPr indent="-171450" lvl="0" marL="171450" marR="0" rtl="0" algn="just">
              <a:lnSpc>
                <a:spcPct val="100000"/>
              </a:lnSpc>
              <a:spcBef>
                <a:spcPts val="0"/>
              </a:spcBef>
              <a:spcAft>
                <a:spcPts val="0"/>
              </a:spcAft>
              <a:buClr>
                <a:schemeClr val="dk1"/>
              </a:buClr>
              <a:buSzPts val="1200"/>
              <a:buFont typeface="Arial"/>
              <a:buChar char="•"/>
            </a:pPr>
            <a:r>
              <a:rPr b="0" i="0" lang="en-GB" sz="1200" u="none" cap="none" strike="noStrike">
                <a:solidFill>
                  <a:schemeClr val="dk1"/>
                </a:solidFill>
                <a:latin typeface="Calibri"/>
                <a:ea typeface="Calibri"/>
                <a:cs typeface="Calibri"/>
                <a:sym typeface="Calibri"/>
              </a:rPr>
              <a:t>Spots on leaves</a:t>
            </a:r>
            <a:endParaRPr sz="1200">
              <a:solidFill>
                <a:schemeClr val="dk1"/>
              </a:solidFill>
              <a:latin typeface="Calibri"/>
              <a:ea typeface="Calibri"/>
              <a:cs typeface="Calibri"/>
              <a:sym typeface="Calibri"/>
            </a:endParaRPr>
          </a:p>
          <a:p>
            <a:pPr indent="-171450" lvl="0" marL="171450" marR="0" rtl="0" algn="just">
              <a:lnSpc>
                <a:spcPct val="100000"/>
              </a:lnSpc>
              <a:spcBef>
                <a:spcPts val="0"/>
              </a:spcBef>
              <a:spcAft>
                <a:spcPts val="0"/>
              </a:spcAft>
              <a:buClr>
                <a:schemeClr val="dk1"/>
              </a:buClr>
              <a:buSzPts val="1200"/>
              <a:buFont typeface="Arial"/>
              <a:buChar char="•"/>
            </a:pPr>
            <a:r>
              <a:rPr lang="en-GB" sz="1200">
                <a:solidFill>
                  <a:schemeClr val="dk1"/>
                </a:solidFill>
                <a:latin typeface="Calibri"/>
                <a:ea typeface="Calibri"/>
                <a:cs typeface="Calibri"/>
                <a:sym typeface="Calibri"/>
              </a:rPr>
              <a:t>A</a:t>
            </a:r>
            <a:r>
              <a:rPr b="0" i="0" lang="en-GB" sz="1200" u="none" cap="none" strike="noStrike">
                <a:solidFill>
                  <a:schemeClr val="dk1"/>
                </a:solidFill>
                <a:latin typeface="Calibri"/>
                <a:ea typeface="Calibri"/>
                <a:cs typeface="Calibri"/>
                <a:sym typeface="Calibri"/>
              </a:rPr>
              <a:t>reas of decay (rot)</a:t>
            </a:r>
            <a:endParaRPr/>
          </a:p>
          <a:p>
            <a:pPr indent="-171450" lvl="0" marL="171450" marR="0" rtl="0" algn="just">
              <a:lnSpc>
                <a:spcPct val="100000"/>
              </a:lnSpc>
              <a:spcBef>
                <a:spcPts val="0"/>
              </a:spcBef>
              <a:spcAft>
                <a:spcPts val="0"/>
              </a:spcAft>
              <a:buClr>
                <a:schemeClr val="dk1"/>
              </a:buClr>
              <a:buSzPts val="1200"/>
              <a:buFont typeface="Arial"/>
              <a:buChar char="•"/>
            </a:pPr>
            <a:r>
              <a:rPr b="0" i="0" lang="en-GB" sz="1200" u="none" cap="none" strike="noStrike">
                <a:solidFill>
                  <a:schemeClr val="dk1"/>
                </a:solidFill>
                <a:latin typeface="Calibri"/>
                <a:ea typeface="Calibri"/>
                <a:cs typeface="Calibri"/>
                <a:sym typeface="Calibri"/>
              </a:rPr>
              <a:t>Growths/ </a:t>
            </a:r>
            <a:r>
              <a:rPr lang="en-GB" sz="1200">
                <a:solidFill>
                  <a:schemeClr val="dk1"/>
                </a:solidFill>
                <a:latin typeface="Calibri"/>
                <a:ea typeface="Calibri"/>
                <a:cs typeface="Calibri"/>
                <a:sym typeface="Calibri"/>
              </a:rPr>
              <a:t>M</a:t>
            </a:r>
            <a:r>
              <a:rPr b="0" i="0" lang="en-GB" sz="1200" u="none" cap="none" strike="noStrike">
                <a:solidFill>
                  <a:schemeClr val="dk1"/>
                </a:solidFill>
                <a:latin typeface="Calibri"/>
                <a:ea typeface="Calibri"/>
                <a:cs typeface="Calibri"/>
                <a:sym typeface="Calibri"/>
              </a:rPr>
              <a:t>alformed stems </a:t>
            </a:r>
            <a:endParaRPr/>
          </a:p>
          <a:p>
            <a:pPr indent="-171450" lvl="0" marL="171450" marR="0" rtl="0" algn="just">
              <a:lnSpc>
                <a:spcPct val="100000"/>
              </a:lnSpc>
              <a:spcBef>
                <a:spcPts val="0"/>
              </a:spcBef>
              <a:spcAft>
                <a:spcPts val="0"/>
              </a:spcAft>
              <a:buClr>
                <a:schemeClr val="dk1"/>
              </a:buClr>
              <a:buSzPts val="1200"/>
              <a:buFont typeface="Arial"/>
              <a:buChar char="•"/>
            </a:pPr>
            <a:r>
              <a:rPr lang="en-GB" sz="1200">
                <a:solidFill>
                  <a:schemeClr val="dk1"/>
                </a:solidFill>
                <a:latin typeface="Calibri"/>
                <a:ea typeface="Calibri"/>
                <a:cs typeface="Calibri"/>
                <a:sym typeface="Calibri"/>
              </a:rPr>
              <a:t>Leaf </a:t>
            </a:r>
            <a:r>
              <a:rPr b="0" i="0" lang="en-GB" sz="1200" u="none" cap="none" strike="noStrike">
                <a:solidFill>
                  <a:schemeClr val="dk1"/>
                </a:solidFill>
                <a:latin typeface="Calibri"/>
                <a:ea typeface="Calibri"/>
                <a:cs typeface="Calibri"/>
                <a:sym typeface="Calibri"/>
              </a:rPr>
              <a:t>discolouration </a:t>
            </a:r>
            <a:endParaRPr/>
          </a:p>
          <a:p>
            <a:pPr indent="-171450" lvl="0" marL="171450" marR="0" rtl="0" algn="just">
              <a:lnSpc>
                <a:spcPct val="100000"/>
              </a:lnSpc>
              <a:spcBef>
                <a:spcPts val="0"/>
              </a:spcBef>
              <a:spcAft>
                <a:spcPts val="0"/>
              </a:spcAft>
              <a:buClr>
                <a:schemeClr val="dk1"/>
              </a:buClr>
              <a:buSzPts val="1200"/>
              <a:buFont typeface="Arial"/>
              <a:buChar char="•"/>
            </a:pPr>
            <a:r>
              <a:rPr lang="en-GB" sz="1200">
                <a:solidFill>
                  <a:schemeClr val="dk1"/>
                </a:solidFill>
                <a:latin typeface="Calibri"/>
                <a:ea typeface="Calibri"/>
                <a:cs typeface="Calibri"/>
                <a:sym typeface="Calibri"/>
              </a:rPr>
              <a:t>P</a:t>
            </a:r>
            <a:r>
              <a:rPr b="0" i="0" lang="en-GB" sz="1200" u="none" cap="none" strike="noStrike">
                <a:solidFill>
                  <a:schemeClr val="dk1"/>
                </a:solidFill>
                <a:latin typeface="Calibri"/>
                <a:ea typeface="Calibri"/>
                <a:cs typeface="Calibri"/>
                <a:sym typeface="Calibri"/>
              </a:rPr>
              <a:t>resence of pests. </a:t>
            </a:r>
            <a:endParaRPr/>
          </a:p>
        </p:txBody>
      </p:sp>
      <p:sp>
        <p:nvSpPr>
          <p:cNvPr id="233" name="Google Shape;233;p9"/>
          <p:cNvSpPr/>
          <p:nvPr/>
        </p:nvSpPr>
        <p:spPr>
          <a:xfrm>
            <a:off x="2089289" y="1978444"/>
            <a:ext cx="2230805" cy="1754326"/>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1200"/>
              <a:buFont typeface="Calibri"/>
              <a:buNone/>
            </a:pPr>
            <a:r>
              <a:rPr b="1" i="0" lang="en-GB" sz="1200" u="none" cap="none" strike="noStrike">
                <a:solidFill>
                  <a:schemeClr val="dk1"/>
                </a:solidFill>
                <a:latin typeface="Calibri"/>
                <a:ea typeface="Calibri"/>
                <a:cs typeface="Calibri"/>
                <a:sym typeface="Calibri"/>
              </a:rPr>
              <a:t>Plant Disease Identification</a:t>
            </a:r>
            <a:endParaRPr/>
          </a:p>
          <a:p>
            <a:pPr indent="0" lvl="0" marL="0" marR="0" rtl="0" algn="just">
              <a:lnSpc>
                <a:spcPct val="100000"/>
              </a:lnSpc>
              <a:spcBef>
                <a:spcPts val="0"/>
              </a:spcBef>
              <a:spcAft>
                <a:spcPts val="0"/>
              </a:spcAft>
              <a:buClr>
                <a:schemeClr val="dk1"/>
              </a:buClr>
              <a:buSzPts val="1200"/>
              <a:buFont typeface="Calibri"/>
              <a:buNone/>
            </a:pPr>
            <a:r>
              <a:rPr b="0" i="0" lang="en-GB" sz="1200" u="none" cap="none" strike="noStrike">
                <a:solidFill>
                  <a:schemeClr val="dk1"/>
                </a:solidFill>
                <a:latin typeface="Calibri"/>
                <a:ea typeface="Calibri"/>
                <a:cs typeface="Calibri"/>
                <a:sym typeface="Calibri"/>
              </a:rPr>
              <a:t>Identification can be made by: </a:t>
            </a:r>
            <a:endParaRPr/>
          </a:p>
          <a:p>
            <a:pPr indent="-171450" lvl="0" marL="171450" marR="0" rtl="0" algn="just">
              <a:lnSpc>
                <a:spcPct val="100000"/>
              </a:lnSpc>
              <a:spcBef>
                <a:spcPts val="0"/>
              </a:spcBef>
              <a:spcAft>
                <a:spcPts val="0"/>
              </a:spcAft>
              <a:buClr>
                <a:schemeClr val="dk1"/>
              </a:buClr>
              <a:buSzPts val="1200"/>
              <a:buFont typeface="Arial"/>
              <a:buChar char="•"/>
            </a:pPr>
            <a:r>
              <a:rPr lang="en-GB" sz="1200">
                <a:solidFill>
                  <a:schemeClr val="dk1"/>
                </a:solidFill>
                <a:latin typeface="Calibri"/>
                <a:ea typeface="Calibri"/>
                <a:cs typeface="Calibri"/>
                <a:sym typeface="Calibri"/>
              </a:rPr>
              <a:t>R</a:t>
            </a:r>
            <a:r>
              <a:rPr b="0" i="0" lang="en-GB" sz="1200" u="none" cap="none" strike="noStrike">
                <a:solidFill>
                  <a:schemeClr val="dk1"/>
                </a:solidFill>
                <a:latin typeface="Calibri"/>
                <a:ea typeface="Calibri"/>
                <a:cs typeface="Calibri"/>
                <a:sym typeface="Calibri"/>
              </a:rPr>
              <a:t>eference to a gardening manual or website</a:t>
            </a:r>
            <a:endParaRPr sz="1200">
              <a:solidFill>
                <a:schemeClr val="dk1"/>
              </a:solidFill>
              <a:latin typeface="Calibri"/>
              <a:ea typeface="Calibri"/>
              <a:cs typeface="Calibri"/>
              <a:sym typeface="Calibri"/>
            </a:endParaRPr>
          </a:p>
          <a:p>
            <a:pPr indent="-171450" lvl="0" marL="171450" marR="0" rtl="0" algn="just">
              <a:lnSpc>
                <a:spcPct val="100000"/>
              </a:lnSpc>
              <a:spcBef>
                <a:spcPts val="0"/>
              </a:spcBef>
              <a:spcAft>
                <a:spcPts val="0"/>
              </a:spcAft>
              <a:buClr>
                <a:schemeClr val="dk1"/>
              </a:buClr>
              <a:buSzPts val="1200"/>
              <a:buFont typeface="Arial"/>
              <a:buChar char="•"/>
            </a:pPr>
            <a:r>
              <a:rPr lang="en-GB" sz="1200">
                <a:solidFill>
                  <a:schemeClr val="dk1"/>
                </a:solidFill>
                <a:latin typeface="Calibri"/>
                <a:ea typeface="Calibri"/>
                <a:cs typeface="Calibri"/>
                <a:sym typeface="Calibri"/>
              </a:rPr>
              <a:t>T</a:t>
            </a:r>
            <a:r>
              <a:rPr b="0" i="0" lang="en-GB" sz="1200" u="none" cap="none" strike="noStrike">
                <a:solidFill>
                  <a:schemeClr val="dk1"/>
                </a:solidFill>
                <a:latin typeface="Calibri"/>
                <a:ea typeface="Calibri"/>
                <a:cs typeface="Calibri"/>
                <a:sym typeface="Calibri"/>
              </a:rPr>
              <a:t>aking infected plants to a laboratory to identify the pathogen </a:t>
            </a:r>
            <a:endParaRPr/>
          </a:p>
          <a:p>
            <a:pPr indent="-171450" lvl="0" marL="171450" marR="0" rtl="0" algn="just">
              <a:lnSpc>
                <a:spcPct val="100000"/>
              </a:lnSpc>
              <a:spcBef>
                <a:spcPts val="0"/>
              </a:spcBef>
              <a:spcAft>
                <a:spcPts val="0"/>
              </a:spcAft>
              <a:buClr>
                <a:schemeClr val="dk1"/>
              </a:buClr>
              <a:buSzPts val="1200"/>
              <a:buFont typeface="Arial"/>
              <a:buChar char="•"/>
            </a:pPr>
            <a:r>
              <a:rPr lang="en-GB" sz="1200">
                <a:solidFill>
                  <a:schemeClr val="dk1"/>
                </a:solidFill>
                <a:latin typeface="Calibri"/>
                <a:ea typeface="Calibri"/>
                <a:cs typeface="Calibri"/>
                <a:sym typeface="Calibri"/>
              </a:rPr>
              <a:t>U</a:t>
            </a:r>
            <a:r>
              <a:rPr b="0" i="0" lang="en-GB" sz="1200" u="none" cap="none" strike="noStrike">
                <a:solidFill>
                  <a:schemeClr val="dk1"/>
                </a:solidFill>
                <a:latin typeface="Calibri"/>
                <a:ea typeface="Calibri"/>
                <a:cs typeface="Calibri"/>
                <a:sym typeface="Calibri"/>
              </a:rPr>
              <a:t>sing testing kits that contain monoclonal antibodies.</a:t>
            </a:r>
            <a:endParaRPr/>
          </a:p>
        </p:txBody>
      </p:sp>
      <p:graphicFrame>
        <p:nvGraphicFramePr>
          <p:cNvPr id="234" name="Google Shape;234;p9"/>
          <p:cNvGraphicFramePr/>
          <p:nvPr/>
        </p:nvGraphicFramePr>
        <p:xfrm>
          <a:off x="4323135" y="1982109"/>
          <a:ext cx="3000000" cy="3000000"/>
        </p:xfrm>
        <a:graphic>
          <a:graphicData uri="http://schemas.openxmlformats.org/drawingml/2006/table">
            <a:tbl>
              <a:tblPr bandRow="1" firstRow="1">
                <a:noFill/>
                <a:tableStyleId>{C6313981-ECD1-4C66-B60F-C82F58517611}</a:tableStyleId>
              </a:tblPr>
              <a:tblGrid>
                <a:gridCol w="1586525"/>
                <a:gridCol w="1586525"/>
                <a:gridCol w="1586525"/>
              </a:tblGrid>
              <a:tr h="301225">
                <a:tc>
                  <a:txBody>
                    <a:bodyPr/>
                    <a:lstStyle/>
                    <a:p>
                      <a:pPr indent="0" lvl="0" marL="0" marR="0" rtl="0" algn="ctr">
                        <a:spcBef>
                          <a:spcPts val="0"/>
                        </a:spcBef>
                        <a:spcAft>
                          <a:spcPts val="0"/>
                        </a:spcAft>
                        <a:buNone/>
                      </a:pPr>
                      <a:r>
                        <a:rPr b="1" lang="en-GB" sz="1200">
                          <a:solidFill>
                            <a:srgbClr val="7F7F7F"/>
                          </a:solidFill>
                        </a:rPr>
                        <a:t>Physical Plant Defence</a:t>
                      </a:r>
                      <a:endParaRPr/>
                    </a:p>
                  </a:txBody>
                  <a:tcPr marT="45725" marB="45725" marR="91450" marL="91450" anchor="ctr"/>
                </a:tc>
                <a:tc>
                  <a:txBody>
                    <a:bodyPr/>
                    <a:lstStyle/>
                    <a:p>
                      <a:pPr indent="0" lvl="0" marL="0" marR="0" rtl="0" algn="ctr">
                        <a:spcBef>
                          <a:spcPts val="0"/>
                        </a:spcBef>
                        <a:spcAft>
                          <a:spcPts val="0"/>
                        </a:spcAft>
                        <a:buNone/>
                      </a:pPr>
                      <a:r>
                        <a:rPr b="1" lang="en-GB" sz="1200">
                          <a:solidFill>
                            <a:srgbClr val="7F7F7F"/>
                          </a:solidFill>
                        </a:rPr>
                        <a:t>Chemical Plant Defence</a:t>
                      </a:r>
                      <a:endParaRPr/>
                    </a:p>
                  </a:txBody>
                  <a:tcPr marT="45725" marB="45725" marR="91450" marL="91450" anchor="ctr"/>
                </a:tc>
                <a:tc>
                  <a:txBody>
                    <a:bodyPr/>
                    <a:lstStyle/>
                    <a:p>
                      <a:pPr indent="0" lvl="0" marL="0" marR="0" rtl="0" algn="ctr">
                        <a:spcBef>
                          <a:spcPts val="0"/>
                        </a:spcBef>
                        <a:spcAft>
                          <a:spcPts val="0"/>
                        </a:spcAft>
                        <a:buNone/>
                      </a:pPr>
                      <a:r>
                        <a:rPr b="1" lang="en-GB" sz="1200">
                          <a:solidFill>
                            <a:srgbClr val="7F7F7F"/>
                          </a:solidFill>
                        </a:rPr>
                        <a:t>Mechanical Plant Defence</a:t>
                      </a:r>
                      <a:endParaRPr/>
                    </a:p>
                  </a:txBody>
                  <a:tcPr marT="45725" marB="45725" marR="91450" marL="91450" anchor="ctr"/>
                </a:tc>
              </a:tr>
              <a:tr h="301225">
                <a:tc>
                  <a:txBody>
                    <a:bodyPr/>
                    <a:lstStyle/>
                    <a:p>
                      <a:pPr indent="0" lvl="0" marL="0" marR="0" rtl="0" algn="ctr">
                        <a:spcBef>
                          <a:spcPts val="0"/>
                        </a:spcBef>
                        <a:spcAft>
                          <a:spcPts val="0"/>
                        </a:spcAft>
                        <a:buNone/>
                      </a:pPr>
                      <a:r>
                        <a:rPr lang="en-GB" sz="1200">
                          <a:solidFill>
                            <a:srgbClr val="7F7F7F"/>
                          </a:solidFill>
                        </a:rPr>
                        <a:t>Cellulose cell walls</a:t>
                      </a:r>
                      <a:endParaRPr/>
                    </a:p>
                  </a:txBody>
                  <a:tcPr marT="45725" marB="45725" marR="91450" marL="91450" anchor="ctr"/>
                </a:tc>
                <a:tc>
                  <a:txBody>
                    <a:bodyPr/>
                    <a:lstStyle/>
                    <a:p>
                      <a:pPr indent="0" lvl="0" marL="0" marR="0" rtl="0" algn="ctr">
                        <a:spcBef>
                          <a:spcPts val="0"/>
                        </a:spcBef>
                        <a:spcAft>
                          <a:spcPts val="0"/>
                        </a:spcAft>
                        <a:buNone/>
                      </a:pPr>
                      <a:r>
                        <a:rPr lang="en-GB" sz="1200">
                          <a:solidFill>
                            <a:srgbClr val="7F7F7F"/>
                          </a:solidFill>
                        </a:rPr>
                        <a:t>Antibacterial Chemicals</a:t>
                      </a:r>
                      <a:endParaRPr/>
                    </a:p>
                  </a:txBody>
                  <a:tcPr marT="45725" marB="45725" marR="91450" marL="91450" anchor="ctr"/>
                </a:tc>
                <a:tc>
                  <a:txBody>
                    <a:bodyPr/>
                    <a:lstStyle/>
                    <a:p>
                      <a:pPr indent="0" lvl="0" marL="0" marR="0" rtl="0" algn="ctr">
                        <a:spcBef>
                          <a:spcPts val="0"/>
                        </a:spcBef>
                        <a:spcAft>
                          <a:spcPts val="0"/>
                        </a:spcAft>
                        <a:buNone/>
                      </a:pPr>
                      <a:r>
                        <a:rPr lang="en-GB" sz="1200">
                          <a:solidFill>
                            <a:srgbClr val="7F7F7F"/>
                          </a:solidFill>
                        </a:rPr>
                        <a:t>Thorns and hairs</a:t>
                      </a:r>
                      <a:endParaRPr/>
                    </a:p>
                  </a:txBody>
                  <a:tcPr marT="45725" marB="45725" marR="91450" marL="91450" anchor="ctr"/>
                </a:tc>
              </a:tr>
              <a:tr h="379925">
                <a:tc>
                  <a:txBody>
                    <a:bodyPr/>
                    <a:lstStyle/>
                    <a:p>
                      <a:pPr indent="0" lvl="0" marL="0" marR="0" rtl="0" algn="ctr">
                        <a:spcBef>
                          <a:spcPts val="0"/>
                        </a:spcBef>
                        <a:spcAft>
                          <a:spcPts val="0"/>
                        </a:spcAft>
                        <a:buNone/>
                      </a:pPr>
                      <a:r>
                        <a:rPr lang="en-GB" sz="1200">
                          <a:solidFill>
                            <a:srgbClr val="7F7F7F"/>
                          </a:solidFill>
                        </a:rPr>
                        <a:t>Tough waxy cuticle</a:t>
                      </a:r>
                      <a:endParaRPr/>
                    </a:p>
                  </a:txBody>
                  <a:tcPr marT="45725" marB="45725" marR="91450" marL="91450" anchor="ctr"/>
                </a:tc>
                <a:tc>
                  <a:txBody>
                    <a:bodyPr/>
                    <a:lstStyle/>
                    <a:p>
                      <a:pPr indent="0" lvl="0" marL="0" marR="0" rtl="0" algn="ctr">
                        <a:spcBef>
                          <a:spcPts val="0"/>
                        </a:spcBef>
                        <a:spcAft>
                          <a:spcPts val="0"/>
                        </a:spcAft>
                        <a:buNone/>
                      </a:pPr>
                      <a:r>
                        <a:rPr lang="en-GB" sz="1200">
                          <a:solidFill>
                            <a:srgbClr val="7F7F7F"/>
                          </a:solidFill>
                        </a:rPr>
                        <a:t>Poisons to deter herbivores</a:t>
                      </a:r>
                      <a:endParaRPr/>
                    </a:p>
                  </a:txBody>
                  <a:tcPr marT="45725" marB="45725" marR="91450" marL="91450" anchor="ctr"/>
                </a:tc>
                <a:tc>
                  <a:txBody>
                    <a:bodyPr/>
                    <a:lstStyle/>
                    <a:p>
                      <a:pPr indent="0" lvl="0" marL="0" marR="0" rtl="0" algn="ctr">
                        <a:spcBef>
                          <a:spcPts val="0"/>
                        </a:spcBef>
                        <a:spcAft>
                          <a:spcPts val="0"/>
                        </a:spcAft>
                        <a:buNone/>
                      </a:pPr>
                      <a:r>
                        <a:rPr lang="en-GB" sz="1200">
                          <a:solidFill>
                            <a:srgbClr val="7F7F7F"/>
                          </a:solidFill>
                        </a:rPr>
                        <a:t>Leaves which droop or curl when touched</a:t>
                      </a:r>
                      <a:endParaRPr/>
                    </a:p>
                  </a:txBody>
                  <a:tcPr marT="45725" marB="45725" marR="91450" marL="91450" anchor="ctr"/>
                </a:tc>
              </a:tr>
              <a:tr h="301225">
                <a:tc>
                  <a:txBody>
                    <a:bodyPr/>
                    <a:lstStyle/>
                    <a:p>
                      <a:pPr indent="0" lvl="0" marL="0" marR="0" rtl="0" algn="ctr">
                        <a:spcBef>
                          <a:spcPts val="0"/>
                        </a:spcBef>
                        <a:spcAft>
                          <a:spcPts val="0"/>
                        </a:spcAft>
                        <a:buNone/>
                      </a:pPr>
                      <a:r>
                        <a:rPr lang="en-GB" sz="1200">
                          <a:solidFill>
                            <a:srgbClr val="7F7F7F"/>
                          </a:solidFill>
                        </a:rPr>
                        <a:t>Layer of read cells around d stems</a:t>
                      </a:r>
                      <a:endParaRPr/>
                    </a:p>
                  </a:txBody>
                  <a:tcPr marT="45725" marB="45725" marR="91450" marL="91450" anchor="ctr"/>
                </a:tc>
                <a:tc>
                  <a:txBody>
                    <a:bodyPr/>
                    <a:lstStyle/>
                    <a:p>
                      <a:pPr indent="0" lvl="0" marL="0" marR="0" rtl="0" algn="ctr">
                        <a:spcBef>
                          <a:spcPts val="0"/>
                        </a:spcBef>
                        <a:spcAft>
                          <a:spcPts val="0"/>
                        </a:spcAft>
                        <a:buNone/>
                      </a:pPr>
                      <a:r>
                        <a:rPr lang="en-GB" sz="1200">
                          <a:solidFill>
                            <a:srgbClr val="7F7F7F"/>
                          </a:solidFill>
                        </a:rPr>
                        <a:t>-</a:t>
                      </a:r>
                      <a:endParaRPr/>
                    </a:p>
                  </a:txBody>
                  <a:tcPr marT="45725" marB="45725" marR="91450" marL="91450" anchor="ctr"/>
                </a:tc>
                <a:tc>
                  <a:txBody>
                    <a:bodyPr/>
                    <a:lstStyle/>
                    <a:p>
                      <a:pPr indent="0" lvl="0" marL="0" marR="0" rtl="0" algn="ctr">
                        <a:spcBef>
                          <a:spcPts val="0"/>
                        </a:spcBef>
                        <a:spcAft>
                          <a:spcPts val="0"/>
                        </a:spcAft>
                        <a:buNone/>
                      </a:pPr>
                      <a:r>
                        <a:rPr lang="en-GB" sz="1200">
                          <a:solidFill>
                            <a:srgbClr val="7F7F7F"/>
                          </a:solidFill>
                        </a:rPr>
                        <a:t>Mimicry to trick animals</a:t>
                      </a:r>
                      <a:endParaRPr/>
                    </a:p>
                  </a:txBody>
                  <a:tcPr marT="45725" marB="45725" marR="91450" marL="91450" anchor="ctr"/>
                </a:tc>
              </a:tr>
            </a:tbl>
          </a:graphicData>
        </a:graphic>
      </p:graphicFrame>
      <p:cxnSp>
        <p:nvCxnSpPr>
          <p:cNvPr id="235" name="Google Shape;235;p9"/>
          <p:cNvCxnSpPr/>
          <p:nvPr/>
        </p:nvCxnSpPr>
        <p:spPr>
          <a:xfrm>
            <a:off x="57787" y="3810909"/>
            <a:ext cx="9024941" cy="0"/>
          </a:xfrm>
          <a:prstGeom prst="straightConnector1">
            <a:avLst/>
          </a:prstGeom>
          <a:noFill/>
          <a:ln cap="flat" cmpd="sng" w="57150">
            <a:solidFill>
              <a:schemeClr val="dk1"/>
            </a:solidFill>
            <a:prstDash val="solid"/>
            <a:miter lim="800000"/>
            <a:headEnd len="sm" w="sm" type="none"/>
            <a:tailEnd len="sm" w="sm" type="none"/>
          </a:ln>
        </p:spPr>
      </p:cxnSp>
      <p:cxnSp>
        <p:nvCxnSpPr>
          <p:cNvPr id="236" name="Google Shape;236;p9"/>
          <p:cNvCxnSpPr/>
          <p:nvPr/>
        </p:nvCxnSpPr>
        <p:spPr>
          <a:xfrm>
            <a:off x="59529" y="1982109"/>
            <a:ext cx="9024941" cy="0"/>
          </a:xfrm>
          <a:prstGeom prst="straightConnector1">
            <a:avLst/>
          </a:prstGeom>
          <a:noFill/>
          <a:ln cap="flat" cmpd="sng" w="57150">
            <a:solidFill>
              <a:schemeClr val="dk1"/>
            </a:solidFill>
            <a:prstDash val="solid"/>
            <a:miter lim="800000"/>
            <a:headEnd len="sm" w="sm" type="none"/>
            <a:tailEnd len="sm" w="sm" type="none"/>
          </a:ln>
        </p:spPr>
      </p:cxnSp>
      <p:cxnSp>
        <p:nvCxnSpPr>
          <p:cNvPr id="237" name="Google Shape;237;p9"/>
          <p:cNvCxnSpPr/>
          <p:nvPr/>
        </p:nvCxnSpPr>
        <p:spPr>
          <a:xfrm>
            <a:off x="4074662" y="429578"/>
            <a:ext cx="0" cy="1548866"/>
          </a:xfrm>
          <a:prstGeom prst="straightConnector1">
            <a:avLst/>
          </a:prstGeom>
          <a:noFill/>
          <a:ln cap="flat" cmpd="sng" w="57150">
            <a:solidFill>
              <a:schemeClr val="dk1"/>
            </a:solidFill>
            <a:prstDash val="solid"/>
            <a:miter lim="800000"/>
            <a:headEnd len="sm" w="sm" type="none"/>
            <a:tailEnd len="sm" w="sm" type="none"/>
          </a:ln>
        </p:spPr>
      </p:cxnSp>
      <p:cxnSp>
        <p:nvCxnSpPr>
          <p:cNvPr id="238" name="Google Shape;238;p9"/>
          <p:cNvCxnSpPr/>
          <p:nvPr/>
        </p:nvCxnSpPr>
        <p:spPr>
          <a:xfrm>
            <a:off x="4320094" y="1978444"/>
            <a:ext cx="0" cy="1819720"/>
          </a:xfrm>
          <a:prstGeom prst="straightConnector1">
            <a:avLst/>
          </a:prstGeom>
          <a:noFill/>
          <a:ln cap="flat" cmpd="sng" w="57150">
            <a:solidFill>
              <a:schemeClr val="dk1"/>
            </a:solidFill>
            <a:prstDash val="solid"/>
            <a:miter lim="800000"/>
            <a:headEnd len="sm" w="sm" type="none"/>
            <a:tailEnd len="sm" w="sm" type="none"/>
          </a:ln>
        </p:spPr>
      </p:cxnSp>
      <p:cxnSp>
        <p:nvCxnSpPr>
          <p:cNvPr id="239" name="Google Shape;239;p9"/>
          <p:cNvCxnSpPr/>
          <p:nvPr/>
        </p:nvCxnSpPr>
        <p:spPr>
          <a:xfrm>
            <a:off x="2124220" y="1996072"/>
            <a:ext cx="0" cy="1819720"/>
          </a:xfrm>
          <a:prstGeom prst="straightConnector1">
            <a:avLst/>
          </a:prstGeom>
          <a:noFill/>
          <a:ln cap="flat" cmpd="sng" w="57150">
            <a:solidFill>
              <a:schemeClr val="dk1"/>
            </a:solidFill>
            <a:prstDash val="solid"/>
            <a:miter lim="800000"/>
            <a:headEnd len="sm" w="sm" type="none"/>
            <a:tailEnd len="sm" w="sm" type="none"/>
          </a:ln>
        </p:spPr>
      </p:cxn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10"/>
          <p:cNvSpPr txBox="1"/>
          <p:nvPr/>
        </p:nvSpPr>
        <p:spPr>
          <a:xfrm>
            <a:off x="-17684" y="-22433"/>
            <a:ext cx="8315325"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2000">
                <a:solidFill>
                  <a:schemeClr val="dk1"/>
                </a:solidFill>
                <a:latin typeface="Calibri"/>
                <a:ea typeface="Calibri"/>
                <a:cs typeface="Calibri"/>
                <a:sym typeface="Calibri"/>
              </a:rPr>
              <a:t>B6: Preventing and Treating Disease and B7: Non-Communicable Disease</a:t>
            </a:r>
            <a:endParaRPr/>
          </a:p>
        </p:txBody>
      </p:sp>
      <p:sp>
        <p:nvSpPr>
          <p:cNvPr id="246" name="Google Shape;246;p10"/>
          <p:cNvSpPr/>
          <p:nvPr/>
        </p:nvSpPr>
        <p:spPr>
          <a:xfrm>
            <a:off x="58230" y="429578"/>
            <a:ext cx="9027539" cy="6380318"/>
          </a:xfrm>
          <a:prstGeom prst="rect">
            <a:avLst/>
          </a:prstGeom>
          <a:noFill/>
          <a:ln cap="flat" cmpd="sng" w="571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47" name="Google Shape;247;p10"/>
          <p:cNvSpPr/>
          <p:nvPr/>
        </p:nvSpPr>
        <p:spPr>
          <a:xfrm>
            <a:off x="58230" y="429578"/>
            <a:ext cx="3794096" cy="1615827"/>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1100"/>
              <a:buFont typeface="Calibri"/>
              <a:buNone/>
            </a:pPr>
            <a:r>
              <a:rPr b="1" i="0" lang="en-GB" sz="1100" u="none" cap="none" strike="noStrike">
                <a:solidFill>
                  <a:schemeClr val="dk1"/>
                </a:solidFill>
                <a:latin typeface="Calibri"/>
                <a:ea typeface="Calibri"/>
                <a:cs typeface="Calibri"/>
                <a:sym typeface="Calibri"/>
              </a:rPr>
              <a:t>Vaccination</a:t>
            </a:r>
            <a:endParaRPr/>
          </a:p>
          <a:p>
            <a:pPr indent="0" lvl="0" marL="0" marR="0" rtl="0" algn="just">
              <a:lnSpc>
                <a:spcPct val="100000"/>
              </a:lnSpc>
              <a:spcBef>
                <a:spcPts val="0"/>
              </a:spcBef>
              <a:spcAft>
                <a:spcPts val="0"/>
              </a:spcAft>
              <a:buClr>
                <a:schemeClr val="dk1"/>
              </a:buClr>
              <a:buSzPts val="1100"/>
              <a:buFont typeface="Calibri"/>
              <a:buNone/>
            </a:pPr>
            <a:r>
              <a:rPr b="0" i="0" lang="en-GB" sz="1100" u="none" cap="none" strike="noStrike">
                <a:solidFill>
                  <a:schemeClr val="dk1"/>
                </a:solidFill>
                <a:latin typeface="Calibri"/>
                <a:ea typeface="Calibri"/>
                <a:cs typeface="Calibri"/>
                <a:sym typeface="Calibri"/>
              </a:rPr>
              <a:t>Vaccination involves introducing small quantities of dead or inactive forms of a pathogen into the body to stimulate the white blood cells to produce antibodies. If the same pathogen re-enters the body the white blood cells respond quickly to produce the correct antibodies, preventing infection. If a large proportion of the population is immune to a pathogen the spread of the pathogen is much reduced. This is known as herd immunity. </a:t>
            </a:r>
            <a:endParaRPr b="1" i="0" sz="1100" u="none" cap="none" strike="noStrike">
              <a:solidFill>
                <a:schemeClr val="dk1"/>
              </a:solidFill>
              <a:latin typeface="Calibri"/>
              <a:ea typeface="Calibri"/>
              <a:cs typeface="Calibri"/>
              <a:sym typeface="Calibri"/>
            </a:endParaRPr>
          </a:p>
        </p:txBody>
      </p:sp>
      <p:sp>
        <p:nvSpPr>
          <p:cNvPr id="248" name="Google Shape;248;p10"/>
          <p:cNvSpPr/>
          <p:nvPr/>
        </p:nvSpPr>
        <p:spPr>
          <a:xfrm>
            <a:off x="78961" y="3183092"/>
            <a:ext cx="6135228" cy="1615827"/>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1100"/>
              <a:buFont typeface="Calibri"/>
              <a:buNone/>
            </a:pPr>
            <a:r>
              <a:rPr b="1" lang="en-GB" sz="1100">
                <a:solidFill>
                  <a:schemeClr val="dk1"/>
                </a:solidFill>
                <a:latin typeface="Calibri"/>
                <a:ea typeface="Calibri"/>
                <a:cs typeface="Calibri"/>
                <a:sym typeface="Calibri"/>
              </a:rPr>
              <a:t>D</a:t>
            </a:r>
            <a:r>
              <a:rPr b="1" i="0" lang="en-GB" sz="1100" u="none" cap="none" strike="noStrike">
                <a:solidFill>
                  <a:schemeClr val="dk1"/>
                </a:solidFill>
                <a:latin typeface="Calibri"/>
                <a:ea typeface="Calibri"/>
                <a:cs typeface="Calibri"/>
                <a:sym typeface="Calibri"/>
              </a:rPr>
              <a:t>evelopment of drugs</a:t>
            </a:r>
            <a:endParaRPr/>
          </a:p>
          <a:p>
            <a:pPr indent="0" lvl="0" marL="0" marR="0" rtl="0" algn="just">
              <a:lnSpc>
                <a:spcPct val="100000"/>
              </a:lnSpc>
              <a:spcBef>
                <a:spcPts val="0"/>
              </a:spcBef>
              <a:spcAft>
                <a:spcPts val="0"/>
              </a:spcAft>
              <a:buClr>
                <a:schemeClr val="dk1"/>
              </a:buClr>
              <a:buSzPts val="1100"/>
              <a:buFont typeface="Calibri"/>
              <a:buNone/>
            </a:pPr>
            <a:r>
              <a:rPr b="0" i="0" lang="en-GB" sz="1100" u="none" cap="none" strike="noStrike">
                <a:solidFill>
                  <a:schemeClr val="dk1"/>
                </a:solidFill>
                <a:latin typeface="Calibri"/>
                <a:ea typeface="Calibri"/>
                <a:cs typeface="Calibri"/>
                <a:sym typeface="Calibri"/>
              </a:rPr>
              <a:t>New drugs are tested for toxicity, efficacy and dose. Toxicity is the degree to which a chemical substance can damage an organism. Efficacy is a measure of how effectively they work. Dose is the quantity of medicine that should be prescribed to be taken at one time. Preclinical testing is done in a laboratory using cells, tissues and live animals. Then clinical trials are carried out which involves testing the drugs on healthy volunteers and then patients to  find out about safety and efficacy. Very low doses of the drug are given at the start of the clinical trial. If the drug is found to be safe, further clinical trials are carried out to find the optimum dose for the drug.  In double blind trials, some patients are given a placebo. Neither the doctor or the patient will know who has been given the placebo. This is done to avoid bias.</a:t>
            </a:r>
            <a:endParaRPr b="1" i="0" sz="1100" u="none" cap="none" strike="noStrike">
              <a:solidFill>
                <a:schemeClr val="dk1"/>
              </a:solidFill>
              <a:latin typeface="Calibri"/>
              <a:ea typeface="Calibri"/>
              <a:cs typeface="Calibri"/>
              <a:sym typeface="Calibri"/>
            </a:endParaRPr>
          </a:p>
        </p:txBody>
      </p:sp>
      <p:sp>
        <p:nvSpPr>
          <p:cNvPr id="249" name="Google Shape;249;p10"/>
          <p:cNvSpPr/>
          <p:nvPr/>
        </p:nvSpPr>
        <p:spPr>
          <a:xfrm>
            <a:off x="3794931" y="437883"/>
            <a:ext cx="2339038" cy="2970044"/>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1100"/>
              <a:buFont typeface="Calibri"/>
              <a:buNone/>
            </a:pPr>
            <a:r>
              <a:rPr b="1" i="0" lang="en-GB" sz="1100" u="none" cap="none" strike="noStrike">
                <a:solidFill>
                  <a:schemeClr val="dk1"/>
                </a:solidFill>
                <a:latin typeface="Calibri"/>
                <a:ea typeface="Calibri"/>
                <a:cs typeface="Calibri"/>
                <a:sym typeface="Calibri"/>
              </a:rPr>
              <a:t>Antibiotics and Painkillers</a:t>
            </a:r>
            <a:endParaRPr/>
          </a:p>
          <a:p>
            <a:pPr indent="0" lvl="0" marL="0" marR="0" rtl="0" algn="just">
              <a:lnSpc>
                <a:spcPct val="100000"/>
              </a:lnSpc>
              <a:spcBef>
                <a:spcPts val="0"/>
              </a:spcBef>
              <a:spcAft>
                <a:spcPts val="0"/>
              </a:spcAft>
              <a:buClr>
                <a:schemeClr val="dk1"/>
              </a:buClr>
              <a:buSzPts val="1100"/>
              <a:buFont typeface="Calibri"/>
              <a:buNone/>
            </a:pPr>
            <a:r>
              <a:rPr b="0" i="0" lang="en-GB" sz="1100" u="none" cap="none" strike="noStrike">
                <a:solidFill>
                  <a:schemeClr val="dk1"/>
                </a:solidFill>
                <a:latin typeface="Calibri"/>
                <a:ea typeface="Calibri"/>
                <a:cs typeface="Calibri"/>
                <a:sym typeface="Calibri"/>
              </a:rPr>
              <a:t>Antibiotics, such as penicillin, are medicines that help to cure bacterial disease by killing infective bacteria inside the body. The use of antibiotics has greatly reduced deaths from infectious bacterial diseases. However, the emergence of strains resistant to antibiotics is of great concern. Antibiotics cannot kill viral pathogens. Painkillers and other medicines are used to treat the symptoms of disease but do not kill pathogens. It is difficult to develop drugs that kill viruses without also damaging the body’s tissues.</a:t>
            </a:r>
            <a:endParaRPr b="1" i="0" sz="1100" u="none" cap="none" strike="noStrike">
              <a:solidFill>
                <a:schemeClr val="dk1"/>
              </a:solidFill>
              <a:latin typeface="Calibri"/>
              <a:ea typeface="Calibri"/>
              <a:cs typeface="Calibri"/>
              <a:sym typeface="Calibri"/>
            </a:endParaRPr>
          </a:p>
          <a:p>
            <a:pPr indent="0" lvl="0" marL="0" marR="0" rtl="0" algn="just">
              <a:lnSpc>
                <a:spcPct val="100000"/>
              </a:lnSpc>
              <a:spcBef>
                <a:spcPts val="0"/>
              </a:spcBef>
              <a:spcAft>
                <a:spcPts val="0"/>
              </a:spcAft>
              <a:buClr>
                <a:schemeClr val="dk1"/>
              </a:buClr>
              <a:buSzPts val="1100"/>
              <a:buFont typeface="Calibri"/>
              <a:buNone/>
            </a:pPr>
            <a:r>
              <a:t/>
            </a:r>
            <a:endParaRPr b="0" i="0" sz="1100" u="none" cap="none" strike="noStrike">
              <a:solidFill>
                <a:schemeClr val="dk1"/>
              </a:solidFill>
              <a:latin typeface="Calibri"/>
              <a:ea typeface="Calibri"/>
              <a:cs typeface="Calibri"/>
              <a:sym typeface="Calibri"/>
            </a:endParaRPr>
          </a:p>
        </p:txBody>
      </p:sp>
      <p:sp>
        <p:nvSpPr>
          <p:cNvPr id="250" name="Google Shape;250;p10"/>
          <p:cNvSpPr/>
          <p:nvPr/>
        </p:nvSpPr>
        <p:spPr>
          <a:xfrm>
            <a:off x="6216580" y="437883"/>
            <a:ext cx="2848210" cy="263149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100"/>
              <a:buFont typeface="Calibri"/>
              <a:buNone/>
            </a:pPr>
            <a:r>
              <a:rPr b="1" i="0" lang="en-GB" sz="1100" u="none" cap="none" strike="noStrike">
                <a:solidFill>
                  <a:srgbClr val="000000"/>
                </a:solidFill>
                <a:latin typeface="Calibri"/>
                <a:ea typeface="Calibri"/>
                <a:cs typeface="Calibri"/>
                <a:sym typeface="Calibri"/>
              </a:rPr>
              <a:t>Non-communicable Diseases</a:t>
            </a:r>
            <a:endParaRPr/>
          </a:p>
          <a:p>
            <a:pPr indent="0" lvl="0" marL="0" marR="0" rtl="0" algn="just">
              <a:lnSpc>
                <a:spcPct val="100000"/>
              </a:lnSpc>
              <a:spcBef>
                <a:spcPts val="0"/>
              </a:spcBef>
              <a:spcAft>
                <a:spcPts val="0"/>
              </a:spcAft>
              <a:buClr>
                <a:srgbClr val="000000"/>
              </a:buClr>
              <a:buSzPts val="1100"/>
              <a:buFont typeface="Calibri"/>
              <a:buNone/>
            </a:pPr>
            <a:r>
              <a:rPr b="0" i="0" lang="en-GB" sz="1100" u="none" cap="none" strike="noStrike">
                <a:solidFill>
                  <a:srgbClr val="000000"/>
                </a:solidFill>
                <a:latin typeface="Calibri"/>
                <a:ea typeface="Calibri"/>
                <a:cs typeface="Calibri"/>
                <a:sym typeface="Calibri"/>
              </a:rPr>
              <a:t>A non-communicable disease cannot be passed from on individual to another. Risk factors are aspects of a person’s lifestyle, or substances present in a person’s body or environment, that have been shown to be linked to an increased rate of a disease. For some non-communicable diseases, a casual mechanism for some risk factors has been proven, but not in others. A casual mechanism explains how one factor influences another through a biological process. Correlation does not prove causation and doctors have to do lots of research to prove a casual mechanism. </a:t>
            </a:r>
            <a:endParaRPr/>
          </a:p>
          <a:p>
            <a:pPr indent="0" lvl="0" marL="0" marR="0" rtl="0" algn="just">
              <a:lnSpc>
                <a:spcPct val="100000"/>
              </a:lnSpc>
              <a:spcBef>
                <a:spcPts val="0"/>
              </a:spcBef>
              <a:spcAft>
                <a:spcPts val="0"/>
              </a:spcAft>
              <a:buClr>
                <a:schemeClr val="dk1"/>
              </a:buClr>
              <a:buSzPts val="1100"/>
              <a:buFont typeface="Calibri"/>
              <a:buNone/>
            </a:pPr>
            <a:r>
              <a:t/>
            </a:r>
            <a:endParaRPr b="0" i="0" sz="1100" u="none" cap="none" strike="noStrike">
              <a:solidFill>
                <a:srgbClr val="000000"/>
              </a:solidFill>
              <a:latin typeface="Calibri"/>
              <a:ea typeface="Calibri"/>
              <a:cs typeface="Calibri"/>
              <a:sym typeface="Calibri"/>
            </a:endParaRPr>
          </a:p>
        </p:txBody>
      </p:sp>
      <p:sp>
        <p:nvSpPr>
          <p:cNvPr id="251" name="Google Shape;251;p10"/>
          <p:cNvSpPr/>
          <p:nvPr/>
        </p:nvSpPr>
        <p:spPr>
          <a:xfrm>
            <a:off x="75889" y="4833895"/>
            <a:ext cx="6066701" cy="1107996"/>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100"/>
              <a:buFont typeface="Calibri"/>
              <a:buNone/>
            </a:pPr>
            <a:r>
              <a:rPr b="1" i="0" lang="en-GB" sz="1100" u="none" cap="none" strike="noStrike">
                <a:solidFill>
                  <a:srgbClr val="000000"/>
                </a:solidFill>
                <a:latin typeface="Calibri"/>
                <a:ea typeface="Calibri"/>
                <a:cs typeface="Calibri"/>
                <a:sym typeface="Calibri"/>
              </a:rPr>
              <a:t>Diet, Exercise and Disease</a:t>
            </a:r>
            <a:endParaRPr/>
          </a:p>
          <a:p>
            <a:pPr indent="0" lvl="0" marL="0" marR="0" rtl="0" algn="just">
              <a:lnSpc>
                <a:spcPct val="100000"/>
              </a:lnSpc>
              <a:spcBef>
                <a:spcPts val="0"/>
              </a:spcBef>
              <a:spcAft>
                <a:spcPts val="0"/>
              </a:spcAft>
              <a:buClr>
                <a:srgbClr val="000000"/>
              </a:buClr>
              <a:buSzPts val="1100"/>
              <a:buFont typeface="Calibri"/>
              <a:buNone/>
            </a:pPr>
            <a:r>
              <a:rPr b="0" i="0" lang="en-GB" sz="1100" u="none" cap="none" strike="noStrike">
                <a:solidFill>
                  <a:srgbClr val="000000"/>
                </a:solidFill>
                <a:latin typeface="Calibri"/>
                <a:ea typeface="Calibri"/>
                <a:cs typeface="Calibri"/>
                <a:sym typeface="Calibri"/>
              </a:rPr>
              <a:t>Regular exercise and a balanced diet are needed to keep the body healthy. Too little food leads to a person being underweight and prone to illness, while too much food and not enough exercise leads to a person being overweight and prone to other illnesses. Excess cholesterol increases the risk of heart disease. Excess salt causes high blood pressure and increases the risk of heart disease and stroke. Obesity is a strong risk factor for type 2 diabetes. </a:t>
            </a:r>
            <a:endParaRPr/>
          </a:p>
        </p:txBody>
      </p:sp>
      <p:sp>
        <p:nvSpPr>
          <p:cNvPr id="252" name="Google Shape;252;p10"/>
          <p:cNvSpPr/>
          <p:nvPr/>
        </p:nvSpPr>
        <p:spPr>
          <a:xfrm>
            <a:off x="6252306" y="3986491"/>
            <a:ext cx="2806071" cy="2970044"/>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100"/>
              <a:buFont typeface="Calibri"/>
              <a:buNone/>
            </a:pPr>
            <a:r>
              <a:rPr b="1" i="0" lang="en-GB" sz="1100" u="none" cap="none" strike="noStrike">
                <a:solidFill>
                  <a:srgbClr val="000000"/>
                </a:solidFill>
                <a:latin typeface="Calibri"/>
                <a:ea typeface="Calibri"/>
                <a:cs typeface="Calibri"/>
                <a:sym typeface="Calibri"/>
              </a:rPr>
              <a:t>Smoking</a:t>
            </a:r>
            <a:endParaRPr/>
          </a:p>
          <a:p>
            <a:pPr indent="0" lvl="0" marL="0" marR="0" rtl="0" algn="just">
              <a:lnSpc>
                <a:spcPct val="100000"/>
              </a:lnSpc>
              <a:spcBef>
                <a:spcPts val="0"/>
              </a:spcBef>
              <a:spcAft>
                <a:spcPts val="0"/>
              </a:spcAft>
              <a:buClr>
                <a:srgbClr val="000000"/>
              </a:buClr>
              <a:buSzPts val="1100"/>
              <a:buFont typeface="Calibri"/>
              <a:buNone/>
            </a:pPr>
            <a:r>
              <a:rPr b="0" i="0" lang="en-GB" sz="1100" u="none" cap="none" strike="noStrike">
                <a:solidFill>
                  <a:srgbClr val="000000"/>
                </a:solidFill>
                <a:latin typeface="Calibri"/>
                <a:ea typeface="Calibri"/>
                <a:cs typeface="Calibri"/>
                <a:sym typeface="Calibri"/>
              </a:rPr>
              <a:t>Smoking can cause cardiovascular disease, lung cancer, and lung diseases such as bronchitis and COPD. A foetus exposed to smoke has restricted oxygen, which can lead to premature birth, low birthweight and even stillbirth. Tobacco smoke contains many harmful substances. These include: tar, nicotine and carbon monoxide. Tar causes cancer of the lungs, mouth and throat. It coats the surface of the breathing tubes and the alveoli. Nicotine is addictive - it causes a smoker to want more cigarettes. Carbon monoxide is a gas that takes the place of oxygen in red blood cells. This reduces the amount of oxygen that the blood can carry. </a:t>
            </a:r>
            <a:endParaRPr/>
          </a:p>
          <a:p>
            <a:pPr indent="0" lvl="0" marL="0" marR="0" rtl="0" algn="just">
              <a:lnSpc>
                <a:spcPct val="100000"/>
              </a:lnSpc>
              <a:spcBef>
                <a:spcPts val="0"/>
              </a:spcBef>
              <a:spcAft>
                <a:spcPts val="0"/>
              </a:spcAft>
              <a:buClr>
                <a:schemeClr val="dk1"/>
              </a:buClr>
              <a:buSzPts val="1100"/>
              <a:buFont typeface="Calibri"/>
              <a:buNone/>
            </a:pPr>
            <a:r>
              <a:t/>
            </a:r>
            <a:endParaRPr b="0" i="0" sz="1100" u="none" cap="none" strike="noStrike">
              <a:solidFill>
                <a:srgbClr val="000000"/>
              </a:solidFill>
              <a:latin typeface="Calibri"/>
              <a:ea typeface="Calibri"/>
              <a:cs typeface="Calibri"/>
              <a:sym typeface="Calibri"/>
            </a:endParaRPr>
          </a:p>
        </p:txBody>
      </p:sp>
      <p:sp>
        <p:nvSpPr>
          <p:cNvPr id="253" name="Google Shape;253;p10"/>
          <p:cNvSpPr/>
          <p:nvPr/>
        </p:nvSpPr>
        <p:spPr>
          <a:xfrm>
            <a:off x="6228937" y="2881890"/>
            <a:ext cx="2848210" cy="1277273"/>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100"/>
              <a:buFont typeface="Calibri"/>
              <a:buNone/>
            </a:pPr>
            <a:r>
              <a:rPr b="1" i="0" lang="en-GB" sz="1100" u="none" cap="none" strike="noStrike">
                <a:solidFill>
                  <a:srgbClr val="000000"/>
                </a:solidFill>
                <a:latin typeface="Calibri"/>
                <a:ea typeface="Calibri"/>
                <a:cs typeface="Calibri"/>
                <a:sym typeface="Calibri"/>
              </a:rPr>
              <a:t>Alcohol</a:t>
            </a:r>
            <a:endParaRPr/>
          </a:p>
          <a:p>
            <a:pPr indent="0" lvl="0" marL="0" marR="0" rtl="0" algn="just">
              <a:lnSpc>
                <a:spcPct val="100000"/>
              </a:lnSpc>
              <a:spcBef>
                <a:spcPts val="0"/>
              </a:spcBef>
              <a:spcAft>
                <a:spcPts val="0"/>
              </a:spcAft>
              <a:buClr>
                <a:srgbClr val="000000"/>
              </a:buClr>
              <a:buSzPts val="1100"/>
              <a:buFont typeface="Calibri"/>
              <a:buNone/>
            </a:pPr>
            <a:r>
              <a:rPr b="0" i="0" lang="en-GB" sz="1100" u="none" cap="none" strike="noStrike">
                <a:solidFill>
                  <a:srgbClr val="000000"/>
                </a:solidFill>
                <a:latin typeface="Calibri"/>
                <a:ea typeface="Calibri"/>
                <a:cs typeface="Calibri"/>
                <a:sym typeface="Calibri"/>
              </a:rPr>
              <a:t>Alcohol can damage the liver and cause cirrhosis and liver cancer. Alcohol can cause brain damage and death. Alcohol taken in by a pregnant woman can affect the development of her unborn baby. </a:t>
            </a:r>
            <a:endParaRPr/>
          </a:p>
          <a:p>
            <a:pPr indent="0" lvl="0" marL="0" marR="0" rtl="0" algn="just">
              <a:lnSpc>
                <a:spcPct val="100000"/>
              </a:lnSpc>
              <a:spcBef>
                <a:spcPts val="0"/>
              </a:spcBef>
              <a:spcAft>
                <a:spcPts val="0"/>
              </a:spcAft>
              <a:buClr>
                <a:schemeClr val="dk1"/>
              </a:buClr>
              <a:buSzPts val="1100"/>
              <a:buFont typeface="Calibri"/>
              <a:buNone/>
            </a:pPr>
            <a:r>
              <a:t/>
            </a:r>
            <a:endParaRPr b="0" i="0" sz="1100" u="none" cap="none" strike="noStrike">
              <a:solidFill>
                <a:srgbClr val="000000"/>
              </a:solidFill>
              <a:latin typeface="Calibri"/>
              <a:ea typeface="Calibri"/>
              <a:cs typeface="Calibri"/>
              <a:sym typeface="Calibri"/>
            </a:endParaRPr>
          </a:p>
        </p:txBody>
      </p:sp>
      <p:sp>
        <p:nvSpPr>
          <p:cNvPr id="254" name="Google Shape;254;p10"/>
          <p:cNvSpPr/>
          <p:nvPr/>
        </p:nvSpPr>
        <p:spPr>
          <a:xfrm>
            <a:off x="75889" y="1950545"/>
            <a:ext cx="3719042" cy="1277273"/>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en-GB" sz="1100">
                <a:solidFill>
                  <a:schemeClr val="dk1"/>
                </a:solidFill>
                <a:latin typeface="Calibri"/>
                <a:ea typeface="Calibri"/>
                <a:cs typeface="Calibri"/>
                <a:sym typeface="Calibri"/>
              </a:rPr>
              <a:t>Drugs in the Past</a:t>
            </a:r>
            <a:endParaRPr/>
          </a:p>
          <a:p>
            <a:pPr indent="0" lvl="0" marL="0" marR="0" rtl="0" algn="just">
              <a:spcBef>
                <a:spcPts val="0"/>
              </a:spcBef>
              <a:spcAft>
                <a:spcPts val="0"/>
              </a:spcAft>
              <a:buNone/>
            </a:pPr>
            <a:r>
              <a:rPr lang="en-GB" sz="1100">
                <a:solidFill>
                  <a:schemeClr val="dk1"/>
                </a:solidFill>
                <a:latin typeface="Calibri"/>
                <a:ea typeface="Calibri"/>
                <a:cs typeface="Calibri"/>
                <a:sym typeface="Calibri"/>
              </a:rPr>
              <a:t>Traditionally drugs were extracted from plants and microorganisms.</a:t>
            </a:r>
            <a:endParaRPr/>
          </a:p>
          <a:p>
            <a:pPr indent="-171450" lvl="0" marL="171450" marR="0" rtl="0" algn="just">
              <a:spcBef>
                <a:spcPts val="0"/>
              </a:spcBef>
              <a:spcAft>
                <a:spcPts val="0"/>
              </a:spcAft>
              <a:buClr>
                <a:schemeClr val="dk1"/>
              </a:buClr>
              <a:buSzPts val="1100"/>
              <a:buFont typeface="Arial"/>
              <a:buChar char="•"/>
            </a:pPr>
            <a:r>
              <a:rPr lang="en-GB" sz="1100">
                <a:solidFill>
                  <a:schemeClr val="dk1"/>
                </a:solidFill>
                <a:latin typeface="Calibri"/>
                <a:ea typeface="Calibri"/>
                <a:cs typeface="Calibri"/>
                <a:sym typeface="Calibri"/>
              </a:rPr>
              <a:t>The heart drug digitalis originates from foxgloves. </a:t>
            </a:r>
            <a:endParaRPr/>
          </a:p>
          <a:p>
            <a:pPr indent="-171450" lvl="0" marL="171450" marR="0" rtl="0" algn="just">
              <a:spcBef>
                <a:spcPts val="0"/>
              </a:spcBef>
              <a:spcAft>
                <a:spcPts val="0"/>
              </a:spcAft>
              <a:buClr>
                <a:schemeClr val="dk1"/>
              </a:buClr>
              <a:buSzPts val="1100"/>
              <a:buFont typeface="Arial"/>
              <a:buChar char="•"/>
            </a:pPr>
            <a:r>
              <a:rPr lang="en-GB" sz="1100">
                <a:solidFill>
                  <a:schemeClr val="dk1"/>
                </a:solidFill>
                <a:latin typeface="Calibri"/>
                <a:ea typeface="Calibri"/>
                <a:cs typeface="Calibri"/>
                <a:sym typeface="Calibri"/>
              </a:rPr>
              <a:t>The painkiller aspirin originates from willow. </a:t>
            </a:r>
            <a:endParaRPr/>
          </a:p>
          <a:p>
            <a:pPr indent="-171450" lvl="0" marL="171450" marR="0" rtl="0" algn="just">
              <a:spcBef>
                <a:spcPts val="0"/>
              </a:spcBef>
              <a:spcAft>
                <a:spcPts val="0"/>
              </a:spcAft>
              <a:buClr>
                <a:schemeClr val="dk1"/>
              </a:buClr>
              <a:buSzPts val="1100"/>
              <a:buFont typeface="Arial"/>
              <a:buChar char="•"/>
            </a:pPr>
            <a:r>
              <a:rPr lang="en-GB" sz="1100">
                <a:solidFill>
                  <a:schemeClr val="dk1"/>
                </a:solidFill>
                <a:latin typeface="Calibri"/>
                <a:ea typeface="Calibri"/>
                <a:cs typeface="Calibri"/>
                <a:sym typeface="Calibri"/>
              </a:rPr>
              <a:t>Penicillin was discovered by Alexander Fleming from the Penicillium mould. </a:t>
            </a:r>
            <a:endParaRPr/>
          </a:p>
        </p:txBody>
      </p:sp>
      <p:cxnSp>
        <p:nvCxnSpPr>
          <p:cNvPr id="255" name="Google Shape;255;p10"/>
          <p:cNvCxnSpPr/>
          <p:nvPr/>
        </p:nvCxnSpPr>
        <p:spPr>
          <a:xfrm>
            <a:off x="6184537" y="418843"/>
            <a:ext cx="14748" cy="6380318"/>
          </a:xfrm>
          <a:prstGeom prst="straightConnector1">
            <a:avLst/>
          </a:prstGeom>
          <a:noFill/>
          <a:ln cap="flat" cmpd="sng" w="57150">
            <a:solidFill>
              <a:schemeClr val="dk1"/>
            </a:solidFill>
            <a:prstDash val="solid"/>
            <a:miter lim="800000"/>
            <a:headEnd len="sm" w="sm" type="none"/>
            <a:tailEnd len="sm" w="sm" type="none"/>
          </a:ln>
        </p:spPr>
      </p:cxnSp>
      <p:cxnSp>
        <p:nvCxnSpPr>
          <p:cNvPr id="256" name="Google Shape;256;p10"/>
          <p:cNvCxnSpPr/>
          <p:nvPr/>
        </p:nvCxnSpPr>
        <p:spPr>
          <a:xfrm>
            <a:off x="58230" y="4798919"/>
            <a:ext cx="6141055" cy="0"/>
          </a:xfrm>
          <a:prstGeom prst="straightConnector1">
            <a:avLst/>
          </a:prstGeom>
          <a:noFill/>
          <a:ln cap="flat" cmpd="sng" w="57150">
            <a:solidFill>
              <a:schemeClr val="dk1"/>
            </a:solidFill>
            <a:prstDash val="solid"/>
            <a:miter lim="800000"/>
            <a:headEnd len="sm" w="sm" type="none"/>
            <a:tailEnd len="sm" w="sm" type="none"/>
          </a:ln>
        </p:spPr>
      </p:cxnSp>
      <p:cxnSp>
        <p:nvCxnSpPr>
          <p:cNvPr id="257" name="Google Shape;257;p10"/>
          <p:cNvCxnSpPr/>
          <p:nvPr/>
        </p:nvCxnSpPr>
        <p:spPr>
          <a:xfrm>
            <a:off x="58230" y="3218606"/>
            <a:ext cx="6141055" cy="0"/>
          </a:xfrm>
          <a:prstGeom prst="straightConnector1">
            <a:avLst/>
          </a:prstGeom>
          <a:noFill/>
          <a:ln cap="flat" cmpd="sng" w="57150">
            <a:solidFill>
              <a:schemeClr val="dk1"/>
            </a:solidFill>
            <a:prstDash val="solid"/>
            <a:miter lim="800000"/>
            <a:headEnd len="sm" w="sm" type="none"/>
            <a:tailEnd len="sm" w="sm" type="none"/>
          </a:ln>
        </p:spPr>
      </p:cxnSp>
      <p:cxnSp>
        <p:nvCxnSpPr>
          <p:cNvPr id="258" name="Google Shape;258;p10"/>
          <p:cNvCxnSpPr/>
          <p:nvPr/>
        </p:nvCxnSpPr>
        <p:spPr>
          <a:xfrm flipH="1" rot="10800000">
            <a:off x="3807850" y="462598"/>
            <a:ext cx="15448" cy="2765220"/>
          </a:xfrm>
          <a:prstGeom prst="straightConnector1">
            <a:avLst/>
          </a:prstGeom>
          <a:noFill/>
          <a:ln cap="flat" cmpd="sng" w="57150">
            <a:solidFill>
              <a:schemeClr val="dk1"/>
            </a:solidFill>
            <a:prstDash val="solid"/>
            <a:miter lim="800000"/>
            <a:headEnd len="sm" w="sm" type="none"/>
            <a:tailEnd len="sm" w="sm" type="none"/>
          </a:ln>
        </p:spPr>
      </p:cxnSp>
      <p:cxnSp>
        <p:nvCxnSpPr>
          <p:cNvPr id="259" name="Google Shape;259;p10"/>
          <p:cNvCxnSpPr/>
          <p:nvPr/>
        </p:nvCxnSpPr>
        <p:spPr>
          <a:xfrm>
            <a:off x="6199285" y="2896404"/>
            <a:ext cx="2859092" cy="0"/>
          </a:xfrm>
          <a:prstGeom prst="straightConnector1">
            <a:avLst/>
          </a:prstGeom>
          <a:noFill/>
          <a:ln cap="flat" cmpd="sng" w="57150">
            <a:solidFill>
              <a:schemeClr val="dk1"/>
            </a:solidFill>
            <a:prstDash val="solid"/>
            <a:miter lim="800000"/>
            <a:headEnd len="sm" w="sm" type="none"/>
            <a:tailEnd len="sm" w="sm" type="none"/>
          </a:ln>
        </p:spPr>
      </p:cxnSp>
      <p:cxnSp>
        <p:nvCxnSpPr>
          <p:cNvPr id="260" name="Google Shape;260;p10"/>
          <p:cNvCxnSpPr/>
          <p:nvPr/>
        </p:nvCxnSpPr>
        <p:spPr>
          <a:xfrm>
            <a:off x="6191911" y="4001809"/>
            <a:ext cx="2859092" cy="0"/>
          </a:xfrm>
          <a:prstGeom prst="straightConnector1">
            <a:avLst/>
          </a:prstGeom>
          <a:noFill/>
          <a:ln cap="flat" cmpd="sng" w="57150">
            <a:solidFill>
              <a:schemeClr val="dk1"/>
            </a:solidFill>
            <a:prstDash val="solid"/>
            <a:miter lim="800000"/>
            <a:headEnd len="sm" w="sm" type="none"/>
            <a:tailEnd len="sm" w="sm" type="none"/>
          </a:ln>
        </p:spPr>
      </p:cxnSp>
      <p:cxnSp>
        <p:nvCxnSpPr>
          <p:cNvPr id="261" name="Google Shape;261;p10"/>
          <p:cNvCxnSpPr/>
          <p:nvPr/>
        </p:nvCxnSpPr>
        <p:spPr>
          <a:xfrm>
            <a:off x="75889" y="1987616"/>
            <a:ext cx="3747409" cy="0"/>
          </a:xfrm>
          <a:prstGeom prst="straightConnector1">
            <a:avLst/>
          </a:prstGeom>
          <a:noFill/>
          <a:ln cap="flat" cmpd="sng" w="57150">
            <a:solidFill>
              <a:schemeClr val="dk1"/>
            </a:solidFill>
            <a:prstDash val="solid"/>
            <a:miter lim="800000"/>
            <a:headEnd len="sm" w="sm" type="none"/>
            <a:tailEnd len="sm" w="sm" type="none"/>
          </a:ln>
        </p:spPr>
      </p:cxn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grpSp>
        <p:nvGrpSpPr>
          <p:cNvPr id="267" name="Google Shape;267;p11"/>
          <p:cNvGrpSpPr/>
          <p:nvPr/>
        </p:nvGrpSpPr>
        <p:grpSpPr>
          <a:xfrm>
            <a:off x="0" y="-4973"/>
            <a:ext cx="9144000" cy="6831016"/>
            <a:chOff x="0" y="-4973"/>
            <a:chExt cx="9144000" cy="6831016"/>
          </a:xfrm>
        </p:grpSpPr>
        <p:sp>
          <p:nvSpPr>
            <p:cNvPr id="268" name="Google Shape;268;p11"/>
            <p:cNvSpPr txBox="1"/>
            <p:nvPr/>
          </p:nvSpPr>
          <p:spPr>
            <a:xfrm>
              <a:off x="0" y="-4973"/>
              <a:ext cx="9144000" cy="400110"/>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en-GB" sz="2000">
                  <a:solidFill>
                    <a:schemeClr val="dk1"/>
                  </a:solidFill>
                  <a:latin typeface="Calibri"/>
                  <a:ea typeface="Calibri"/>
                  <a:cs typeface="Calibri"/>
                  <a:sym typeface="Calibri"/>
                </a:rPr>
                <a:t>B8: Photosynthesis</a:t>
              </a:r>
              <a:endParaRPr/>
            </a:p>
          </p:txBody>
        </p:sp>
        <p:sp>
          <p:nvSpPr>
            <p:cNvPr id="269" name="Google Shape;269;p11"/>
            <p:cNvSpPr/>
            <p:nvPr/>
          </p:nvSpPr>
          <p:spPr>
            <a:xfrm>
              <a:off x="3794078" y="402474"/>
              <a:ext cx="5330448" cy="6423569"/>
            </a:xfrm>
            <a:prstGeom prst="rect">
              <a:avLst/>
            </a:prstGeom>
            <a:noFill/>
            <a:ln cap="flat" cmpd="sng" w="57150">
              <a:solidFill>
                <a:srgbClr val="7F7F7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270" name="Google Shape;270;p11"/>
            <p:cNvSpPr/>
            <p:nvPr/>
          </p:nvSpPr>
          <p:spPr>
            <a:xfrm>
              <a:off x="120767" y="383525"/>
              <a:ext cx="3645960" cy="4493538"/>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en-GB" sz="1100">
                  <a:solidFill>
                    <a:schemeClr val="dk1"/>
                  </a:solidFill>
                  <a:latin typeface="Calibri"/>
                  <a:ea typeface="Calibri"/>
                  <a:cs typeface="Calibri"/>
                  <a:sym typeface="Calibri"/>
                </a:rPr>
                <a:t>Photosynthesis</a:t>
              </a:r>
              <a:endParaRPr/>
            </a:p>
            <a:p>
              <a:pPr indent="0" lvl="0" marL="0" marR="0" rtl="0" algn="just">
                <a:spcBef>
                  <a:spcPts val="0"/>
                </a:spcBef>
                <a:spcAft>
                  <a:spcPts val="0"/>
                </a:spcAft>
                <a:buNone/>
              </a:pPr>
              <a:r>
                <a:rPr lang="en-GB" sz="1100">
                  <a:solidFill>
                    <a:schemeClr val="dk1"/>
                  </a:solidFill>
                  <a:latin typeface="Calibri"/>
                  <a:ea typeface="Calibri"/>
                  <a:cs typeface="Calibri"/>
                  <a:sym typeface="Calibri"/>
                </a:rPr>
                <a:t>Plants harness the Sun’s energy in photosynthesis in order to make food. This process liberates oxygen which has built up over millions of years in the Earth’s atmosphere. Both animals and plants use this oxygen to oxidise food in a process called aerobic respiration which transfers the energy that the organism needs to perform its functions. Photosynthesis is an endothermic reaction in which energy is transferred from the environment to the chloroplasts by light.</a:t>
              </a:r>
              <a:endParaRPr/>
            </a:p>
            <a:p>
              <a:pPr indent="0" lvl="0" marL="0" marR="0" rtl="0" algn="just">
                <a:spcBef>
                  <a:spcPts val="0"/>
                </a:spcBef>
                <a:spcAft>
                  <a:spcPts val="0"/>
                </a:spcAft>
                <a:buNone/>
              </a:pPr>
              <a:r>
                <a:t/>
              </a:r>
              <a:endParaRPr sz="600">
                <a:solidFill>
                  <a:schemeClr val="dk1"/>
                </a:solidFill>
                <a:latin typeface="Calibri"/>
                <a:ea typeface="Calibri"/>
                <a:cs typeface="Calibri"/>
                <a:sym typeface="Calibri"/>
              </a:endParaRPr>
            </a:p>
            <a:p>
              <a:pPr indent="0" lvl="0" marL="0" marR="0" rtl="0" algn="just">
                <a:spcBef>
                  <a:spcPts val="0"/>
                </a:spcBef>
                <a:spcAft>
                  <a:spcPts val="0"/>
                </a:spcAft>
                <a:buNone/>
              </a:pPr>
              <a:r>
                <a:rPr lang="en-GB" sz="1100">
                  <a:solidFill>
                    <a:schemeClr val="dk1"/>
                  </a:solidFill>
                  <a:latin typeface="Calibri"/>
                  <a:ea typeface="Calibri"/>
                  <a:cs typeface="Calibri"/>
                  <a:sym typeface="Calibri"/>
                </a:rPr>
                <a:t>Photosynthesis is represented by the equation: </a:t>
              </a:r>
              <a:endParaRPr/>
            </a:p>
            <a:p>
              <a:pPr indent="0" lvl="0" marL="0" marR="0" rtl="0" algn="just">
                <a:spcBef>
                  <a:spcPts val="0"/>
                </a:spcBef>
                <a:spcAft>
                  <a:spcPts val="0"/>
                </a:spcAft>
                <a:buNone/>
              </a:pPr>
              <a:r>
                <a:t/>
              </a:r>
              <a:endParaRPr sz="1100">
                <a:solidFill>
                  <a:schemeClr val="dk1"/>
                </a:solidFill>
                <a:latin typeface="Calibri"/>
                <a:ea typeface="Calibri"/>
                <a:cs typeface="Calibri"/>
                <a:sym typeface="Calibri"/>
              </a:endParaRPr>
            </a:p>
            <a:p>
              <a:pPr indent="0" lvl="0" marL="0" marR="0" rtl="0" algn="just">
                <a:spcBef>
                  <a:spcPts val="0"/>
                </a:spcBef>
                <a:spcAft>
                  <a:spcPts val="0"/>
                </a:spcAft>
                <a:buNone/>
              </a:pPr>
              <a:r>
                <a:t/>
              </a:r>
              <a:endParaRPr sz="1100">
                <a:solidFill>
                  <a:schemeClr val="dk1"/>
                </a:solidFill>
                <a:latin typeface="Calibri"/>
                <a:ea typeface="Calibri"/>
                <a:cs typeface="Calibri"/>
                <a:sym typeface="Calibri"/>
              </a:endParaRPr>
            </a:p>
            <a:p>
              <a:pPr indent="0" lvl="0" marL="0" marR="0" rtl="0" algn="just">
                <a:spcBef>
                  <a:spcPts val="0"/>
                </a:spcBef>
                <a:spcAft>
                  <a:spcPts val="0"/>
                </a:spcAft>
                <a:buNone/>
              </a:pPr>
              <a:r>
                <a:t/>
              </a:r>
              <a:endParaRPr sz="1100">
                <a:solidFill>
                  <a:schemeClr val="dk1"/>
                </a:solidFill>
                <a:latin typeface="Calibri"/>
                <a:ea typeface="Calibri"/>
                <a:cs typeface="Calibri"/>
                <a:sym typeface="Calibri"/>
              </a:endParaRPr>
            </a:p>
            <a:p>
              <a:pPr indent="0" lvl="0" marL="0" marR="0" rtl="0" algn="just">
                <a:spcBef>
                  <a:spcPts val="0"/>
                </a:spcBef>
                <a:spcAft>
                  <a:spcPts val="0"/>
                </a:spcAft>
                <a:buNone/>
              </a:pPr>
              <a:r>
                <a:t/>
              </a:r>
              <a:endParaRPr sz="1100">
                <a:solidFill>
                  <a:schemeClr val="dk1"/>
                </a:solidFill>
                <a:latin typeface="Calibri"/>
                <a:ea typeface="Calibri"/>
                <a:cs typeface="Calibri"/>
                <a:sym typeface="Calibri"/>
              </a:endParaRPr>
            </a:p>
            <a:p>
              <a:pPr indent="0" lvl="0" marL="0" marR="0" rtl="0" algn="just">
                <a:spcBef>
                  <a:spcPts val="0"/>
                </a:spcBef>
                <a:spcAft>
                  <a:spcPts val="0"/>
                </a:spcAft>
                <a:buNone/>
              </a:pPr>
              <a:r>
                <a:t/>
              </a:r>
              <a:endParaRPr b="1" sz="1100">
                <a:solidFill>
                  <a:schemeClr val="dk1"/>
                </a:solidFill>
                <a:latin typeface="Calibri"/>
                <a:ea typeface="Calibri"/>
                <a:cs typeface="Calibri"/>
                <a:sym typeface="Calibri"/>
              </a:endParaRPr>
            </a:p>
            <a:p>
              <a:pPr indent="0" lvl="0" marL="0" marR="0" rtl="0" algn="just">
                <a:spcBef>
                  <a:spcPts val="0"/>
                </a:spcBef>
                <a:spcAft>
                  <a:spcPts val="0"/>
                </a:spcAft>
                <a:buNone/>
              </a:pPr>
              <a:r>
                <a:t/>
              </a:r>
              <a:endParaRPr b="1" sz="1100">
                <a:solidFill>
                  <a:schemeClr val="dk1"/>
                </a:solidFill>
                <a:latin typeface="Calibri"/>
                <a:ea typeface="Calibri"/>
                <a:cs typeface="Calibri"/>
                <a:sym typeface="Calibri"/>
              </a:endParaRPr>
            </a:p>
            <a:p>
              <a:pPr indent="0" lvl="0" marL="0" marR="0" rtl="0" algn="just">
                <a:spcBef>
                  <a:spcPts val="0"/>
                </a:spcBef>
                <a:spcAft>
                  <a:spcPts val="0"/>
                </a:spcAft>
                <a:buNone/>
              </a:pPr>
              <a:r>
                <a:rPr lang="en-GB" sz="1100">
                  <a:solidFill>
                    <a:schemeClr val="dk1"/>
                  </a:solidFill>
                  <a:latin typeface="Calibri"/>
                  <a:ea typeface="Calibri"/>
                  <a:cs typeface="Calibri"/>
                  <a:sym typeface="Calibri"/>
                </a:rPr>
                <a:t>Plants absorb water through their roots, and carbon dioxide through their leaves. Some glucose is used for respiration, while some is converted into insoluble </a:t>
              </a:r>
              <a:r>
                <a:rPr i="1" lang="en-GB" sz="1100">
                  <a:solidFill>
                    <a:schemeClr val="dk1"/>
                  </a:solidFill>
                  <a:latin typeface="Calibri"/>
                  <a:ea typeface="Calibri"/>
                  <a:cs typeface="Calibri"/>
                  <a:sym typeface="Calibri"/>
                </a:rPr>
                <a:t>starch </a:t>
              </a:r>
              <a:r>
                <a:rPr lang="en-GB" sz="1100">
                  <a:solidFill>
                    <a:schemeClr val="dk1"/>
                  </a:solidFill>
                  <a:latin typeface="Calibri"/>
                  <a:ea typeface="Calibri"/>
                  <a:cs typeface="Calibri"/>
                  <a:sym typeface="Calibri"/>
                </a:rPr>
                <a:t>for storage. The stored starch can later be turned back into glucose and used in respiration. Oxygen is released as a by-product of photosynthesis. Leaves are adapted to perform their function e.g. they have a large surface area to absorb sunlight and lots of chloroplasts in the palisade cells. </a:t>
              </a:r>
              <a:endParaRPr/>
            </a:p>
          </p:txBody>
        </p:sp>
        <p:sp>
          <p:nvSpPr>
            <p:cNvPr id="271" name="Google Shape;271;p11"/>
            <p:cNvSpPr/>
            <p:nvPr/>
          </p:nvSpPr>
          <p:spPr>
            <a:xfrm>
              <a:off x="109182" y="402474"/>
              <a:ext cx="3672136" cy="6412092"/>
            </a:xfrm>
            <a:prstGeom prst="rect">
              <a:avLst/>
            </a:prstGeom>
            <a:noFill/>
            <a:ln cap="flat" cmpd="sng" w="57150">
              <a:solidFill>
                <a:srgbClr val="7F7F7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chemeClr val="dk1"/>
                </a:solidFill>
                <a:latin typeface="Calibri"/>
                <a:ea typeface="Calibri"/>
                <a:cs typeface="Calibri"/>
                <a:sym typeface="Calibri"/>
              </a:endParaRPr>
            </a:p>
          </p:txBody>
        </p:sp>
        <p:sp>
          <p:nvSpPr>
            <p:cNvPr id="272" name="Google Shape;272;p11"/>
            <p:cNvSpPr/>
            <p:nvPr/>
          </p:nvSpPr>
          <p:spPr>
            <a:xfrm>
              <a:off x="6012246" y="4688349"/>
              <a:ext cx="3112280" cy="2137693"/>
            </a:xfrm>
            <a:prstGeom prst="rect">
              <a:avLst/>
            </a:prstGeom>
            <a:noFill/>
            <a:ln cap="flat" cmpd="sng" w="57150">
              <a:solidFill>
                <a:srgbClr val="7F7F7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pic>
          <p:nvPicPr>
            <p:cNvPr descr="Image result for symbol equation for photosynthesis" id="273" name="Google Shape;273;p11"/>
            <p:cNvPicPr preferRelativeResize="0"/>
            <p:nvPr/>
          </p:nvPicPr>
          <p:blipFill rotWithShape="1">
            <a:blip r:embed="rId3">
              <a:alphaModFix/>
            </a:blip>
            <a:srcRect b="0" l="0" r="0" t="0"/>
            <a:stretch/>
          </p:blipFill>
          <p:spPr>
            <a:xfrm>
              <a:off x="340714" y="2359708"/>
              <a:ext cx="2974019" cy="751797"/>
            </a:xfrm>
            <a:prstGeom prst="rect">
              <a:avLst/>
            </a:prstGeom>
            <a:noFill/>
            <a:ln>
              <a:noFill/>
            </a:ln>
          </p:spPr>
        </p:pic>
        <p:sp>
          <p:nvSpPr>
            <p:cNvPr id="274" name="Google Shape;274;p11"/>
            <p:cNvSpPr/>
            <p:nvPr/>
          </p:nvSpPr>
          <p:spPr>
            <a:xfrm>
              <a:off x="3808734" y="483205"/>
              <a:ext cx="5329817"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200">
                  <a:solidFill>
                    <a:schemeClr val="dk1"/>
                  </a:solidFill>
                  <a:latin typeface="Calibri"/>
                  <a:ea typeface="Calibri"/>
                  <a:cs typeface="Calibri"/>
                  <a:sym typeface="Calibri"/>
                </a:rPr>
                <a:t>Factors limiting photosynthesis</a:t>
              </a:r>
              <a:endParaRPr/>
            </a:p>
            <a:p>
              <a:pPr indent="0" lvl="0" marL="0" marR="0" rtl="0" algn="l">
                <a:spcBef>
                  <a:spcPts val="0"/>
                </a:spcBef>
                <a:spcAft>
                  <a:spcPts val="0"/>
                </a:spcAft>
                <a:buNone/>
              </a:pPr>
              <a:r>
                <a:rPr lang="en-GB" sz="1200">
                  <a:solidFill>
                    <a:schemeClr val="dk1"/>
                  </a:solidFill>
                  <a:latin typeface="Calibri"/>
                  <a:ea typeface="Calibri"/>
                  <a:cs typeface="Calibri"/>
                  <a:sym typeface="Calibri"/>
                </a:rPr>
                <a:t>Three factors can limit the speed of photosynthesis - light intensity, carbon dioxide concentration and temperature.</a:t>
              </a:r>
              <a:endParaRPr b="0" i="0" sz="1200">
                <a:solidFill>
                  <a:schemeClr val="dk1"/>
                </a:solidFill>
                <a:latin typeface="Calibri"/>
                <a:ea typeface="Calibri"/>
                <a:cs typeface="Calibri"/>
                <a:sym typeface="Calibri"/>
              </a:endParaRPr>
            </a:p>
          </p:txBody>
        </p:sp>
        <p:pic>
          <p:nvPicPr>
            <p:cNvPr id="275" name="Google Shape;275;p11"/>
            <p:cNvPicPr preferRelativeResize="0"/>
            <p:nvPr/>
          </p:nvPicPr>
          <p:blipFill rotWithShape="1">
            <a:blip r:embed="rId4">
              <a:alphaModFix/>
            </a:blip>
            <a:srcRect b="0" l="0" r="0" t="0"/>
            <a:stretch/>
          </p:blipFill>
          <p:spPr>
            <a:xfrm>
              <a:off x="3973232" y="1212939"/>
              <a:ext cx="1990419" cy="1849504"/>
            </a:xfrm>
            <a:prstGeom prst="rect">
              <a:avLst/>
            </a:prstGeom>
            <a:noFill/>
            <a:ln>
              <a:noFill/>
            </a:ln>
          </p:spPr>
        </p:pic>
        <p:sp>
          <p:nvSpPr>
            <p:cNvPr id="276" name="Google Shape;276;p11"/>
            <p:cNvSpPr/>
            <p:nvPr/>
          </p:nvSpPr>
          <p:spPr>
            <a:xfrm>
              <a:off x="5916590" y="1046134"/>
              <a:ext cx="3192249" cy="1015663"/>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n-GB" sz="1200">
                  <a:solidFill>
                    <a:schemeClr val="dk1"/>
                  </a:solidFill>
                  <a:latin typeface="Calibri"/>
                  <a:ea typeface="Calibri"/>
                  <a:cs typeface="Calibri"/>
                  <a:sym typeface="Calibri"/>
                </a:rPr>
                <a:t>Without enough light, a plant cannot photosynthesise very quickly, even if there is plenty of water and carbon dioxide. Increasing the light intensity will boost the speed of photosynthesis.</a:t>
              </a:r>
              <a:endParaRPr/>
            </a:p>
          </p:txBody>
        </p:sp>
        <p:pic>
          <p:nvPicPr>
            <p:cNvPr id="277" name="Google Shape;277;p11"/>
            <p:cNvPicPr preferRelativeResize="0"/>
            <p:nvPr/>
          </p:nvPicPr>
          <p:blipFill rotWithShape="1">
            <a:blip r:embed="rId5">
              <a:alphaModFix/>
            </a:blip>
            <a:srcRect b="0" l="0" r="0" t="0"/>
            <a:stretch/>
          </p:blipFill>
          <p:spPr>
            <a:xfrm>
              <a:off x="6985656" y="2078024"/>
              <a:ext cx="1990419" cy="1849504"/>
            </a:xfrm>
            <a:prstGeom prst="rect">
              <a:avLst/>
            </a:prstGeom>
            <a:noFill/>
            <a:ln>
              <a:noFill/>
            </a:ln>
          </p:spPr>
        </p:pic>
        <p:sp>
          <p:nvSpPr>
            <p:cNvPr id="278" name="Google Shape;278;p11"/>
            <p:cNvSpPr/>
            <p:nvPr/>
          </p:nvSpPr>
          <p:spPr>
            <a:xfrm>
              <a:off x="3820254" y="3061232"/>
              <a:ext cx="3237666" cy="1015663"/>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n-GB" sz="1200">
                  <a:solidFill>
                    <a:schemeClr val="dk1"/>
                  </a:solidFill>
                  <a:latin typeface="Calibri"/>
                  <a:ea typeface="Calibri"/>
                  <a:cs typeface="Calibri"/>
                  <a:sym typeface="Calibri"/>
                </a:rPr>
                <a:t>Sometimes photosynthesis is limited by the concentration of carbon dioxide in the air. Even if there is plenty of light, a plant cannot photosynthesise if there is insufficient carbon dioxide.</a:t>
              </a:r>
              <a:endParaRPr/>
            </a:p>
          </p:txBody>
        </p:sp>
        <p:pic>
          <p:nvPicPr>
            <p:cNvPr id="279" name="Google Shape;279;p11"/>
            <p:cNvPicPr preferRelativeResize="0"/>
            <p:nvPr/>
          </p:nvPicPr>
          <p:blipFill rotWithShape="1">
            <a:blip r:embed="rId6">
              <a:alphaModFix/>
            </a:blip>
            <a:srcRect b="0" l="0" r="0" t="0"/>
            <a:stretch/>
          </p:blipFill>
          <p:spPr>
            <a:xfrm>
              <a:off x="3900935" y="4212525"/>
              <a:ext cx="1990419" cy="1849504"/>
            </a:xfrm>
            <a:prstGeom prst="rect">
              <a:avLst/>
            </a:prstGeom>
            <a:noFill/>
            <a:ln>
              <a:noFill/>
            </a:ln>
          </p:spPr>
        </p:pic>
        <p:sp>
          <p:nvSpPr>
            <p:cNvPr id="280" name="Google Shape;280;p11"/>
            <p:cNvSpPr/>
            <p:nvPr/>
          </p:nvSpPr>
          <p:spPr>
            <a:xfrm>
              <a:off x="5946057" y="3984773"/>
              <a:ext cx="3030018" cy="646331"/>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n-GB" sz="1200">
                  <a:solidFill>
                    <a:schemeClr val="dk1"/>
                  </a:solidFill>
                  <a:latin typeface="Calibri"/>
                  <a:ea typeface="Calibri"/>
                  <a:cs typeface="Calibri"/>
                  <a:sym typeface="Calibri"/>
                </a:rPr>
                <a:t>If it gets too cold, the rate of photosynthesis will decrease. Plants cannot photosynthesise if it gets too hot.</a:t>
              </a:r>
              <a:endParaRPr/>
            </a:p>
          </p:txBody>
        </p:sp>
        <p:sp>
          <p:nvSpPr>
            <p:cNvPr id="281" name="Google Shape;281;p11"/>
            <p:cNvSpPr/>
            <p:nvPr/>
          </p:nvSpPr>
          <p:spPr>
            <a:xfrm>
              <a:off x="6026281" y="4690908"/>
              <a:ext cx="3098245" cy="2123658"/>
            </a:xfrm>
            <a:prstGeom prst="rect">
              <a:avLst/>
            </a:prstGeom>
            <a:noFill/>
            <a:ln cap="flat" cmpd="sng" w="9525">
              <a:solidFill>
                <a:srgbClr val="7F7F7F"/>
              </a:solidFill>
              <a:prstDash val="solid"/>
              <a:round/>
              <a:headEnd len="sm" w="sm" type="none"/>
              <a:tailEnd len="sm" w="sm" type="none"/>
            </a:ln>
          </p:spPr>
          <p:txBody>
            <a:bodyPr anchorCtr="0" anchor="t" bIns="45700" lIns="91425" spcFirstLastPara="1" rIns="91425" wrap="square" tIns="45700">
              <a:spAutoFit/>
            </a:bodyPr>
            <a:lstStyle/>
            <a:p>
              <a:pPr indent="0" lvl="0" marL="0" marR="0" rtl="0" algn="just">
                <a:spcBef>
                  <a:spcPts val="0"/>
                </a:spcBef>
                <a:spcAft>
                  <a:spcPts val="0"/>
                </a:spcAft>
                <a:buNone/>
              </a:pPr>
              <a:r>
                <a:rPr b="1" lang="en-GB" sz="1100">
                  <a:solidFill>
                    <a:schemeClr val="dk1"/>
                  </a:solidFill>
                  <a:latin typeface="Calibri"/>
                  <a:ea typeface="Calibri"/>
                  <a:cs typeface="Calibri"/>
                  <a:sym typeface="Calibri"/>
                </a:rPr>
                <a:t>Making the most of Photosynthesis</a:t>
              </a:r>
              <a:endParaRPr/>
            </a:p>
            <a:p>
              <a:pPr indent="0" lvl="0" marL="0" marR="0" rtl="0" algn="just">
                <a:spcBef>
                  <a:spcPts val="0"/>
                </a:spcBef>
                <a:spcAft>
                  <a:spcPts val="0"/>
                </a:spcAft>
                <a:buNone/>
              </a:pPr>
              <a:r>
                <a:rPr lang="en-GB" sz="1100">
                  <a:solidFill>
                    <a:schemeClr val="dk1"/>
                  </a:solidFill>
                  <a:latin typeface="Calibri"/>
                  <a:ea typeface="Calibri"/>
                  <a:cs typeface="Calibri"/>
                  <a:sym typeface="Calibri"/>
                </a:rPr>
                <a:t>Limiting factors are important in the economics of enhancing the conditions in greenhouses to gain the maximum rate of photosynthesis while still maintaining profit. Farmers can use their knowledge of these limiting factors to increase crop growth in greenhouses. They may use artificial light so that photosynthesis can continue beyond daylight hours. The use of paraffin lamps inside a greenhouse increases the rate of photosynthesis because the burning paraffin produces carbon dioxide, and heat too.</a:t>
              </a:r>
              <a:endParaRPr/>
            </a:p>
          </p:txBody>
        </p:sp>
        <p:sp>
          <p:nvSpPr>
            <p:cNvPr id="282" name="Google Shape;282;p11"/>
            <p:cNvSpPr/>
            <p:nvPr/>
          </p:nvSpPr>
          <p:spPr>
            <a:xfrm>
              <a:off x="3778801" y="6069366"/>
              <a:ext cx="2221927" cy="646331"/>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n-GB" sz="1200">
                  <a:solidFill>
                    <a:schemeClr val="dk1"/>
                  </a:solidFill>
                  <a:latin typeface="Calibri"/>
                  <a:ea typeface="Calibri"/>
                  <a:cs typeface="Calibri"/>
                  <a:sym typeface="Calibri"/>
                </a:rPr>
                <a:t>These factors interact and any one of them may be the factor that limits photosynthesis.</a:t>
              </a:r>
              <a:endParaRPr/>
            </a:p>
          </p:txBody>
        </p:sp>
      </p:grpSp>
      <p:sp>
        <p:nvSpPr>
          <p:cNvPr id="283" name="Google Shape;283;p11"/>
          <p:cNvSpPr/>
          <p:nvPr/>
        </p:nvSpPr>
        <p:spPr>
          <a:xfrm>
            <a:off x="96422" y="4802274"/>
            <a:ext cx="3723832" cy="195438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100">
                <a:solidFill>
                  <a:schemeClr val="dk1"/>
                </a:solidFill>
                <a:latin typeface="Calibri"/>
                <a:ea typeface="Calibri"/>
                <a:cs typeface="Calibri"/>
                <a:sym typeface="Calibri"/>
              </a:rPr>
              <a:t>Uses of glucose from photosynthesis</a:t>
            </a:r>
            <a:endParaRPr/>
          </a:p>
          <a:p>
            <a:pPr indent="0" lvl="0" marL="0" marR="0" rtl="0" algn="l">
              <a:spcBef>
                <a:spcPts val="0"/>
              </a:spcBef>
              <a:spcAft>
                <a:spcPts val="0"/>
              </a:spcAft>
              <a:buNone/>
            </a:pPr>
            <a:r>
              <a:rPr lang="en-GB" sz="1100">
                <a:solidFill>
                  <a:schemeClr val="dk1"/>
                </a:solidFill>
                <a:latin typeface="Calibri"/>
                <a:ea typeface="Calibri"/>
                <a:cs typeface="Calibri"/>
                <a:sym typeface="Calibri"/>
              </a:rPr>
              <a:t>The glucose produced in photosynthesis may be:</a:t>
            </a:r>
            <a:endParaRPr/>
          </a:p>
          <a:p>
            <a:pPr indent="-171450" lvl="0" marL="171450" marR="0" rtl="0" algn="l">
              <a:spcBef>
                <a:spcPts val="0"/>
              </a:spcBef>
              <a:spcAft>
                <a:spcPts val="0"/>
              </a:spcAft>
              <a:buClr>
                <a:schemeClr val="dk1"/>
              </a:buClr>
              <a:buSzPts val="1100"/>
              <a:buFont typeface="Arial"/>
              <a:buChar char="•"/>
            </a:pPr>
            <a:r>
              <a:rPr lang="en-GB" sz="1100">
                <a:solidFill>
                  <a:schemeClr val="dk1"/>
                </a:solidFill>
                <a:latin typeface="Calibri"/>
                <a:ea typeface="Calibri"/>
                <a:cs typeface="Calibri"/>
                <a:sym typeface="Calibri"/>
              </a:rPr>
              <a:t>Used for respiration</a:t>
            </a:r>
            <a:endParaRPr/>
          </a:p>
          <a:p>
            <a:pPr indent="-171450" lvl="0" marL="171450" marR="0" rtl="0" algn="l">
              <a:spcBef>
                <a:spcPts val="0"/>
              </a:spcBef>
              <a:spcAft>
                <a:spcPts val="0"/>
              </a:spcAft>
              <a:buClr>
                <a:schemeClr val="dk1"/>
              </a:buClr>
              <a:buSzPts val="1100"/>
              <a:buFont typeface="Arial"/>
              <a:buChar char="•"/>
            </a:pPr>
            <a:r>
              <a:rPr lang="en-GB" sz="1100">
                <a:solidFill>
                  <a:schemeClr val="dk1"/>
                </a:solidFill>
                <a:latin typeface="Calibri"/>
                <a:ea typeface="Calibri"/>
                <a:cs typeface="Calibri"/>
                <a:sym typeface="Calibri"/>
              </a:rPr>
              <a:t>Converted into insoluble starch for storage</a:t>
            </a:r>
            <a:endParaRPr/>
          </a:p>
          <a:p>
            <a:pPr indent="-171450" lvl="0" marL="171450" marR="0" rtl="0" algn="l">
              <a:spcBef>
                <a:spcPts val="0"/>
              </a:spcBef>
              <a:spcAft>
                <a:spcPts val="0"/>
              </a:spcAft>
              <a:buClr>
                <a:schemeClr val="dk1"/>
              </a:buClr>
              <a:buSzPts val="1100"/>
              <a:buFont typeface="Arial"/>
              <a:buChar char="•"/>
            </a:pPr>
            <a:r>
              <a:rPr lang="en-GB" sz="1100">
                <a:solidFill>
                  <a:schemeClr val="dk1"/>
                </a:solidFill>
                <a:latin typeface="Calibri"/>
                <a:ea typeface="Calibri"/>
                <a:cs typeface="Calibri"/>
                <a:sym typeface="Calibri"/>
              </a:rPr>
              <a:t>Used to produce fat or oil for storage</a:t>
            </a:r>
            <a:endParaRPr/>
          </a:p>
          <a:p>
            <a:pPr indent="-171450" lvl="0" marL="171450" marR="0" rtl="0" algn="l">
              <a:spcBef>
                <a:spcPts val="0"/>
              </a:spcBef>
              <a:spcAft>
                <a:spcPts val="0"/>
              </a:spcAft>
              <a:buClr>
                <a:schemeClr val="dk1"/>
              </a:buClr>
              <a:buSzPts val="1100"/>
              <a:buFont typeface="Arial"/>
              <a:buChar char="•"/>
            </a:pPr>
            <a:r>
              <a:rPr lang="en-GB" sz="1100">
                <a:solidFill>
                  <a:schemeClr val="dk1"/>
                </a:solidFill>
                <a:latin typeface="Calibri"/>
                <a:ea typeface="Calibri"/>
                <a:cs typeface="Calibri"/>
                <a:sym typeface="Calibri"/>
              </a:rPr>
              <a:t>Used to produce cellulose, which strengthens the cell  wall</a:t>
            </a:r>
            <a:endParaRPr/>
          </a:p>
          <a:p>
            <a:pPr indent="-171450" lvl="0" marL="171450" marR="0" rtl="0" algn="l">
              <a:spcBef>
                <a:spcPts val="0"/>
              </a:spcBef>
              <a:spcAft>
                <a:spcPts val="0"/>
              </a:spcAft>
              <a:buClr>
                <a:schemeClr val="dk1"/>
              </a:buClr>
              <a:buSzPts val="1100"/>
              <a:buFont typeface="Arial"/>
              <a:buChar char="•"/>
            </a:pPr>
            <a:r>
              <a:rPr lang="en-GB" sz="1100">
                <a:solidFill>
                  <a:schemeClr val="dk1"/>
                </a:solidFill>
                <a:latin typeface="Calibri"/>
                <a:ea typeface="Calibri"/>
                <a:cs typeface="Calibri"/>
                <a:sym typeface="Calibri"/>
              </a:rPr>
              <a:t>Used to produce amino acids for protein synthesis.</a:t>
            </a:r>
            <a:endParaRPr/>
          </a:p>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a:p>
            <a:pPr indent="0" lvl="0" marL="0" marR="0" rtl="0" algn="just">
              <a:spcBef>
                <a:spcPts val="0"/>
              </a:spcBef>
              <a:spcAft>
                <a:spcPts val="0"/>
              </a:spcAft>
              <a:buNone/>
            </a:pPr>
            <a:r>
              <a:rPr lang="en-GB" sz="1100">
                <a:solidFill>
                  <a:schemeClr val="dk1"/>
                </a:solidFill>
                <a:latin typeface="Calibri"/>
                <a:ea typeface="Calibri"/>
                <a:cs typeface="Calibri"/>
                <a:sym typeface="Calibri"/>
              </a:rPr>
              <a:t>To produce proteins, plants and algal cells also use nitrate ions that are absorbed from the soil or water to make the amino acids used to make proteins. </a:t>
            </a:r>
            <a:endParaRPr/>
          </a:p>
        </p:txBody>
      </p:sp>
      <p:cxnSp>
        <p:nvCxnSpPr>
          <p:cNvPr id="284" name="Google Shape;284;p11"/>
          <p:cNvCxnSpPr/>
          <p:nvPr/>
        </p:nvCxnSpPr>
        <p:spPr>
          <a:xfrm>
            <a:off x="120767" y="4764549"/>
            <a:ext cx="3658034" cy="0"/>
          </a:xfrm>
          <a:prstGeom prst="straightConnector1">
            <a:avLst/>
          </a:prstGeom>
          <a:noFill/>
          <a:ln cap="flat" cmpd="sng" w="57150">
            <a:solidFill>
              <a:srgbClr val="7F7F7F"/>
            </a:solidFill>
            <a:prstDash val="solid"/>
            <a:miter lim="800000"/>
            <a:headEnd len="sm" w="sm" type="none"/>
            <a:tailEnd len="sm" w="sm" type="none"/>
          </a:ln>
        </p:spPr>
      </p:cxn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p12"/>
          <p:cNvSpPr/>
          <p:nvPr/>
        </p:nvSpPr>
        <p:spPr>
          <a:xfrm>
            <a:off x="58230" y="429578"/>
            <a:ext cx="9027539" cy="6380318"/>
          </a:xfrm>
          <a:prstGeom prst="rect">
            <a:avLst/>
          </a:prstGeom>
          <a:noFill/>
          <a:ln cap="flat" cmpd="sng" w="57150">
            <a:solidFill>
              <a:srgbClr val="7F7F7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290" name="Google Shape;290;p12"/>
          <p:cNvSpPr/>
          <p:nvPr/>
        </p:nvSpPr>
        <p:spPr>
          <a:xfrm>
            <a:off x="58231" y="441018"/>
            <a:ext cx="3407828" cy="2846933"/>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en-GB" sz="1200">
                <a:solidFill>
                  <a:schemeClr val="dk1"/>
                </a:solidFill>
                <a:latin typeface="Calibri"/>
                <a:ea typeface="Calibri"/>
                <a:cs typeface="Calibri"/>
                <a:sym typeface="Calibri"/>
              </a:rPr>
              <a:t>Respiration</a:t>
            </a:r>
            <a:endParaRPr/>
          </a:p>
          <a:p>
            <a:pPr indent="0" lvl="0" marL="0" marR="0" rtl="0" algn="just">
              <a:spcBef>
                <a:spcPts val="0"/>
              </a:spcBef>
              <a:spcAft>
                <a:spcPts val="0"/>
              </a:spcAft>
              <a:buNone/>
            </a:pPr>
            <a:r>
              <a:rPr lang="en-GB" sz="1200">
                <a:solidFill>
                  <a:schemeClr val="dk1"/>
                </a:solidFill>
                <a:latin typeface="Calibri"/>
                <a:ea typeface="Calibri"/>
                <a:cs typeface="Calibri"/>
                <a:sym typeface="Calibri"/>
              </a:rPr>
              <a:t>Cellular respiration is an exothermic reaction which is continuously occurring in living cells. The energy transferred supplies all the energy needed for living processes. Respiration in cells can take place aerobically (using oxygen) or anaerobically (without oxygen), to transfer energy. The equation to represent respiration is:</a:t>
            </a:r>
            <a:endParaRPr/>
          </a:p>
          <a:p>
            <a:pPr indent="0" lvl="0" marL="0" marR="0" rtl="0" algn="just">
              <a:spcBef>
                <a:spcPts val="0"/>
              </a:spcBef>
              <a:spcAft>
                <a:spcPts val="0"/>
              </a:spcAft>
              <a:buNone/>
            </a:pPr>
            <a:r>
              <a:t/>
            </a:r>
            <a:endParaRPr sz="1200">
              <a:solidFill>
                <a:schemeClr val="dk1"/>
              </a:solidFill>
              <a:latin typeface="Calibri"/>
              <a:ea typeface="Calibri"/>
              <a:cs typeface="Calibri"/>
              <a:sym typeface="Calibri"/>
            </a:endParaRPr>
          </a:p>
          <a:p>
            <a:pPr indent="0" lvl="0" marL="0" marR="0" rtl="0" algn="just">
              <a:spcBef>
                <a:spcPts val="0"/>
              </a:spcBef>
              <a:spcAft>
                <a:spcPts val="0"/>
              </a:spcAft>
              <a:buNone/>
            </a:pPr>
            <a:r>
              <a:t/>
            </a:r>
            <a:endParaRPr sz="1200">
              <a:solidFill>
                <a:schemeClr val="dk1"/>
              </a:solidFill>
              <a:latin typeface="Calibri"/>
              <a:ea typeface="Calibri"/>
              <a:cs typeface="Calibri"/>
              <a:sym typeface="Calibri"/>
            </a:endParaRPr>
          </a:p>
          <a:p>
            <a:pPr indent="0" lvl="0" marL="0" marR="0" rtl="0" algn="just">
              <a:spcBef>
                <a:spcPts val="0"/>
              </a:spcBef>
              <a:spcAft>
                <a:spcPts val="0"/>
              </a:spcAft>
              <a:buNone/>
            </a:pPr>
            <a:r>
              <a:t/>
            </a:r>
            <a:endParaRPr sz="1200">
              <a:solidFill>
                <a:schemeClr val="dk1"/>
              </a:solidFill>
              <a:latin typeface="Calibri"/>
              <a:ea typeface="Calibri"/>
              <a:cs typeface="Calibri"/>
              <a:sym typeface="Calibri"/>
            </a:endParaRPr>
          </a:p>
          <a:p>
            <a:pPr indent="0" lvl="0" marL="0" marR="0" rtl="0" algn="just">
              <a:spcBef>
                <a:spcPts val="0"/>
              </a:spcBef>
              <a:spcAft>
                <a:spcPts val="0"/>
              </a:spcAft>
              <a:buNone/>
            </a:pPr>
            <a:r>
              <a:rPr lang="en-GB" sz="1200">
                <a:solidFill>
                  <a:schemeClr val="dk1"/>
                </a:solidFill>
                <a:latin typeface="Calibri"/>
                <a:ea typeface="Calibri"/>
                <a:cs typeface="Calibri"/>
                <a:sym typeface="Calibri"/>
              </a:rPr>
              <a:t>Organisms need energy for:  chemical reactions to build larger molecules, movement  and keeping warm.</a:t>
            </a:r>
            <a:endParaRPr/>
          </a:p>
          <a:p>
            <a:pPr indent="0" lvl="0" marL="0" marR="0" rtl="0" algn="just">
              <a:lnSpc>
                <a:spcPct val="100000"/>
              </a:lnSpc>
              <a:spcBef>
                <a:spcPts val="0"/>
              </a:spcBef>
              <a:spcAft>
                <a:spcPts val="0"/>
              </a:spcAft>
              <a:buClr>
                <a:schemeClr val="dk1"/>
              </a:buClr>
              <a:buSzPts val="1100"/>
              <a:buFont typeface="Calibri"/>
              <a:buNone/>
            </a:pPr>
            <a:r>
              <a:t/>
            </a:r>
            <a:endParaRPr b="0" i="0" sz="1100" u="none" cap="none" strike="noStrike">
              <a:solidFill>
                <a:schemeClr val="dk1"/>
              </a:solidFill>
              <a:latin typeface="Calibri"/>
              <a:ea typeface="Calibri"/>
              <a:cs typeface="Calibri"/>
              <a:sym typeface="Calibri"/>
            </a:endParaRPr>
          </a:p>
        </p:txBody>
      </p:sp>
      <p:sp>
        <p:nvSpPr>
          <p:cNvPr id="291" name="Google Shape;291;p12"/>
          <p:cNvSpPr/>
          <p:nvPr/>
        </p:nvSpPr>
        <p:spPr>
          <a:xfrm>
            <a:off x="58231" y="3155324"/>
            <a:ext cx="3451249" cy="2862322"/>
          </a:xfrm>
          <a:prstGeom prst="rect">
            <a:avLst/>
          </a:prstGeom>
          <a:noFill/>
          <a:ln cap="flat" cmpd="sng" w="57150">
            <a:solidFill>
              <a:srgbClr val="7F7F7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Clr>
                <a:schemeClr val="lt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292" name="Google Shape;292;p12"/>
          <p:cNvSpPr txBox="1"/>
          <p:nvPr/>
        </p:nvSpPr>
        <p:spPr>
          <a:xfrm>
            <a:off x="-17684" y="-22433"/>
            <a:ext cx="8315325"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2000">
                <a:solidFill>
                  <a:schemeClr val="dk1"/>
                </a:solidFill>
                <a:latin typeface="Calibri"/>
                <a:ea typeface="Calibri"/>
                <a:cs typeface="Calibri"/>
                <a:sym typeface="Calibri"/>
              </a:rPr>
              <a:t>B9: Respiration</a:t>
            </a:r>
            <a:endParaRPr/>
          </a:p>
        </p:txBody>
      </p:sp>
      <p:sp>
        <p:nvSpPr>
          <p:cNvPr id="293" name="Google Shape;293;p12"/>
          <p:cNvSpPr/>
          <p:nvPr/>
        </p:nvSpPr>
        <p:spPr>
          <a:xfrm>
            <a:off x="3509480" y="437790"/>
            <a:ext cx="5576289" cy="2730505"/>
          </a:xfrm>
          <a:prstGeom prst="rect">
            <a:avLst/>
          </a:prstGeom>
          <a:noFill/>
          <a:ln cap="flat" cmpd="sng" w="57150">
            <a:solidFill>
              <a:srgbClr val="7F7F7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Clr>
                <a:schemeClr val="lt1"/>
              </a:buClr>
              <a:buSzPts val="1800"/>
              <a:buFont typeface="Calibri"/>
              <a:buNone/>
            </a:pPr>
            <a:r>
              <a:t/>
            </a:r>
            <a:endParaRPr b="0" i="0" sz="1800" u="none" cap="none" strike="noStrike">
              <a:solidFill>
                <a:schemeClr val="dk1"/>
              </a:solidFill>
              <a:latin typeface="Calibri"/>
              <a:ea typeface="Calibri"/>
              <a:cs typeface="Calibri"/>
              <a:sym typeface="Calibri"/>
            </a:endParaRPr>
          </a:p>
        </p:txBody>
      </p:sp>
      <p:pic>
        <p:nvPicPr>
          <p:cNvPr descr="Image result for respiration symbol equation" id="294" name="Google Shape;294;p12"/>
          <p:cNvPicPr preferRelativeResize="0"/>
          <p:nvPr/>
        </p:nvPicPr>
        <p:blipFill rotWithShape="1">
          <a:blip r:embed="rId3">
            <a:alphaModFix/>
          </a:blip>
          <a:srcRect b="0" l="0" r="0" t="0"/>
          <a:stretch/>
        </p:blipFill>
        <p:spPr>
          <a:xfrm>
            <a:off x="122920" y="1957808"/>
            <a:ext cx="3293527" cy="527193"/>
          </a:xfrm>
          <a:prstGeom prst="rect">
            <a:avLst/>
          </a:prstGeom>
          <a:noFill/>
          <a:ln>
            <a:noFill/>
          </a:ln>
        </p:spPr>
      </p:pic>
      <p:sp>
        <p:nvSpPr>
          <p:cNvPr id="295" name="Google Shape;295;p12"/>
          <p:cNvSpPr/>
          <p:nvPr/>
        </p:nvSpPr>
        <p:spPr>
          <a:xfrm>
            <a:off x="40557" y="3155324"/>
            <a:ext cx="3425502" cy="2862322"/>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en-GB" sz="1200">
                <a:solidFill>
                  <a:schemeClr val="dk1"/>
                </a:solidFill>
                <a:latin typeface="Calibri"/>
                <a:ea typeface="Calibri"/>
                <a:cs typeface="Calibri"/>
                <a:sym typeface="Calibri"/>
              </a:rPr>
              <a:t>Anaerobic respiration </a:t>
            </a:r>
            <a:endParaRPr/>
          </a:p>
          <a:p>
            <a:pPr indent="0" lvl="0" marL="0" marR="0" rtl="0" algn="just">
              <a:spcBef>
                <a:spcPts val="0"/>
              </a:spcBef>
              <a:spcAft>
                <a:spcPts val="0"/>
              </a:spcAft>
              <a:buNone/>
            </a:pPr>
            <a:r>
              <a:rPr lang="en-GB" sz="1200">
                <a:solidFill>
                  <a:schemeClr val="dk1"/>
                </a:solidFill>
                <a:latin typeface="Calibri"/>
                <a:ea typeface="Calibri"/>
                <a:cs typeface="Calibri"/>
                <a:sym typeface="Calibri"/>
              </a:rPr>
              <a:t>Anaerobic respiration does not require oxygen to transfer energy. During vigorous exercise the human body is unable to supply the cells with sufficient oxygen and it switches to anaerobic respiration. This process will supply energy but also causes the build-up of lactic acid in muscles which causes fatigue. </a:t>
            </a:r>
            <a:endParaRPr/>
          </a:p>
          <a:p>
            <a:pPr indent="0" lvl="0" marL="0" marR="0" rtl="0" algn="just">
              <a:spcBef>
                <a:spcPts val="0"/>
              </a:spcBef>
              <a:spcAft>
                <a:spcPts val="0"/>
              </a:spcAft>
              <a:buNone/>
            </a:pPr>
            <a:r>
              <a:t/>
            </a:r>
            <a:endParaRPr sz="1200">
              <a:solidFill>
                <a:schemeClr val="dk1"/>
              </a:solidFill>
              <a:latin typeface="Calibri"/>
              <a:ea typeface="Calibri"/>
              <a:cs typeface="Calibri"/>
              <a:sym typeface="Calibri"/>
            </a:endParaRPr>
          </a:p>
          <a:p>
            <a:pPr indent="0" lvl="0" marL="0" marR="0" rtl="0" algn="just">
              <a:spcBef>
                <a:spcPts val="0"/>
              </a:spcBef>
              <a:spcAft>
                <a:spcPts val="0"/>
              </a:spcAft>
              <a:buNone/>
            </a:pPr>
            <a:r>
              <a:rPr lang="en-GB" sz="1200">
                <a:solidFill>
                  <a:schemeClr val="dk1"/>
                </a:solidFill>
                <a:latin typeface="Calibri"/>
                <a:ea typeface="Calibri"/>
                <a:cs typeface="Calibri"/>
                <a:sym typeface="Calibri"/>
              </a:rPr>
              <a:t>Anaerobic respiration in muscles is represented by the equation: </a:t>
            </a:r>
            <a:endParaRPr/>
          </a:p>
          <a:p>
            <a:pPr indent="0" lvl="0" marL="0" marR="0" rtl="0" algn="ctr">
              <a:spcBef>
                <a:spcPts val="0"/>
              </a:spcBef>
              <a:spcAft>
                <a:spcPts val="0"/>
              </a:spcAft>
              <a:buNone/>
            </a:pPr>
            <a:r>
              <a:rPr b="1" lang="en-GB" sz="1200">
                <a:solidFill>
                  <a:schemeClr val="dk1"/>
                </a:solidFill>
                <a:latin typeface="Calibri"/>
                <a:ea typeface="Calibri"/>
                <a:cs typeface="Calibri"/>
                <a:sym typeface="Calibri"/>
              </a:rPr>
              <a:t>glucose → lactic acid </a:t>
            </a:r>
            <a:endParaRPr/>
          </a:p>
          <a:p>
            <a:pPr indent="0" lvl="0" marL="0" marR="0" rtl="0" algn="ctr">
              <a:spcBef>
                <a:spcPts val="0"/>
              </a:spcBef>
              <a:spcAft>
                <a:spcPts val="0"/>
              </a:spcAft>
              <a:buNone/>
            </a:pPr>
            <a:r>
              <a:t/>
            </a:r>
            <a:endParaRPr b="1" sz="1200">
              <a:solidFill>
                <a:schemeClr val="dk1"/>
              </a:solidFill>
              <a:latin typeface="Calibri"/>
              <a:ea typeface="Calibri"/>
              <a:cs typeface="Calibri"/>
              <a:sym typeface="Calibri"/>
            </a:endParaRPr>
          </a:p>
          <a:p>
            <a:pPr indent="0" lvl="0" marL="0" marR="0" rtl="0" algn="just">
              <a:spcBef>
                <a:spcPts val="0"/>
              </a:spcBef>
              <a:spcAft>
                <a:spcPts val="0"/>
              </a:spcAft>
              <a:buNone/>
            </a:pPr>
            <a:r>
              <a:rPr lang="en-GB" sz="1200">
                <a:solidFill>
                  <a:schemeClr val="dk1"/>
                </a:solidFill>
                <a:latin typeface="Calibri"/>
                <a:ea typeface="Calibri"/>
                <a:cs typeface="Calibri"/>
                <a:sym typeface="Calibri"/>
              </a:rPr>
              <a:t>As the oxidation of glucose is incomplete in anaerobic respiration much less energy is transferred than in aerobic respiration.</a:t>
            </a:r>
            <a:endParaRPr/>
          </a:p>
        </p:txBody>
      </p:sp>
      <p:sp>
        <p:nvSpPr>
          <p:cNvPr id="296" name="Google Shape;296;p12"/>
          <p:cNvSpPr/>
          <p:nvPr/>
        </p:nvSpPr>
        <p:spPr>
          <a:xfrm>
            <a:off x="3541824" y="484837"/>
            <a:ext cx="5511600" cy="2308324"/>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1200"/>
              <a:buFont typeface="Calibri"/>
              <a:buNone/>
            </a:pPr>
            <a:r>
              <a:rPr b="1" i="0" lang="en-GB" sz="1200" u="none" cap="none" strike="noStrike">
                <a:solidFill>
                  <a:schemeClr val="dk1"/>
                </a:solidFill>
                <a:latin typeface="Calibri"/>
                <a:ea typeface="Calibri"/>
                <a:cs typeface="Calibri"/>
                <a:sym typeface="Calibri"/>
              </a:rPr>
              <a:t>Metabolism </a:t>
            </a:r>
            <a:endParaRPr/>
          </a:p>
          <a:p>
            <a:pPr indent="0" lvl="0" marL="0" marR="0" rtl="0" algn="just">
              <a:lnSpc>
                <a:spcPct val="100000"/>
              </a:lnSpc>
              <a:spcBef>
                <a:spcPts val="0"/>
              </a:spcBef>
              <a:spcAft>
                <a:spcPts val="0"/>
              </a:spcAft>
              <a:buClr>
                <a:schemeClr val="dk1"/>
              </a:buClr>
              <a:buSzPts val="1200"/>
              <a:buFont typeface="Calibri"/>
              <a:buNone/>
            </a:pPr>
            <a:r>
              <a:rPr b="0" i="0" lang="en-GB" sz="1200" u="none" cap="none" strike="noStrike">
                <a:solidFill>
                  <a:schemeClr val="dk1"/>
                </a:solidFill>
                <a:latin typeface="Calibri"/>
                <a:ea typeface="Calibri"/>
                <a:cs typeface="Calibri"/>
                <a:sym typeface="Calibri"/>
              </a:rPr>
              <a:t>Metabolism is the sum of all the reactions in a cell or the body. The energy transferred by respiration in cells is used by the organism for the continual enzyme controlled processes of metabolism that synthesise new molecules. </a:t>
            </a:r>
            <a:endParaRPr/>
          </a:p>
          <a:p>
            <a:pPr indent="0" lvl="0" marL="0" marR="0" rtl="0" algn="just">
              <a:lnSpc>
                <a:spcPct val="100000"/>
              </a:lnSpc>
              <a:spcBef>
                <a:spcPts val="0"/>
              </a:spcBef>
              <a:spcAft>
                <a:spcPts val="0"/>
              </a:spcAft>
              <a:buClr>
                <a:schemeClr val="dk1"/>
              </a:buClr>
              <a:buSzPts val="1200"/>
              <a:buFont typeface="Calibri"/>
              <a:buNone/>
            </a:pPr>
            <a:r>
              <a:rPr b="0" i="0" lang="en-GB" sz="1200" u="none" cap="none" strike="noStrike">
                <a:solidFill>
                  <a:schemeClr val="dk1"/>
                </a:solidFill>
                <a:latin typeface="Calibri"/>
                <a:ea typeface="Calibri"/>
                <a:cs typeface="Calibri"/>
                <a:sym typeface="Calibri"/>
              </a:rPr>
              <a:t>Metabolism includes: </a:t>
            </a:r>
            <a:endParaRPr/>
          </a:p>
          <a:p>
            <a:pPr indent="-171450" lvl="0" marL="171450" marR="0" rtl="0" algn="just">
              <a:lnSpc>
                <a:spcPct val="100000"/>
              </a:lnSpc>
              <a:spcBef>
                <a:spcPts val="0"/>
              </a:spcBef>
              <a:spcAft>
                <a:spcPts val="0"/>
              </a:spcAft>
              <a:buClr>
                <a:schemeClr val="dk1"/>
              </a:buClr>
              <a:buSzPts val="1200"/>
              <a:buFont typeface="Arial"/>
              <a:buChar char="•"/>
            </a:pPr>
            <a:r>
              <a:rPr lang="en-GB" sz="1200">
                <a:solidFill>
                  <a:schemeClr val="dk1"/>
                </a:solidFill>
                <a:latin typeface="Calibri"/>
                <a:ea typeface="Calibri"/>
                <a:cs typeface="Calibri"/>
                <a:sym typeface="Calibri"/>
              </a:rPr>
              <a:t>C</a:t>
            </a:r>
            <a:r>
              <a:rPr b="0" i="0" lang="en-GB" sz="1200" u="none" cap="none" strike="noStrike">
                <a:solidFill>
                  <a:schemeClr val="dk1"/>
                </a:solidFill>
                <a:latin typeface="Calibri"/>
                <a:ea typeface="Calibri"/>
                <a:cs typeface="Calibri"/>
                <a:sym typeface="Calibri"/>
              </a:rPr>
              <a:t>onversion of glucose to starch, glycogen and cellulose </a:t>
            </a:r>
            <a:endParaRPr/>
          </a:p>
          <a:p>
            <a:pPr indent="-171450" lvl="0" marL="171450" marR="0" rtl="0" algn="just">
              <a:lnSpc>
                <a:spcPct val="100000"/>
              </a:lnSpc>
              <a:spcBef>
                <a:spcPts val="0"/>
              </a:spcBef>
              <a:spcAft>
                <a:spcPts val="0"/>
              </a:spcAft>
              <a:buClr>
                <a:schemeClr val="dk1"/>
              </a:buClr>
              <a:buSzPts val="1200"/>
              <a:buFont typeface="Arial"/>
              <a:buChar char="•"/>
            </a:pPr>
            <a:r>
              <a:rPr lang="en-GB" sz="1200">
                <a:solidFill>
                  <a:schemeClr val="dk1"/>
                </a:solidFill>
                <a:latin typeface="Calibri"/>
                <a:ea typeface="Calibri"/>
                <a:cs typeface="Calibri"/>
                <a:sym typeface="Calibri"/>
              </a:rPr>
              <a:t>T</a:t>
            </a:r>
            <a:r>
              <a:rPr b="0" i="0" lang="en-GB" sz="1200" u="none" cap="none" strike="noStrike">
                <a:solidFill>
                  <a:schemeClr val="dk1"/>
                </a:solidFill>
                <a:latin typeface="Calibri"/>
                <a:ea typeface="Calibri"/>
                <a:cs typeface="Calibri"/>
                <a:sym typeface="Calibri"/>
              </a:rPr>
              <a:t>he formation of lipid molecules from a molecule of glycerol and three molecules of fatty acids </a:t>
            </a:r>
            <a:endParaRPr/>
          </a:p>
          <a:p>
            <a:pPr indent="-171450" lvl="0" marL="171450" marR="0" rtl="0" algn="just">
              <a:lnSpc>
                <a:spcPct val="100000"/>
              </a:lnSpc>
              <a:spcBef>
                <a:spcPts val="0"/>
              </a:spcBef>
              <a:spcAft>
                <a:spcPts val="0"/>
              </a:spcAft>
              <a:buClr>
                <a:schemeClr val="dk1"/>
              </a:buClr>
              <a:buSzPts val="1200"/>
              <a:buFont typeface="Arial"/>
              <a:buChar char="•"/>
            </a:pPr>
            <a:r>
              <a:rPr lang="en-GB" sz="1200">
                <a:solidFill>
                  <a:schemeClr val="dk1"/>
                </a:solidFill>
                <a:latin typeface="Calibri"/>
                <a:ea typeface="Calibri"/>
                <a:cs typeface="Calibri"/>
                <a:sym typeface="Calibri"/>
              </a:rPr>
              <a:t>T</a:t>
            </a:r>
            <a:r>
              <a:rPr b="0" i="0" lang="en-GB" sz="1200" u="none" cap="none" strike="noStrike">
                <a:solidFill>
                  <a:schemeClr val="dk1"/>
                </a:solidFill>
                <a:latin typeface="Calibri"/>
                <a:ea typeface="Calibri"/>
                <a:cs typeface="Calibri"/>
                <a:sym typeface="Calibri"/>
              </a:rPr>
              <a:t>he use of glucose and nitrate ions to form amino acids which in turn are used to synthesise proteins </a:t>
            </a:r>
            <a:endParaRPr/>
          </a:p>
          <a:p>
            <a:pPr indent="-171450" lvl="0" marL="171450" marR="0" rtl="0" algn="just">
              <a:lnSpc>
                <a:spcPct val="100000"/>
              </a:lnSpc>
              <a:spcBef>
                <a:spcPts val="0"/>
              </a:spcBef>
              <a:spcAft>
                <a:spcPts val="0"/>
              </a:spcAft>
              <a:buClr>
                <a:schemeClr val="dk1"/>
              </a:buClr>
              <a:buSzPts val="1200"/>
              <a:buFont typeface="Arial"/>
              <a:buChar char="•"/>
            </a:pPr>
            <a:r>
              <a:rPr lang="en-GB" sz="1200">
                <a:solidFill>
                  <a:schemeClr val="dk1"/>
                </a:solidFill>
                <a:latin typeface="Calibri"/>
                <a:ea typeface="Calibri"/>
                <a:cs typeface="Calibri"/>
                <a:sym typeface="Calibri"/>
              </a:rPr>
              <a:t>R</a:t>
            </a:r>
            <a:r>
              <a:rPr b="0" i="0" lang="en-GB" sz="1200" u="none" cap="none" strike="noStrike">
                <a:solidFill>
                  <a:schemeClr val="dk1"/>
                </a:solidFill>
                <a:latin typeface="Calibri"/>
                <a:ea typeface="Calibri"/>
                <a:cs typeface="Calibri"/>
                <a:sym typeface="Calibri"/>
              </a:rPr>
              <a:t>espiration </a:t>
            </a:r>
            <a:endParaRPr/>
          </a:p>
          <a:p>
            <a:pPr indent="-171450" lvl="0" marL="171450" marR="0" rtl="0" algn="just">
              <a:lnSpc>
                <a:spcPct val="100000"/>
              </a:lnSpc>
              <a:spcBef>
                <a:spcPts val="0"/>
              </a:spcBef>
              <a:spcAft>
                <a:spcPts val="0"/>
              </a:spcAft>
              <a:buClr>
                <a:schemeClr val="dk1"/>
              </a:buClr>
              <a:buSzPts val="1200"/>
              <a:buFont typeface="Arial"/>
              <a:buChar char="•"/>
            </a:pPr>
            <a:r>
              <a:rPr lang="en-GB" sz="1200">
                <a:solidFill>
                  <a:schemeClr val="dk1"/>
                </a:solidFill>
                <a:latin typeface="Calibri"/>
                <a:ea typeface="Calibri"/>
                <a:cs typeface="Calibri"/>
                <a:sym typeface="Calibri"/>
              </a:rPr>
              <a:t>B</a:t>
            </a:r>
            <a:r>
              <a:rPr b="0" i="0" lang="en-GB" sz="1200" u="none" cap="none" strike="noStrike">
                <a:solidFill>
                  <a:schemeClr val="dk1"/>
                </a:solidFill>
                <a:latin typeface="Calibri"/>
                <a:ea typeface="Calibri"/>
                <a:cs typeface="Calibri"/>
                <a:sym typeface="Calibri"/>
              </a:rPr>
              <a:t>reakdown of excess proteins to form urea for excretion. </a:t>
            </a:r>
            <a:endParaRPr/>
          </a:p>
        </p:txBody>
      </p:sp>
      <p:sp>
        <p:nvSpPr>
          <p:cNvPr id="297" name="Google Shape;297;p12"/>
          <p:cNvSpPr/>
          <p:nvPr/>
        </p:nvSpPr>
        <p:spPr>
          <a:xfrm>
            <a:off x="5749257" y="4029545"/>
            <a:ext cx="3221776" cy="1384995"/>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1200"/>
              <a:buFont typeface="Calibri"/>
              <a:buNone/>
            </a:pPr>
            <a:r>
              <a:rPr b="1" i="0" lang="en-GB" sz="1200" u="none" cap="none" strike="noStrike">
                <a:solidFill>
                  <a:schemeClr val="dk1"/>
                </a:solidFill>
                <a:latin typeface="Calibri"/>
                <a:ea typeface="Calibri"/>
                <a:cs typeface="Calibri"/>
                <a:sym typeface="Calibri"/>
              </a:rPr>
              <a:t>Oxygen Debt</a:t>
            </a:r>
            <a:endParaRPr/>
          </a:p>
          <a:p>
            <a:pPr indent="0" lvl="0" marL="0" marR="0" rtl="0" algn="just">
              <a:lnSpc>
                <a:spcPct val="100000"/>
              </a:lnSpc>
              <a:spcBef>
                <a:spcPts val="0"/>
              </a:spcBef>
              <a:spcAft>
                <a:spcPts val="0"/>
              </a:spcAft>
              <a:buClr>
                <a:schemeClr val="dk1"/>
              </a:buClr>
              <a:buSzPts val="1200"/>
              <a:buFont typeface="Calibri"/>
              <a:buNone/>
            </a:pPr>
            <a:r>
              <a:rPr b="0" i="0" lang="en-GB" sz="1200" u="none" cap="none" strike="noStrike">
                <a:solidFill>
                  <a:schemeClr val="dk1"/>
                </a:solidFill>
                <a:latin typeface="Calibri"/>
                <a:ea typeface="Calibri"/>
                <a:cs typeface="Calibri"/>
                <a:sym typeface="Calibri"/>
              </a:rPr>
              <a:t>Blood flowing through the muscles transports the lactic acid to the liver where it is converted back into glucose. Oxygen debt is the amount of extra oxygen the body needs after exercise to react with the accumulated lactic acid and remove it from the cells.</a:t>
            </a:r>
            <a:endParaRPr/>
          </a:p>
        </p:txBody>
      </p:sp>
      <p:pic>
        <p:nvPicPr>
          <p:cNvPr descr="Image result for liver diagram simple" id="298" name="Google Shape;298;p12"/>
          <p:cNvPicPr preferRelativeResize="0"/>
          <p:nvPr/>
        </p:nvPicPr>
        <p:blipFill rotWithShape="1">
          <a:blip r:embed="rId4">
            <a:alphaModFix/>
          </a:blip>
          <a:srcRect b="0" l="0" r="0" t="11908"/>
          <a:stretch/>
        </p:blipFill>
        <p:spPr>
          <a:xfrm>
            <a:off x="3625129" y="3765739"/>
            <a:ext cx="2009393" cy="1704821"/>
          </a:xfrm>
          <a:prstGeom prst="rect">
            <a:avLst/>
          </a:prstGeom>
          <a:noFill/>
          <a:ln>
            <a:noFill/>
          </a:ln>
        </p:spPr>
      </p:pic>
      <p:sp>
        <p:nvSpPr>
          <p:cNvPr id="299" name="Google Shape;299;p12"/>
          <p:cNvSpPr/>
          <p:nvPr/>
        </p:nvSpPr>
        <p:spPr>
          <a:xfrm>
            <a:off x="58229" y="5979996"/>
            <a:ext cx="8984119" cy="830997"/>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1200"/>
              <a:buFont typeface="Calibri"/>
              <a:buNone/>
            </a:pPr>
            <a:r>
              <a:rPr b="1" i="0" lang="en-GB" sz="1200" u="none" cap="none" strike="noStrike">
                <a:solidFill>
                  <a:schemeClr val="dk1"/>
                </a:solidFill>
                <a:latin typeface="Calibri"/>
                <a:ea typeface="Calibri"/>
                <a:cs typeface="Calibri"/>
                <a:sym typeface="Calibri"/>
              </a:rPr>
              <a:t>Fermentation</a:t>
            </a:r>
            <a:endParaRPr/>
          </a:p>
          <a:p>
            <a:pPr indent="0" lvl="0" marL="0" marR="0" rtl="0" algn="just">
              <a:lnSpc>
                <a:spcPct val="100000"/>
              </a:lnSpc>
              <a:spcBef>
                <a:spcPts val="0"/>
              </a:spcBef>
              <a:spcAft>
                <a:spcPts val="0"/>
              </a:spcAft>
              <a:buClr>
                <a:schemeClr val="dk1"/>
              </a:buClr>
              <a:buSzPts val="1200"/>
              <a:buFont typeface="Calibri"/>
              <a:buNone/>
            </a:pPr>
            <a:r>
              <a:rPr b="0" i="0" lang="en-GB" sz="1200" u="none" cap="none" strike="noStrike">
                <a:solidFill>
                  <a:schemeClr val="dk1"/>
                </a:solidFill>
                <a:latin typeface="Calibri"/>
                <a:ea typeface="Calibri"/>
                <a:cs typeface="Calibri"/>
                <a:sym typeface="Calibri"/>
              </a:rPr>
              <a:t>Anaerobic respiration in plant and yeast cells is represented by the equation:</a:t>
            </a:r>
            <a:endParaRPr/>
          </a:p>
          <a:p>
            <a:pPr indent="0" lvl="0" marL="0" marR="0" rtl="0" algn="ctr">
              <a:lnSpc>
                <a:spcPct val="100000"/>
              </a:lnSpc>
              <a:spcBef>
                <a:spcPts val="0"/>
              </a:spcBef>
              <a:spcAft>
                <a:spcPts val="0"/>
              </a:spcAft>
              <a:buClr>
                <a:schemeClr val="dk1"/>
              </a:buClr>
              <a:buSzPts val="1200"/>
              <a:buFont typeface="Calibri"/>
              <a:buNone/>
            </a:pPr>
            <a:r>
              <a:rPr b="1" i="0" lang="en-GB" sz="1200" u="none" cap="none" strike="noStrike">
                <a:solidFill>
                  <a:schemeClr val="dk1"/>
                </a:solidFill>
                <a:latin typeface="Calibri"/>
                <a:ea typeface="Calibri"/>
                <a:cs typeface="Calibri"/>
                <a:sym typeface="Calibri"/>
              </a:rPr>
              <a:t>glucose → ethanol + carbon dioxide</a:t>
            </a:r>
            <a:endParaRPr/>
          </a:p>
          <a:p>
            <a:pPr indent="0" lvl="0" marL="0" marR="0" rtl="0" algn="just">
              <a:lnSpc>
                <a:spcPct val="100000"/>
              </a:lnSpc>
              <a:spcBef>
                <a:spcPts val="0"/>
              </a:spcBef>
              <a:spcAft>
                <a:spcPts val="0"/>
              </a:spcAft>
              <a:buClr>
                <a:schemeClr val="dk1"/>
              </a:buClr>
              <a:buSzPts val="1200"/>
              <a:buFont typeface="Calibri"/>
              <a:buNone/>
            </a:pPr>
            <a:r>
              <a:rPr b="0" i="0" lang="en-GB" sz="1200" u="none" cap="none" strike="noStrike">
                <a:solidFill>
                  <a:schemeClr val="dk1"/>
                </a:solidFill>
                <a:latin typeface="Calibri"/>
                <a:ea typeface="Calibri"/>
                <a:cs typeface="Calibri"/>
                <a:sym typeface="Calibri"/>
              </a:rPr>
              <a:t>Anaerobic respiration in yeast cells is called fermentation and has economic importance in the manufacture of bread and alcoholic drinks.</a:t>
            </a:r>
            <a:endParaRPr/>
          </a:p>
        </p:txBody>
      </p:sp>
      <p:cxnSp>
        <p:nvCxnSpPr>
          <p:cNvPr id="300" name="Google Shape;300;p12"/>
          <p:cNvCxnSpPr/>
          <p:nvPr/>
        </p:nvCxnSpPr>
        <p:spPr>
          <a:xfrm>
            <a:off x="3509480" y="6017646"/>
            <a:ext cx="5576289" cy="0"/>
          </a:xfrm>
          <a:prstGeom prst="straightConnector1">
            <a:avLst/>
          </a:prstGeom>
          <a:noFill/>
          <a:ln cap="flat" cmpd="sng" w="57150">
            <a:solidFill>
              <a:srgbClr val="7F7F7F"/>
            </a:solidFill>
            <a:prstDash val="solid"/>
            <a:miter lim="800000"/>
            <a:headEnd len="sm" w="sm" type="none"/>
            <a:tailEnd len="sm" w="sm" type="none"/>
          </a:ln>
        </p:spPr>
      </p:cxn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2017-09-26T15:27:42Z</dcterms:created>
  <dc:creator>Elizabeth Phillips</dc:creator>
</cp:coreProperties>
</file>