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79" r:id="rId2"/>
    <p:sldId id="316" r:id="rId3"/>
    <p:sldId id="317" r:id="rId4"/>
    <p:sldId id="276" r:id="rId5"/>
    <p:sldId id="257" r:id="rId6"/>
    <p:sldId id="311" r:id="rId7"/>
    <p:sldId id="259" r:id="rId8"/>
    <p:sldId id="278" r:id="rId9"/>
    <p:sldId id="284" r:id="rId10"/>
    <p:sldId id="290" r:id="rId11"/>
    <p:sldId id="291" r:id="rId12"/>
    <p:sldId id="292" r:id="rId13"/>
    <p:sldId id="293" r:id="rId14"/>
    <p:sldId id="294" r:id="rId15"/>
    <p:sldId id="295" r:id="rId16"/>
    <p:sldId id="281" r:id="rId17"/>
    <p:sldId id="288" r:id="rId18"/>
    <p:sldId id="289" r:id="rId19"/>
    <p:sldId id="296" r:id="rId20"/>
    <p:sldId id="297" r:id="rId21"/>
    <p:sldId id="298" r:id="rId22"/>
    <p:sldId id="287" r:id="rId23"/>
    <p:sldId id="282" r:id="rId24"/>
    <p:sldId id="283" r:id="rId25"/>
    <p:sldId id="266" r:id="rId26"/>
    <p:sldId id="262" r:id="rId27"/>
    <p:sldId id="280" r:id="rId28"/>
    <p:sldId id="299" r:id="rId29"/>
    <p:sldId id="300" r:id="rId30"/>
    <p:sldId id="301" r:id="rId31"/>
    <p:sldId id="302" r:id="rId32"/>
    <p:sldId id="263" r:id="rId33"/>
    <p:sldId id="310" r:id="rId34"/>
    <p:sldId id="264" r:id="rId35"/>
    <p:sldId id="309" r:id="rId36"/>
    <p:sldId id="307" r:id="rId37"/>
    <p:sldId id="267" r:id="rId38"/>
    <p:sldId id="303" r:id="rId39"/>
    <p:sldId id="304" r:id="rId40"/>
    <p:sldId id="312" r:id="rId41"/>
    <p:sldId id="313" r:id="rId42"/>
    <p:sldId id="314" r:id="rId43"/>
    <p:sldId id="315"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C7583A66-AE95-4147-B304-8254BFD4FD49}">
          <p14:sldIdLst>
            <p14:sldId id="279"/>
            <p14:sldId id="316"/>
            <p14:sldId id="317"/>
            <p14:sldId id="276"/>
            <p14:sldId id="257"/>
            <p14:sldId id="311"/>
          </p14:sldIdLst>
        </p14:section>
        <p14:section name="Flashcards" id="{55C67F73-232C-4D36-81D7-2E2FCF9D2B3A}">
          <p14:sldIdLst>
            <p14:sldId id="259"/>
            <p14:sldId id="278"/>
          </p14:sldIdLst>
        </p14:section>
        <p14:section name="Macbeth" id="{EFCD6C3B-7CB6-4AE0-8D88-2F005F1576D6}">
          <p14:sldIdLst>
            <p14:sldId id="284"/>
          </p14:sldIdLst>
        </p14:section>
        <p14:section name="A Christmas Carol" id="{26C22649-5D31-4C6B-BA40-7D51AB78DB87}">
          <p14:sldIdLst>
            <p14:sldId id="290"/>
            <p14:sldId id="291"/>
            <p14:sldId id="292"/>
          </p14:sldIdLst>
        </p14:section>
        <p14:section name="An Inspector Calls" id="{0CD70F7F-CB3B-41AE-AD35-EDA94B0CC515}">
          <p14:sldIdLst>
            <p14:sldId id="293"/>
            <p14:sldId id="294"/>
            <p14:sldId id="295"/>
          </p14:sldIdLst>
        </p14:section>
        <p14:section name="Pictograms" id="{871ACD40-2257-436C-9F95-F79EBC8CC870}">
          <p14:sldIdLst>
            <p14:sldId id="281"/>
            <p14:sldId id="288"/>
            <p14:sldId id="289"/>
            <p14:sldId id="296"/>
            <p14:sldId id="297"/>
            <p14:sldId id="298"/>
          </p14:sldIdLst>
        </p14:section>
        <p14:section name="Key quotes and analysis" id="{7E409065-14DD-4E77-A62D-3B4365588B23}">
          <p14:sldIdLst>
            <p14:sldId id="287"/>
            <p14:sldId id="282"/>
            <p14:sldId id="283"/>
            <p14:sldId id="266"/>
            <p14:sldId id="262"/>
          </p14:sldIdLst>
        </p14:section>
        <p14:section name="Role on the wall" id="{EBC595AD-59CA-499B-B6EC-91F93B8FF8B2}">
          <p14:sldIdLst>
            <p14:sldId id="280"/>
            <p14:sldId id="299"/>
            <p14:sldId id="300"/>
            <p14:sldId id="301"/>
            <p14:sldId id="302"/>
          </p14:sldIdLst>
        </p14:section>
        <p14:section name="AO3 Context" id="{9DE22755-5461-4C09-90E3-1A36B3D1168A}">
          <p14:sldIdLst>
            <p14:sldId id="263"/>
            <p14:sldId id="310"/>
          </p14:sldIdLst>
        </p14:section>
        <p14:section name="Unseen Poetry" id="{5EFC33D8-C7DE-4E30-AFAD-34E44A163859}">
          <p14:sldIdLst>
            <p14:sldId id="264"/>
            <p14:sldId id="309"/>
            <p14:sldId id="307"/>
          </p14:sldIdLst>
        </p14:section>
        <p14:section name="Vocabulary" id="{BB985616-77C4-4CD6-A30D-8476FBBE60E2}">
          <p14:sldIdLst>
            <p14:sldId id="267"/>
            <p14:sldId id="303"/>
            <p14:sldId id="304"/>
          </p14:sldIdLst>
        </p14:section>
        <p14:section name="Additional Resources" id="{B869852B-BC68-4EBB-82A3-523299C2940B}">
          <p14:sldIdLst>
            <p14:sldId id="312"/>
            <p14:sldId id="313"/>
            <p14:sldId id="314"/>
            <p14:sldId id="31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26" autoAdjust="0"/>
    <p:restoredTop sz="91058" autoAdjust="0"/>
  </p:normalViewPr>
  <p:slideViewPr>
    <p:cSldViewPr snapToGrid="0">
      <p:cViewPr varScale="1">
        <p:scale>
          <a:sx n="62" d="100"/>
          <a:sy n="62" d="100"/>
        </p:scale>
        <p:origin x="9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E4ACCA-4E9B-45AC-9BAD-224E0C66A14D}" type="datetimeFigureOut">
              <a:rPr lang="en-GB" smtClean="0"/>
              <a:t>29/06/2023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C6FC4F-B259-4AB9-AB27-5DD8FBED4056}" type="slidenum">
              <a:rPr lang="en-GB" smtClean="0"/>
              <a:t>‹#›</a:t>
            </a:fld>
            <a:endParaRPr lang="en-GB"/>
          </a:p>
        </p:txBody>
      </p:sp>
    </p:spTree>
    <p:extLst>
      <p:ext uri="{BB962C8B-B14F-4D97-AF65-F5344CB8AC3E}">
        <p14:creationId xmlns:p14="http://schemas.microsoft.com/office/powerpoint/2010/main" val="3980841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8C6FC4F-B259-4AB9-AB27-5DD8FBED4056}" type="slidenum">
              <a:rPr lang="en-GB" smtClean="0"/>
              <a:t>1</a:t>
            </a:fld>
            <a:endParaRPr lang="en-GB"/>
          </a:p>
        </p:txBody>
      </p:sp>
    </p:spTree>
    <p:extLst>
      <p:ext uri="{BB962C8B-B14F-4D97-AF65-F5344CB8AC3E}">
        <p14:creationId xmlns:p14="http://schemas.microsoft.com/office/powerpoint/2010/main" val="1952643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about</a:t>
            </a:r>
            <a:r>
              <a:rPr lang="en-GB" baseline="0" dirty="0"/>
              <a:t> the memory model</a:t>
            </a:r>
            <a:endParaRPr lang="en-GB" dirty="0"/>
          </a:p>
        </p:txBody>
      </p:sp>
      <p:sp>
        <p:nvSpPr>
          <p:cNvPr id="4" name="Slide Number Placeholder 3"/>
          <p:cNvSpPr>
            <a:spLocks noGrp="1"/>
          </p:cNvSpPr>
          <p:nvPr>
            <p:ph type="sldNum" sz="quarter" idx="10"/>
          </p:nvPr>
        </p:nvSpPr>
        <p:spPr/>
        <p:txBody>
          <a:bodyPr/>
          <a:lstStyle/>
          <a:p>
            <a:fld id="{C8C6FC4F-B259-4AB9-AB27-5DD8FBED4056}" type="slidenum">
              <a:rPr lang="en-GB" smtClean="0"/>
              <a:t>7</a:t>
            </a:fld>
            <a:endParaRPr lang="en-GB"/>
          </a:p>
        </p:txBody>
      </p:sp>
    </p:spTree>
    <p:extLst>
      <p:ext uri="{BB962C8B-B14F-4D97-AF65-F5344CB8AC3E}">
        <p14:creationId xmlns:p14="http://schemas.microsoft.com/office/powerpoint/2010/main" val="4265634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8C6FC4F-B259-4AB9-AB27-5DD8FBED4056}" type="slidenum">
              <a:rPr lang="en-GB" smtClean="0"/>
              <a:t>25</a:t>
            </a:fld>
            <a:endParaRPr lang="en-GB"/>
          </a:p>
        </p:txBody>
      </p:sp>
    </p:spTree>
    <p:extLst>
      <p:ext uri="{BB962C8B-B14F-4D97-AF65-F5344CB8AC3E}">
        <p14:creationId xmlns:p14="http://schemas.microsoft.com/office/powerpoint/2010/main" val="3414818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E82CBE3-4769-4B58-B931-814E559B08A2}" type="datetimeFigureOut">
              <a:rPr lang="en-GB" smtClean="0"/>
              <a:t>29/06/2023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5D50D9-F19E-41BF-9605-AC44FCD399C7}" type="slidenum">
              <a:rPr lang="en-GB" smtClean="0"/>
              <a:t>‹#›</a:t>
            </a:fld>
            <a:endParaRPr lang="en-GB"/>
          </a:p>
        </p:txBody>
      </p:sp>
    </p:spTree>
    <p:extLst>
      <p:ext uri="{BB962C8B-B14F-4D97-AF65-F5344CB8AC3E}">
        <p14:creationId xmlns:p14="http://schemas.microsoft.com/office/powerpoint/2010/main" val="3162565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E82CBE3-4769-4B58-B931-814E559B08A2}" type="datetimeFigureOut">
              <a:rPr lang="en-GB" smtClean="0"/>
              <a:t>29/06/2023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5D50D9-F19E-41BF-9605-AC44FCD399C7}" type="slidenum">
              <a:rPr lang="en-GB" smtClean="0"/>
              <a:t>‹#›</a:t>
            </a:fld>
            <a:endParaRPr lang="en-GB"/>
          </a:p>
        </p:txBody>
      </p:sp>
    </p:spTree>
    <p:extLst>
      <p:ext uri="{BB962C8B-B14F-4D97-AF65-F5344CB8AC3E}">
        <p14:creationId xmlns:p14="http://schemas.microsoft.com/office/powerpoint/2010/main" val="4158974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E82CBE3-4769-4B58-B931-814E559B08A2}" type="datetimeFigureOut">
              <a:rPr lang="en-GB" smtClean="0"/>
              <a:t>29/06/2023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5D50D9-F19E-41BF-9605-AC44FCD399C7}" type="slidenum">
              <a:rPr lang="en-GB" smtClean="0"/>
              <a:t>‹#›</a:t>
            </a:fld>
            <a:endParaRPr lang="en-GB"/>
          </a:p>
        </p:txBody>
      </p:sp>
    </p:spTree>
    <p:extLst>
      <p:ext uri="{BB962C8B-B14F-4D97-AF65-F5344CB8AC3E}">
        <p14:creationId xmlns:p14="http://schemas.microsoft.com/office/powerpoint/2010/main" val="2376007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E82CBE3-4769-4B58-B931-814E559B08A2}" type="datetimeFigureOut">
              <a:rPr lang="en-GB" smtClean="0"/>
              <a:t>29/06/2023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5D50D9-F19E-41BF-9605-AC44FCD399C7}" type="slidenum">
              <a:rPr lang="en-GB" smtClean="0"/>
              <a:t>‹#›</a:t>
            </a:fld>
            <a:endParaRPr lang="en-GB"/>
          </a:p>
        </p:txBody>
      </p:sp>
    </p:spTree>
    <p:extLst>
      <p:ext uri="{BB962C8B-B14F-4D97-AF65-F5344CB8AC3E}">
        <p14:creationId xmlns:p14="http://schemas.microsoft.com/office/powerpoint/2010/main" val="1801577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E82CBE3-4769-4B58-B931-814E559B08A2}" type="datetimeFigureOut">
              <a:rPr lang="en-GB" smtClean="0"/>
              <a:t>29/06/2023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5D50D9-F19E-41BF-9605-AC44FCD399C7}" type="slidenum">
              <a:rPr lang="en-GB" smtClean="0"/>
              <a:t>‹#›</a:t>
            </a:fld>
            <a:endParaRPr lang="en-GB"/>
          </a:p>
        </p:txBody>
      </p:sp>
    </p:spTree>
    <p:extLst>
      <p:ext uri="{BB962C8B-B14F-4D97-AF65-F5344CB8AC3E}">
        <p14:creationId xmlns:p14="http://schemas.microsoft.com/office/powerpoint/2010/main" val="4226982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E82CBE3-4769-4B58-B931-814E559B08A2}" type="datetimeFigureOut">
              <a:rPr lang="en-GB" smtClean="0"/>
              <a:t>29/06/2023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B5D50D9-F19E-41BF-9605-AC44FCD399C7}" type="slidenum">
              <a:rPr lang="en-GB" smtClean="0"/>
              <a:t>‹#›</a:t>
            </a:fld>
            <a:endParaRPr lang="en-GB"/>
          </a:p>
        </p:txBody>
      </p:sp>
    </p:spTree>
    <p:extLst>
      <p:ext uri="{BB962C8B-B14F-4D97-AF65-F5344CB8AC3E}">
        <p14:creationId xmlns:p14="http://schemas.microsoft.com/office/powerpoint/2010/main" val="391721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82CBE3-4769-4B58-B931-814E559B08A2}" type="datetimeFigureOut">
              <a:rPr lang="en-GB" smtClean="0"/>
              <a:t>29/06/2023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B5D50D9-F19E-41BF-9605-AC44FCD399C7}" type="slidenum">
              <a:rPr lang="en-GB" smtClean="0"/>
              <a:t>‹#›</a:t>
            </a:fld>
            <a:endParaRPr lang="en-GB"/>
          </a:p>
        </p:txBody>
      </p:sp>
    </p:spTree>
    <p:extLst>
      <p:ext uri="{BB962C8B-B14F-4D97-AF65-F5344CB8AC3E}">
        <p14:creationId xmlns:p14="http://schemas.microsoft.com/office/powerpoint/2010/main" val="3629725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E82CBE3-4769-4B58-B931-814E559B08A2}" type="datetimeFigureOut">
              <a:rPr lang="en-GB" smtClean="0"/>
              <a:t>29/06/2023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5D50D9-F19E-41BF-9605-AC44FCD399C7}" type="slidenum">
              <a:rPr lang="en-GB" smtClean="0"/>
              <a:t>‹#›</a:t>
            </a:fld>
            <a:endParaRPr lang="en-GB"/>
          </a:p>
        </p:txBody>
      </p:sp>
    </p:spTree>
    <p:extLst>
      <p:ext uri="{BB962C8B-B14F-4D97-AF65-F5344CB8AC3E}">
        <p14:creationId xmlns:p14="http://schemas.microsoft.com/office/powerpoint/2010/main" val="403193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E82CBE3-4769-4B58-B931-814E559B08A2}" type="datetimeFigureOut">
              <a:rPr lang="en-GB" smtClean="0"/>
              <a:t>29/06/2023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5D50D9-F19E-41BF-9605-AC44FCD399C7}" type="slidenum">
              <a:rPr lang="en-GB" smtClean="0"/>
              <a:t>‹#›</a:t>
            </a:fld>
            <a:endParaRPr lang="en-GB"/>
          </a:p>
        </p:txBody>
      </p:sp>
    </p:spTree>
    <p:extLst>
      <p:ext uri="{BB962C8B-B14F-4D97-AF65-F5344CB8AC3E}">
        <p14:creationId xmlns:p14="http://schemas.microsoft.com/office/powerpoint/2010/main" val="2521753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E82CBE3-4769-4B58-B931-814E559B08A2}" type="datetimeFigureOut">
              <a:rPr lang="en-GB" smtClean="0"/>
              <a:t>29/06/2023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5D50D9-F19E-41BF-9605-AC44FCD399C7}" type="slidenum">
              <a:rPr lang="en-GB" smtClean="0"/>
              <a:t>‹#›</a:t>
            </a:fld>
            <a:endParaRPr lang="en-GB"/>
          </a:p>
        </p:txBody>
      </p:sp>
    </p:spTree>
    <p:extLst>
      <p:ext uri="{BB962C8B-B14F-4D97-AF65-F5344CB8AC3E}">
        <p14:creationId xmlns:p14="http://schemas.microsoft.com/office/powerpoint/2010/main" val="1921325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E82CBE3-4769-4B58-B931-814E559B08A2}" type="datetimeFigureOut">
              <a:rPr lang="en-GB" smtClean="0"/>
              <a:t>29/06/2023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5D50D9-F19E-41BF-9605-AC44FCD399C7}" type="slidenum">
              <a:rPr lang="en-GB" smtClean="0"/>
              <a:t>‹#›</a:t>
            </a:fld>
            <a:endParaRPr lang="en-GB"/>
          </a:p>
        </p:txBody>
      </p:sp>
    </p:spTree>
    <p:extLst>
      <p:ext uri="{BB962C8B-B14F-4D97-AF65-F5344CB8AC3E}">
        <p14:creationId xmlns:p14="http://schemas.microsoft.com/office/powerpoint/2010/main" val="3818734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82CBE3-4769-4B58-B931-814E559B08A2}" type="datetimeFigureOut">
              <a:rPr lang="en-GB" smtClean="0"/>
              <a:t>29/06/2023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5D50D9-F19E-41BF-9605-AC44FCD399C7}" type="slidenum">
              <a:rPr lang="en-GB" smtClean="0"/>
              <a:t>‹#›</a:t>
            </a:fld>
            <a:endParaRPr lang="en-GB"/>
          </a:p>
        </p:txBody>
      </p:sp>
    </p:spTree>
    <p:extLst>
      <p:ext uri="{BB962C8B-B14F-4D97-AF65-F5344CB8AC3E}">
        <p14:creationId xmlns:p14="http://schemas.microsoft.com/office/powerpoint/2010/main" val="1568533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emf"/><Relationship Id="rId7" Type="http://schemas.openxmlformats.org/officeDocument/2006/relationships/image" Target="../media/image9.png"/><Relationship Id="rId2" Type="http://schemas.openxmlformats.org/officeDocument/2006/relationships/oleObject" Target="../embeddings/oleObject1.bin"/><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emf"/><Relationship Id="rId10" Type="http://schemas.openxmlformats.org/officeDocument/2006/relationships/image" Target="../media/image12.png"/><Relationship Id="rId4" Type="http://schemas.openxmlformats.org/officeDocument/2006/relationships/oleObject" Target="../embeddings/oleObject2.bin"/><Relationship Id="rId9"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3.bin"/><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oleObject" Target="../embeddings/oleObject4.bin"/><Relationship Id="rId1" Type="http://schemas.openxmlformats.org/officeDocument/2006/relationships/slideLayout" Target="../slideLayouts/slideLayout7.xml"/><Relationship Id="rId5" Type="http://schemas.openxmlformats.org/officeDocument/2006/relationships/image" Target="../media/image15.emf"/><Relationship Id="rId4" Type="http://schemas.openxmlformats.org/officeDocument/2006/relationships/oleObject" Target="../embeddings/oleObject5.bin"/></Relationships>
</file>

<file path=ppt/slides/_rels/slide2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aqa.org.uk/subjects/english/gcse/english-literature-8702/assessment-resources" TargetMode="External"/><Relationship Id="rId2" Type="http://schemas.openxmlformats.org/officeDocument/2006/relationships/hyperlink" Target="https://www.bbc.co.uk/bitesize/guides/zs4rg82/revision/2"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7200" dirty="0"/>
              <a:t>Revising for English Literature GCSEs</a:t>
            </a:r>
          </a:p>
        </p:txBody>
      </p:sp>
      <p:sp>
        <p:nvSpPr>
          <p:cNvPr id="3" name="Text Placeholder 2"/>
          <p:cNvSpPr>
            <a:spLocks noGrp="1"/>
          </p:cNvSpPr>
          <p:nvPr>
            <p:ph type="body" idx="1"/>
          </p:nvPr>
        </p:nvSpPr>
        <p:spPr/>
        <p:txBody>
          <a:bodyPr/>
          <a:lstStyle/>
          <a:p>
            <a:endParaRPr lang="en-GB" dirty="0"/>
          </a:p>
        </p:txBody>
      </p:sp>
      <p:sp>
        <p:nvSpPr>
          <p:cNvPr id="4" name="TextBox 3"/>
          <p:cNvSpPr txBox="1"/>
          <p:nvPr/>
        </p:nvSpPr>
        <p:spPr>
          <a:xfrm>
            <a:off x="0" y="0"/>
            <a:ext cx="4978400" cy="707886"/>
          </a:xfrm>
          <a:prstGeom prst="rect">
            <a:avLst/>
          </a:prstGeom>
          <a:solidFill>
            <a:schemeClr val="accent1">
              <a:lumMod val="40000"/>
              <a:lumOff val="60000"/>
            </a:schemeClr>
          </a:solidFill>
        </p:spPr>
        <p:txBody>
          <a:bodyPr wrap="square" rtlCol="0">
            <a:spAutoFit/>
          </a:bodyPr>
          <a:lstStyle/>
          <a:p>
            <a:r>
              <a:rPr lang="en-GB" sz="4000" dirty="0"/>
              <a:t>English Literature</a:t>
            </a:r>
            <a:r>
              <a:rPr lang="en-GB" dirty="0"/>
              <a:t> </a:t>
            </a:r>
          </a:p>
        </p:txBody>
      </p:sp>
      <p:sp>
        <p:nvSpPr>
          <p:cNvPr id="5" name="TextBox 4"/>
          <p:cNvSpPr txBox="1"/>
          <p:nvPr/>
        </p:nvSpPr>
        <p:spPr>
          <a:xfrm>
            <a:off x="0" y="873347"/>
            <a:ext cx="5336117" cy="738664"/>
          </a:xfrm>
          <a:prstGeom prst="rect">
            <a:avLst/>
          </a:prstGeom>
          <a:noFill/>
        </p:spPr>
        <p:txBody>
          <a:bodyPr wrap="square" rtlCol="0">
            <a:spAutoFit/>
          </a:bodyPr>
          <a:lstStyle/>
          <a:p>
            <a:r>
              <a:rPr lang="en-GB" sz="2400" b="1" dirty="0">
                <a:solidFill>
                  <a:srgbClr val="FF0000"/>
                </a:solidFill>
              </a:rPr>
              <a:t>Google classroom OOSHL – 2y2nr6m</a:t>
            </a:r>
          </a:p>
          <a:p>
            <a:r>
              <a:rPr lang="en-GB" dirty="0"/>
              <a:t> </a:t>
            </a:r>
          </a:p>
        </p:txBody>
      </p:sp>
    </p:spTree>
    <p:extLst>
      <p:ext uri="{BB962C8B-B14F-4D97-AF65-F5344CB8AC3E}">
        <p14:creationId xmlns:p14="http://schemas.microsoft.com/office/powerpoint/2010/main" val="3151707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8951" y="158292"/>
            <a:ext cx="10318693" cy="1325563"/>
          </a:xfrm>
        </p:spPr>
        <p:txBody>
          <a:bodyPr>
            <a:noAutofit/>
          </a:bodyPr>
          <a:lstStyle/>
          <a:p>
            <a:r>
              <a:rPr lang="en-GB" sz="3200" b="1" dirty="0">
                <a:latin typeface="Aharoni" panose="02010803020104030203" pitchFamily="2" charset="-79"/>
                <a:cs typeface="Aharoni" panose="02010803020104030203" pitchFamily="2" charset="-79"/>
              </a:rPr>
              <a:t>Literature Paper 1: Shakespeare and the 19</a:t>
            </a:r>
            <a:r>
              <a:rPr lang="en-GB" sz="3200" b="1" baseline="30000" dirty="0">
                <a:latin typeface="Aharoni" panose="02010803020104030203" pitchFamily="2" charset="-79"/>
                <a:cs typeface="Aharoni" panose="02010803020104030203" pitchFamily="2" charset="-79"/>
              </a:rPr>
              <a:t>th</a:t>
            </a:r>
            <a:r>
              <a:rPr lang="en-GB" sz="3200" b="1" dirty="0">
                <a:latin typeface="Aharoni" panose="02010803020104030203" pitchFamily="2" charset="-79"/>
                <a:cs typeface="Aharoni" panose="02010803020104030203" pitchFamily="2" charset="-79"/>
              </a:rPr>
              <a:t> C novel (1h 45mins)</a:t>
            </a:r>
          </a:p>
        </p:txBody>
      </p:sp>
      <p:sp>
        <p:nvSpPr>
          <p:cNvPr id="7" name="Content Placeholder 4"/>
          <p:cNvSpPr txBox="1">
            <a:spLocks/>
          </p:cNvSpPr>
          <p:nvPr/>
        </p:nvSpPr>
        <p:spPr>
          <a:xfrm>
            <a:off x="357892" y="1498782"/>
            <a:ext cx="5450479" cy="4930562"/>
          </a:xfrm>
          <a:prstGeom prst="rect">
            <a:avLst/>
          </a:prstGeom>
          <a:ln>
            <a:solidFill>
              <a:schemeClr val="tx2"/>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b="1" dirty="0"/>
              <a:t>Section A: MACBETH</a:t>
            </a:r>
          </a:p>
          <a:p>
            <a:pPr marL="0" indent="0">
              <a:buFont typeface="Arial" panose="020B0604020202020204" pitchFamily="34" charset="0"/>
              <a:buNone/>
            </a:pPr>
            <a:r>
              <a:rPr lang="en-GB" sz="1800" b="1" dirty="0"/>
              <a:t>MARKS: 34 (</a:t>
            </a:r>
            <a:r>
              <a:rPr lang="en-GB" sz="1800" b="1" dirty="0" err="1"/>
              <a:t>inc.</a:t>
            </a:r>
            <a:r>
              <a:rPr lang="en-GB" sz="1800" b="1" dirty="0"/>
              <a:t> 4 </a:t>
            </a:r>
            <a:r>
              <a:rPr lang="en-GB" sz="1800" b="1" dirty="0" err="1"/>
              <a:t>SPaG</a:t>
            </a:r>
            <a:r>
              <a:rPr lang="en-GB" sz="1800" b="1" dirty="0"/>
              <a:t>)</a:t>
            </a:r>
            <a:br>
              <a:rPr lang="en-GB" sz="1800" b="1" dirty="0"/>
            </a:br>
            <a:r>
              <a:rPr lang="en-GB" sz="1800" b="1" dirty="0"/>
              <a:t>TIME: 50 MINS</a:t>
            </a:r>
            <a:endParaRPr lang="en-GB" sz="1800" dirty="0"/>
          </a:p>
          <a:p>
            <a:r>
              <a:rPr lang="en-GB" sz="1800" dirty="0"/>
              <a:t>You will get one question only</a:t>
            </a:r>
          </a:p>
          <a:p>
            <a:r>
              <a:rPr lang="en-GB" sz="1800" dirty="0"/>
              <a:t>You will be given an extract to refer to – make sure you refer to it in detail with language analysis</a:t>
            </a:r>
          </a:p>
          <a:p>
            <a:r>
              <a:rPr lang="en-GB" sz="1800" dirty="0"/>
              <a:t>Use the bullet points to help structure your answer</a:t>
            </a:r>
          </a:p>
          <a:p>
            <a:r>
              <a:rPr lang="en-GB" sz="1800" dirty="0"/>
              <a:t>Your response doesn’t have to be balanced between the whole text and the extract, but you do need to refer to the wider text</a:t>
            </a:r>
            <a:br>
              <a:rPr lang="en-GB" sz="1800" dirty="0"/>
            </a:br>
            <a:br>
              <a:rPr lang="en-GB" sz="1800" dirty="0"/>
            </a:br>
            <a:r>
              <a:rPr lang="en-GB" sz="1800" b="1" u="sng" dirty="0"/>
              <a:t>REMEMBER:</a:t>
            </a:r>
          </a:p>
          <a:p>
            <a:r>
              <a:rPr lang="en-GB" sz="1800" dirty="0"/>
              <a:t>You will get an extract for this question but you will also need to remember quotes from the rest of play</a:t>
            </a:r>
          </a:p>
          <a:p>
            <a:r>
              <a:rPr lang="en-GB" sz="1800" dirty="0"/>
              <a:t>AO3 CONTEXT IS ASSESSED – DON’T FORGET TO USE THE TERM “ELIZABETHAN”</a:t>
            </a:r>
          </a:p>
          <a:p>
            <a:pPr marL="0" indent="0">
              <a:buNone/>
            </a:pPr>
            <a:endParaRPr lang="en-GB" sz="1800" b="1" u="sng" dirty="0"/>
          </a:p>
        </p:txBody>
      </p:sp>
      <p:sp>
        <p:nvSpPr>
          <p:cNvPr id="8" name="Content Placeholder 4"/>
          <p:cNvSpPr txBox="1">
            <a:spLocks/>
          </p:cNvSpPr>
          <p:nvPr/>
        </p:nvSpPr>
        <p:spPr>
          <a:xfrm>
            <a:off x="6166264" y="1495997"/>
            <a:ext cx="5450480" cy="4930562"/>
          </a:xfrm>
          <a:prstGeom prst="rect">
            <a:avLst/>
          </a:prstGeom>
          <a:ln>
            <a:solidFill>
              <a:schemeClr val="tx2"/>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b="1" dirty="0"/>
              <a:t>Section B: A CHRISTMAS CAROL</a:t>
            </a:r>
          </a:p>
          <a:p>
            <a:pPr marL="0" indent="0">
              <a:buFont typeface="Arial" panose="020B0604020202020204" pitchFamily="34" charset="0"/>
              <a:buNone/>
            </a:pPr>
            <a:r>
              <a:rPr lang="en-GB" sz="1800" b="1" dirty="0"/>
              <a:t>MARKS: 30</a:t>
            </a:r>
            <a:br>
              <a:rPr lang="en-GB" sz="1800" dirty="0"/>
            </a:br>
            <a:r>
              <a:rPr lang="en-GB" sz="1800" b="1" dirty="0"/>
              <a:t>TIME: 50 MINS</a:t>
            </a:r>
            <a:endParaRPr lang="en-GB" sz="1800" dirty="0"/>
          </a:p>
          <a:p>
            <a:r>
              <a:rPr lang="en-GB" sz="1800" dirty="0"/>
              <a:t>You will get one question only</a:t>
            </a:r>
          </a:p>
          <a:p>
            <a:r>
              <a:rPr lang="en-GB" sz="1800" dirty="0"/>
              <a:t>You will be given an extract to refer to – make sure you refer to it in detail with language analysis</a:t>
            </a:r>
          </a:p>
          <a:p>
            <a:r>
              <a:rPr lang="en-GB" sz="1800" dirty="0"/>
              <a:t>Use the bullet points to help structure your answer</a:t>
            </a:r>
          </a:p>
          <a:p>
            <a:r>
              <a:rPr lang="en-GB" sz="1800" dirty="0"/>
              <a:t>Your response doesn’t have to be balanced between the whole text and the extract, but you do need to refer to the wider text</a:t>
            </a:r>
            <a:br>
              <a:rPr lang="en-GB" sz="1800" dirty="0"/>
            </a:br>
            <a:br>
              <a:rPr lang="en-GB" sz="1800" dirty="0"/>
            </a:br>
            <a:r>
              <a:rPr lang="en-GB" sz="1800" b="1" u="sng" dirty="0"/>
              <a:t>REMEMBER:</a:t>
            </a:r>
          </a:p>
          <a:p>
            <a:r>
              <a:rPr lang="en-GB" sz="1800" dirty="0"/>
              <a:t>You will get an extract for this question but you will also need to remember quotes from the rest of play</a:t>
            </a:r>
          </a:p>
          <a:p>
            <a:r>
              <a:rPr lang="en-GB" sz="1800" dirty="0"/>
              <a:t>AO3 CONTEXT IS ASSESSED – DON’T FORGET TO USE THE TERM “VICTORIAN”</a:t>
            </a:r>
          </a:p>
          <a:p>
            <a:endParaRPr lang="en-GB" sz="1800" dirty="0"/>
          </a:p>
        </p:txBody>
      </p:sp>
    </p:spTree>
    <p:extLst>
      <p:ext uri="{BB962C8B-B14F-4D97-AF65-F5344CB8AC3E}">
        <p14:creationId xmlns:p14="http://schemas.microsoft.com/office/powerpoint/2010/main" val="509167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8952" y="158292"/>
            <a:ext cx="5105400" cy="1325563"/>
          </a:xfrm>
        </p:spPr>
        <p:txBody>
          <a:bodyPr>
            <a:noAutofit/>
          </a:bodyPr>
          <a:lstStyle/>
          <a:p>
            <a:r>
              <a:rPr lang="en-GB" sz="3200" b="1" dirty="0">
                <a:latin typeface="Aharoni" panose="02010803020104030203" pitchFamily="2" charset="-79"/>
                <a:cs typeface="Aharoni" panose="02010803020104030203" pitchFamily="2" charset="-79"/>
              </a:rPr>
              <a:t>Literature Paper 2: Modern Texts and Poetry (2h 15mins)</a:t>
            </a:r>
          </a:p>
        </p:txBody>
      </p:sp>
      <p:sp>
        <p:nvSpPr>
          <p:cNvPr id="5" name="Content Placeholder 4"/>
          <p:cNvSpPr>
            <a:spLocks noGrp="1"/>
          </p:cNvSpPr>
          <p:nvPr>
            <p:ph idx="1"/>
          </p:nvPr>
        </p:nvSpPr>
        <p:spPr>
          <a:xfrm>
            <a:off x="5396749" y="158292"/>
            <a:ext cx="6620436" cy="980328"/>
          </a:xfrm>
          <a:solidFill>
            <a:schemeClr val="bg2"/>
          </a:solidFill>
          <a:ln>
            <a:noFill/>
            <a:prstDash val="sysDot"/>
          </a:ln>
        </p:spPr>
        <p:txBody>
          <a:bodyPr>
            <a:normAutofit/>
          </a:bodyPr>
          <a:lstStyle/>
          <a:p>
            <a:pPr marL="0" indent="0">
              <a:buNone/>
            </a:pPr>
            <a:r>
              <a:rPr lang="en-GB" sz="1800" b="1" dirty="0"/>
              <a:t>HANDY HINT: </a:t>
            </a:r>
            <a:r>
              <a:rPr lang="en-GB" sz="1800" dirty="0"/>
              <a:t>Remember that the title of a story/poem can be the basis of a PEEZ paragraph if it relates to the topic in the question (also good back-up if you can’t remember lots of quotes)</a:t>
            </a:r>
          </a:p>
        </p:txBody>
      </p:sp>
      <p:sp>
        <p:nvSpPr>
          <p:cNvPr id="6" name="Content Placeholder 4"/>
          <p:cNvSpPr txBox="1">
            <a:spLocks/>
          </p:cNvSpPr>
          <p:nvPr/>
        </p:nvSpPr>
        <p:spPr>
          <a:xfrm>
            <a:off x="8108576" y="1495995"/>
            <a:ext cx="3908609" cy="5208027"/>
          </a:xfrm>
          <a:prstGeom prst="rect">
            <a:avLst/>
          </a:prstGeom>
          <a:ln>
            <a:solidFill>
              <a:schemeClr val="tx2"/>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b="1" dirty="0"/>
              <a:t>Section C: UNSEEN POETRY</a:t>
            </a:r>
          </a:p>
          <a:p>
            <a:pPr marL="0" indent="0">
              <a:buFont typeface="Arial" panose="020B0604020202020204" pitchFamily="34" charset="0"/>
              <a:buNone/>
            </a:pPr>
            <a:r>
              <a:rPr lang="en-GB" sz="1800" b="1" dirty="0"/>
              <a:t>MARKS: 24 (Q1), 8 (Q2)</a:t>
            </a:r>
            <a:br>
              <a:rPr lang="en-GB" sz="1800" dirty="0"/>
            </a:br>
            <a:r>
              <a:rPr lang="en-GB" sz="1800" b="1" dirty="0"/>
              <a:t>TIME: 45 MINS (30 + 15)</a:t>
            </a:r>
            <a:endParaRPr lang="en-GB" sz="1800" dirty="0"/>
          </a:p>
          <a:p>
            <a:pPr marL="0" indent="0">
              <a:buNone/>
            </a:pPr>
            <a:r>
              <a:rPr lang="en-GB" sz="1800" b="1" dirty="0"/>
              <a:t>Q1: </a:t>
            </a:r>
            <a:r>
              <a:rPr lang="en-GB" sz="1800" dirty="0"/>
              <a:t>Explain how a theme or topic is presented in the unseen poem given to you</a:t>
            </a:r>
          </a:p>
          <a:p>
            <a:r>
              <a:rPr lang="en-GB" sz="1800" b="1" dirty="0"/>
              <a:t>PEEZ </a:t>
            </a:r>
            <a:r>
              <a:rPr lang="en-GB" sz="1800" dirty="0"/>
              <a:t>paragraphs</a:t>
            </a:r>
          </a:p>
          <a:p>
            <a:pPr marL="0" indent="0">
              <a:buNone/>
            </a:pPr>
            <a:endParaRPr lang="en-GB" sz="1800" dirty="0"/>
          </a:p>
          <a:p>
            <a:pPr marL="0" indent="0">
              <a:buNone/>
            </a:pPr>
            <a:r>
              <a:rPr lang="en-GB" sz="1800" b="1" dirty="0"/>
              <a:t>Q2: </a:t>
            </a:r>
            <a:r>
              <a:rPr lang="en-GB" sz="1800" dirty="0"/>
              <a:t>Compare the attitudes/feelings presented in the first unseen poem and the second unseen poem</a:t>
            </a:r>
          </a:p>
          <a:p>
            <a:pPr marL="0" indent="0">
              <a:buNone/>
            </a:pPr>
            <a:br>
              <a:rPr lang="en-GB" sz="1800" dirty="0"/>
            </a:br>
            <a:br>
              <a:rPr lang="en-GB" sz="1800" dirty="0"/>
            </a:br>
            <a:br>
              <a:rPr lang="en-GB" sz="1800" dirty="0"/>
            </a:br>
            <a:r>
              <a:rPr lang="en-GB" sz="1800" b="1" u="sng" dirty="0"/>
              <a:t>REMEMBER:</a:t>
            </a:r>
          </a:p>
          <a:p>
            <a:r>
              <a:rPr lang="en-GB" sz="1800" dirty="0"/>
              <a:t>The unseen poems have nothing to do with the poems we studied in class</a:t>
            </a:r>
          </a:p>
          <a:p>
            <a:r>
              <a:rPr lang="en-GB" sz="1800" dirty="0"/>
              <a:t>There is no right/wrong answer as long as you support your ideas with evidence and explanation so BE BRAVE!</a:t>
            </a:r>
          </a:p>
          <a:p>
            <a:pPr marL="0" indent="0">
              <a:buNone/>
            </a:pPr>
            <a:endParaRPr lang="en-GB" sz="1800" dirty="0"/>
          </a:p>
        </p:txBody>
      </p:sp>
      <p:sp>
        <p:nvSpPr>
          <p:cNvPr id="7" name="Content Placeholder 4"/>
          <p:cNvSpPr txBox="1">
            <a:spLocks/>
          </p:cNvSpPr>
          <p:nvPr/>
        </p:nvSpPr>
        <p:spPr>
          <a:xfrm>
            <a:off x="138952" y="1495996"/>
            <a:ext cx="3801035" cy="5208027"/>
          </a:xfrm>
          <a:prstGeom prst="rect">
            <a:avLst/>
          </a:prstGeom>
          <a:ln>
            <a:solidFill>
              <a:schemeClr val="tx2"/>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b="1" dirty="0"/>
              <a:t>Section A: MODERN PROSE (An Inspector Calls)</a:t>
            </a:r>
          </a:p>
          <a:p>
            <a:pPr marL="0" indent="0">
              <a:buFont typeface="Arial" panose="020B0604020202020204" pitchFamily="34" charset="0"/>
              <a:buNone/>
            </a:pPr>
            <a:r>
              <a:rPr lang="en-GB" sz="1800" b="1" dirty="0"/>
              <a:t>MARKS: 34 (</a:t>
            </a:r>
            <a:r>
              <a:rPr lang="en-GB" sz="1800" b="1" dirty="0" err="1"/>
              <a:t>inc.</a:t>
            </a:r>
            <a:r>
              <a:rPr lang="en-GB" sz="1800" b="1" dirty="0"/>
              <a:t> 4 </a:t>
            </a:r>
            <a:r>
              <a:rPr lang="en-GB" sz="1800" b="1" dirty="0" err="1"/>
              <a:t>SPaG</a:t>
            </a:r>
            <a:r>
              <a:rPr lang="en-GB" sz="1800" b="1" dirty="0"/>
              <a:t>)</a:t>
            </a:r>
            <a:br>
              <a:rPr lang="en-GB" sz="1800" b="1" dirty="0"/>
            </a:br>
            <a:r>
              <a:rPr lang="en-GB" sz="1800" b="1" dirty="0"/>
              <a:t>TIME: 45 MINS</a:t>
            </a:r>
            <a:endParaRPr lang="en-GB" sz="1800" dirty="0"/>
          </a:p>
          <a:p>
            <a:r>
              <a:rPr lang="en-GB" sz="1800" dirty="0"/>
              <a:t>You will get a choice of two questions </a:t>
            </a:r>
            <a:r>
              <a:rPr lang="en-GB" sz="1800" b="1" dirty="0"/>
              <a:t>but make sure you </a:t>
            </a:r>
            <a:r>
              <a:rPr lang="en-GB" sz="1800" b="1" u="sng" dirty="0"/>
              <a:t>only answer one question</a:t>
            </a:r>
          </a:p>
          <a:p>
            <a:r>
              <a:rPr lang="en-GB" sz="1800" dirty="0"/>
              <a:t>You must respond to the </a:t>
            </a:r>
            <a:r>
              <a:rPr lang="en-GB" sz="1800" b="1" dirty="0"/>
              <a:t>theme/topic</a:t>
            </a:r>
            <a:r>
              <a:rPr lang="en-GB" sz="1800" dirty="0"/>
              <a:t> given in the question</a:t>
            </a:r>
          </a:p>
          <a:p>
            <a:pPr marL="0" indent="0">
              <a:buNone/>
            </a:pPr>
            <a:br>
              <a:rPr lang="en-GB" sz="1800" dirty="0"/>
            </a:br>
            <a:br>
              <a:rPr lang="en-GB" sz="1800" dirty="0"/>
            </a:br>
            <a:r>
              <a:rPr lang="en-GB" sz="1800" b="1" u="sng" dirty="0"/>
              <a:t>REMEMBER:</a:t>
            </a:r>
          </a:p>
          <a:p>
            <a:r>
              <a:rPr lang="en-GB" sz="1800" dirty="0"/>
              <a:t>You </a:t>
            </a:r>
            <a:r>
              <a:rPr lang="en-GB" sz="1800" b="1" u="sng" dirty="0"/>
              <a:t>will NOT get an extract </a:t>
            </a:r>
            <a:r>
              <a:rPr lang="en-GB" sz="1800" dirty="0"/>
              <a:t>for this question. All quotes will have to be from memory.</a:t>
            </a:r>
          </a:p>
        </p:txBody>
      </p:sp>
      <p:sp>
        <p:nvSpPr>
          <p:cNvPr id="8" name="Content Placeholder 4"/>
          <p:cNvSpPr txBox="1">
            <a:spLocks/>
          </p:cNvSpPr>
          <p:nvPr/>
        </p:nvSpPr>
        <p:spPr>
          <a:xfrm>
            <a:off x="4123764" y="1495995"/>
            <a:ext cx="3801035" cy="5208027"/>
          </a:xfrm>
          <a:prstGeom prst="rect">
            <a:avLst/>
          </a:prstGeom>
          <a:ln>
            <a:solidFill>
              <a:schemeClr val="tx2"/>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b="1" dirty="0"/>
              <a:t>Section B: POETRY</a:t>
            </a:r>
          </a:p>
          <a:p>
            <a:pPr marL="0" indent="0">
              <a:buFont typeface="Arial" panose="020B0604020202020204" pitchFamily="34" charset="0"/>
              <a:buNone/>
            </a:pPr>
            <a:r>
              <a:rPr lang="en-GB" sz="1800" b="1" dirty="0"/>
              <a:t>MARKS: 30</a:t>
            </a:r>
            <a:br>
              <a:rPr lang="en-GB" sz="1800" dirty="0"/>
            </a:br>
            <a:r>
              <a:rPr lang="en-GB" sz="1800" b="1" dirty="0"/>
              <a:t>TIME: 45 MINS</a:t>
            </a:r>
            <a:endParaRPr lang="en-GB" sz="1800" dirty="0"/>
          </a:p>
          <a:p>
            <a:r>
              <a:rPr lang="en-GB" sz="1800" dirty="0"/>
              <a:t>You will get one question only</a:t>
            </a:r>
          </a:p>
          <a:p>
            <a:r>
              <a:rPr lang="en-GB" sz="1800" dirty="0"/>
              <a:t>You must </a:t>
            </a:r>
            <a:r>
              <a:rPr lang="en-GB" sz="1800" b="1" dirty="0"/>
              <a:t>compare</a:t>
            </a:r>
            <a:r>
              <a:rPr lang="en-GB" sz="1800" dirty="0"/>
              <a:t> the </a:t>
            </a:r>
            <a:r>
              <a:rPr lang="en-GB" sz="1800" b="1" dirty="0"/>
              <a:t>named poem </a:t>
            </a:r>
            <a:r>
              <a:rPr lang="en-GB" sz="1800" dirty="0"/>
              <a:t>in the question with </a:t>
            </a:r>
            <a:r>
              <a:rPr lang="en-GB" sz="1800" b="1" dirty="0"/>
              <a:t>one other anthology</a:t>
            </a:r>
          </a:p>
          <a:p>
            <a:r>
              <a:rPr lang="en-GB" sz="1800" dirty="0"/>
              <a:t>You must respond to the </a:t>
            </a:r>
            <a:r>
              <a:rPr lang="en-GB" sz="1800" b="1" dirty="0"/>
              <a:t>theme/topic</a:t>
            </a:r>
            <a:r>
              <a:rPr lang="en-GB" sz="1800" dirty="0"/>
              <a:t> given in the question</a:t>
            </a:r>
          </a:p>
          <a:p>
            <a:pPr marL="0" indent="0">
              <a:buNone/>
            </a:pPr>
            <a:br>
              <a:rPr lang="en-GB" sz="1800" dirty="0"/>
            </a:br>
            <a:br>
              <a:rPr lang="en-GB" sz="1800" dirty="0"/>
            </a:br>
            <a:r>
              <a:rPr lang="en-GB" sz="1800" b="1" u="sng" dirty="0"/>
              <a:t>REMEMBER:</a:t>
            </a:r>
          </a:p>
          <a:p>
            <a:r>
              <a:rPr lang="en-GB" sz="1800" dirty="0"/>
              <a:t>You must try to compare the way the poems reflect the theme, not just what happens</a:t>
            </a:r>
          </a:p>
          <a:p>
            <a:r>
              <a:rPr lang="en-GB" sz="1800" dirty="0"/>
              <a:t>You </a:t>
            </a:r>
            <a:r>
              <a:rPr lang="en-GB" sz="1800" b="1" u="sng" dirty="0"/>
              <a:t>will have the named poem in full </a:t>
            </a:r>
            <a:r>
              <a:rPr lang="en-GB" sz="1800" dirty="0"/>
              <a:t>and a list of the other poems from the cluster</a:t>
            </a:r>
          </a:p>
          <a:p>
            <a:endParaRPr lang="en-GB" sz="1800" dirty="0"/>
          </a:p>
        </p:txBody>
      </p:sp>
    </p:spTree>
    <p:extLst>
      <p:ext uri="{BB962C8B-B14F-4D97-AF65-F5344CB8AC3E}">
        <p14:creationId xmlns:p14="http://schemas.microsoft.com/office/powerpoint/2010/main" val="624132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8925"/>
            <a:ext cx="10515600" cy="1325563"/>
          </a:xfrm>
        </p:spPr>
        <p:txBody>
          <a:bodyPr/>
          <a:lstStyle/>
          <a:p>
            <a:r>
              <a:rPr lang="en-GB" u="sng" dirty="0"/>
              <a:t>Assessment Objectives</a:t>
            </a:r>
          </a:p>
        </p:txBody>
      </p:sp>
      <p:sp>
        <p:nvSpPr>
          <p:cNvPr id="3" name="Content Placeholder 2"/>
          <p:cNvSpPr>
            <a:spLocks noGrp="1"/>
          </p:cNvSpPr>
          <p:nvPr>
            <p:ph idx="1"/>
          </p:nvPr>
        </p:nvSpPr>
        <p:spPr>
          <a:xfrm>
            <a:off x="502920" y="1432560"/>
            <a:ext cx="11186160" cy="2986088"/>
          </a:xfrm>
        </p:spPr>
        <p:txBody>
          <a:bodyPr>
            <a:normAutofit fontScale="62500" lnSpcReduction="20000"/>
          </a:bodyPr>
          <a:lstStyle/>
          <a:p>
            <a:pPr fontAlgn="base"/>
            <a:r>
              <a:rPr lang="en-US" dirty="0"/>
              <a:t>AO1: Read, understand and respond to texts. Students should be able to:</a:t>
            </a:r>
          </a:p>
          <a:p>
            <a:pPr lvl="1" fontAlgn="base"/>
            <a:r>
              <a:rPr lang="en-US" dirty="0"/>
              <a:t>maintain a critical style and develop an informed personal response</a:t>
            </a:r>
          </a:p>
          <a:p>
            <a:pPr lvl="1" fontAlgn="base"/>
            <a:r>
              <a:rPr lang="en-US" dirty="0"/>
              <a:t>use textual references, including quotations, to support and illustrate interpretations.</a:t>
            </a:r>
          </a:p>
          <a:p>
            <a:pPr fontAlgn="base"/>
            <a:r>
              <a:rPr lang="en-US" dirty="0"/>
              <a:t>AO2: Analyse the language, form and structure used by a writer to create meanings and effects, using relevant subject terminology where appropriate.</a:t>
            </a:r>
          </a:p>
          <a:p>
            <a:pPr fontAlgn="base"/>
            <a:r>
              <a:rPr lang="en-US" dirty="0"/>
              <a:t>AO3: Show understanding of the relationships between texts and the contexts in which they were written.</a:t>
            </a:r>
          </a:p>
          <a:p>
            <a:pPr fontAlgn="base"/>
            <a:r>
              <a:rPr lang="en-US" dirty="0"/>
              <a:t>AO4: Use a range of vocabulary and sentence structures for clarity, purpose and effect, with accurate spelling and punctuation.</a:t>
            </a:r>
          </a:p>
          <a:p>
            <a:pPr marL="0" indent="0">
              <a:buNone/>
            </a:pPr>
            <a:endParaRPr lang="en-GB" dirty="0"/>
          </a:p>
          <a:p>
            <a:pPr marL="0" indent="0">
              <a:buNone/>
            </a:pPr>
            <a:r>
              <a:rPr lang="en-GB" sz="3300" b="1" dirty="0"/>
              <a:t>You are only marked on AO1 and AO2 for unseen poetry.</a:t>
            </a:r>
          </a:p>
        </p:txBody>
      </p:sp>
      <p:sp>
        <p:nvSpPr>
          <p:cNvPr id="4" name="Rectangle 3"/>
          <p:cNvSpPr/>
          <p:nvPr/>
        </p:nvSpPr>
        <p:spPr>
          <a:xfrm>
            <a:off x="1135380" y="4567297"/>
            <a:ext cx="8404860" cy="1508105"/>
          </a:xfrm>
          <a:prstGeom prst="rect">
            <a:avLst/>
          </a:prstGeom>
        </p:spPr>
        <p:txBody>
          <a:bodyPr wrap="square">
            <a:spAutoFit/>
          </a:bodyPr>
          <a:lstStyle/>
          <a:p>
            <a:r>
              <a:rPr lang="en-GB" sz="2000" b="1" dirty="0"/>
              <a:t>Simplified</a:t>
            </a:r>
          </a:p>
          <a:p>
            <a:r>
              <a:rPr lang="en-GB" dirty="0"/>
              <a:t>AO1 – how well do they know the text?</a:t>
            </a:r>
          </a:p>
          <a:p>
            <a:r>
              <a:rPr lang="en-GB" dirty="0"/>
              <a:t>AO2 – have they been able to discuss the writers choices and what impact these have?</a:t>
            </a:r>
          </a:p>
          <a:p>
            <a:r>
              <a:rPr lang="en-GB" dirty="0"/>
              <a:t>AO3 – do they consider why the writer has made the choices they have? </a:t>
            </a:r>
          </a:p>
          <a:p>
            <a:r>
              <a:rPr lang="en-GB" dirty="0"/>
              <a:t>AO4 – SPAG </a:t>
            </a:r>
          </a:p>
        </p:txBody>
      </p:sp>
    </p:spTree>
    <p:extLst>
      <p:ext uri="{BB962C8B-B14F-4D97-AF65-F5344CB8AC3E}">
        <p14:creationId xmlns:p14="http://schemas.microsoft.com/office/powerpoint/2010/main" val="4204645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You can't revise for GCSE 9-1 English! Yes you can, and Mark Roberts shows  you how: For the 2020 Autumn &amp; 2021 Summer Exams Collins GCSE Grade 9-1  Revision: Amazon.co.uk: Roberts, Ma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4474846"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359857" y="354842"/>
            <a:ext cx="4067032" cy="1077218"/>
          </a:xfrm>
          <a:prstGeom prst="rect">
            <a:avLst/>
          </a:prstGeom>
          <a:noFill/>
        </p:spPr>
        <p:txBody>
          <a:bodyPr wrap="square" rtlCol="0">
            <a:spAutoFit/>
          </a:bodyPr>
          <a:lstStyle/>
          <a:p>
            <a:pPr algn="ctr"/>
            <a:r>
              <a:rPr lang="en-GB" sz="3200" u="sng" dirty="0"/>
              <a:t>Understanding Effective Revision</a:t>
            </a:r>
          </a:p>
        </p:txBody>
      </p:sp>
      <p:sp>
        <p:nvSpPr>
          <p:cNvPr id="3" name="TextBox 2"/>
          <p:cNvSpPr txBox="1"/>
          <p:nvPr/>
        </p:nvSpPr>
        <p:spPr>
          <a:xfrm rot="10800000" flipH="1" flipV="1">
            <a:off x="5751005" y="2006200"/>
            <a:ext cx="5284735" cy="2554545"/>
          </a:xfrm>
          <a:prstGeom prst="rect">
            <a:avLst/>
          </a:prstGeom>
          <a:noFill/>
        </p:spPr>
        <p:txBody>
          <a:bodyPr wrap="square" rtlCol="0">
            <a:spAutoFit/>
          </a:bodyPr>
          <a:lstStyle/>
          <a:p>
            <a:r>
              <a:rPr lang="en-GB" sz="2000" dirty="0"/>
              <a:t>Mark Robert’s book helps identify a variety of ways students can make their English revision much more effective for themselves. Maybe you fall into the ‘you can’t revise English’ category or maybe you are just unsure where to start. Hopefully you will find the following helpful in understanding the ways in which you can get revising English.</a:t>
            </a:r>
          </a:p>
        </p:txBody>
      </p:sp>
    </p:spTree>
    <p:extLst>
      <p:ext uri="{BB962C8B-B14F-4D97-AF65-F5344CB8AC3E}">
        <p14:creationId xmlns:p14="http://schemas.microsoft.com/office/powerpoint/2010/main" val="2997364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74" y="141286"/>
            <a:ext cx="8664576" cy="6574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051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Retrieval and Flashcards</a:t>
            </a:r>
          </a:p>
        </p:txBody>
      </p:sp>
      <p:sp>
        <p:nvSpPr>
          <p:cNvPr id="3" name="Content Placeholder 2"/>
          <p:cNvSpPr>
            <a:spLocks noGrp="1"/>
          </p:cNvSpPr>
          <p:nvPr>
            <p:ph idx="1"/>
          </p:nvPr>
        </p:nvSpPr>
        <p:spPr/>
        <p:txBody>
          <a:bodyPr/>
          <a:lstStyle/>
          <a:p>
            <a:r>
              <a:rPr lang="en-GB" dirty="0"/>
              <a:t>Retrieval practice – this is the recalling of information. This is best to do without your notes. It will form better bonds and connections to your long term memory helping you retrieve key information much quicker in exams.</a:t>
            </a:r>
          </a:p>
          <a:p>
            <a:r>
              <a:rPr lang="en-GB" dirty="0"/>
              <a:t>One way to do this is by using </a:t>
            </a:r>
            <a:r>
              <a:rPr lang="en-GB" b="1" dirty="0"/>
              <a:t>flashcards</a:t>
            </a:r>
            <a:r>
              <a:rPr lang="en-GB" dirty="0"/>
              <a:t>. Include a question on one side and the answers on another. Test yourself frequently. For this to be more effective you must resist the temptation to turn your card over if you cannot retrieve the information immediately. </a:t>
            </a:r>
            <a:r>
              <a:rPr lang="en-GB" b="1" dirty="0"/>
              <a:t>The more challenging you find this task the better it is working for you. </a:t>
            </a:r>
          </a:p>
        </p:txBody>
      </p:sp>
    </p:spTree>
    <p:extLst>
      <p:ext uri="{BB962C8B-B14F-4D97-AF65-F5344CB8AC3E}">
        <p14:creationId xmlns:p14="http://schemas.microsoft.com/office/powerpoint/2010/main" val="438952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Flashcard examples</a:t>
            </a:r>
          </a:p>
        </p:txBody>
      </p:sp>
      <p:sp>
        <p:nvSpPr>
          <p:cNvPr id="5" name="Rectangle 4"/>
          <p:cNvSpPr/>
          <p:nvPr/>
        </p:nvSpPr>
        <p:spPr>
          <a:xfrm>
            <a:off x="643467" y="182880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Macbeth </a:t>
            </a:r>
          </a:p>
        </p:txBody>
      </p:sp>
      <p:sp>
        <p:nvSpPr>
          <p:cNvPr id="6" name="Rectangle 5"/>
          <p:cNvSpPr/>
          <p:nvPr/>
        </p:nvSpPr>
        <p:spPr>
          <a:xfrm>
            <a:off x="3860800" y="182880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‘Brave Macbeth’</a:t>
            </a:r>
          </a:p>
          <a:p>
            <a:pPr algn="ctr"/>
            <a:endParaRPr lang="en-GB" dirty="0"/>
          </a:p>
          <a:p>
            <a:pPr algn="ctr"/>
            <a:r>
              <a:rPr lang="en-US" dirty="0"/>
              <a:t>‘Will all great Neptune’s ocean wash this blood</a:t>
            </a:r>
            <a:br>
              <a:rPr lang="en-US" dirty="0"/>
            </a:br>
            <a:r>
              <a:rPr lang="en-US" dirty="0"/>
              <a:t>Clean from my hand?’</a:t>
            </a:r>
            <a:endParaRPr lang="en-GB" dirty="0"/>
          </a:p>
        </p:txBody>
      </p:sp>
      <p:sp>
        <p:nvSpPr>
          <p:cNvPr id="7" name="TextBox 6"/>
          <p:cNvSpPr txBox="1"/>
          <p:nvPr/>
        </p:nvSpPr>
        <p:spPr>
          <a:xfrm>
            <a:off x="1439333" y="3996267"/>
            <a:ext cx="897467" cy="369332"/>
          </a:xfrm>
          <a:prstGeom prst="rect">
            <a:avLst/>
          </a:prstGeom>
          <a:noFill/>
        </p:spPr>
        <p:txBody>
          <a:bodyPr wrap="square" rtlCol="0">
            <a:spAutoFit/>
          </a:bodyPr>
          <a:lstStyle/>
          <a:p>
            <a:r>
              <a:rPr lang="en-GB" dirty="0"/>
              <a:t>Front </a:t>
            </a:r>
          </a:p>
        </p:txBody>
      </p:sp>
      <p:sp>
        <p:nvSpPr>
          <p:cNvPr id="8" name="TextBox 7"/>
          <p:cNvSpPr txBox="1"/>
          <p:nvPr/>
        </p:nvSpPr>
        <p:spPr>
          <a:xfrm>
            <a:off x="4809066" y="4094666"/>
            <a:ext cx="897467" cy="369332"/>
          </a:xfrm>
          <a:prstGeom prst="rect">
            <a:avLst/>
          </a:prstGeom>
          <a:noFill/>
        </p:spPr>
        <p:txBody>
          <a:bodyPr wrap="square" rtlCol="0">
            <a:spAutoFit/>
          </a:bodyPr>
          <a:lstStyle/>
          <a:p>
            <a:r>
              <a:rPr lang="en-GB" dirty="0"/>
              <a:t>Back  </a:t>
            </a:r>
          </a:p>
        </p:txBody>
      </p:sp>
      <p:sp>
        <p:nvSpPr>
          <p:cNvPr id="9" name="TextBox 8"/>
          <p:cNvSpPr txBox="1"/>
          <p:nvPr/>
        </p:nvSpPr>
        <p:spPr>
          <a:xfrm>
            <a:off x="7403495" y="-209574"/>
            <a:ext cx="4224866" cy="7971413"/>
          </a:xfrm>
          <a:prstGeom prst="rect">
            <a:avLst/>
          </a:prstGeom>
          <a:noFill/>
        </p:spPr>
        <p:txBody>
          <a:bodyPr wrap="square" rtlCol="0">
            <a:spAutoFit/>
          </a:bodyPr>
          <a:lstStyle/>
          <a:p>
            <a:pPr>
              <a:lnSpc>
                <a:spcPct val="200000"/>
              </a:lnSpc>
            </a:pPr>
            <a:r>
              <a:rPr lang="en-GB" sz="2800" dirty="0"/>
              <a:t>You could have a character one side and quotations about them / from them on the reverse.</a:t>
            </a:r>
          </a:p>
          <a:p>
            <a:pPr>
              <a:lnSpc>
                <a:spcPct val="200000"/>
              </a:lnSpc>
            </a:pPr>
            <a:r>
              <a:rPr lang="en-GB" sz="2800" dirty="0"/>
              <a:t>You could do this with scenes / acts / themes …</a:t>
            </a:r>
          </a:p>
          <a:p>
            <a:pPr>
              <a:lnSpc>
                <a:spcPct val="200000"/>
              </a:lnSpc>
            </a:pPr>
            <a:r>
              <a:rPr lang="en-GB" sz="2800" dirty="0"/>
              <a:t>Feel free to copy / print our examples.</a:t>
            </a:r>
          </a:p>
          <a:p>
            <a:endParaRPr lang="en-GB" sz="2800" dirty="0"/>
          </a:p>
          <a:p>
            <a:endParaRPr lang="en-GB" dirty="0"/>
          </a:p>
          <a:p>
            <a:endParaRPr lang="en-GB" dirty="0"/>
          </a:p>
        </p:txBody>
      </p:sp>
    </p:spTree>
    <p:extLst>
      <p:ext uri="{BB962C8B-B14F-4D97-AF65-F5344CB8AC3E}">
        <p14:creationId xmlns:p14="http://schemas.microsoft.com/office/powerpoint/2010/main" val="3540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793" y="-223171"/>
            <a:ext cx="10515600" cy="1325563"/>
          </a:xfrm>
        </p:spPr>
        <p:txBody>
          <a:bodyPr/>
          <a:lstStyle/>
          <a:p>
            <a:r>
              <a:rPr lang="en-GB" dirty="0"/>
              <a:t>Flashcard examples</a:t>
            </a:r>
          </a:p>
        </p:txBody>
      </p:sp>
      <p:sp>
        <p:nvSpPr>
          <p:cNvPr id="5" name="Rectangle 4"/>
          <p:cNvSpPr/>
          <p:nvPr/>
        </p:nvSpPr>
        <p:spPr>
          <a:xfrm>
            <a:off x="166659" y="878986"/>
            <a:ext cx="2878667" cy="1732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Macbeth </a:t>
            </a:r>
          </a:p>
        </p:txBody>
      </p:sp>
      <p:sp>
        <p:nvSpPr>
          <p:cNvPr id="6" name="Rectangle 5"/>
          <p:cNvSpPr/>
          <p:nvPr/>
        </p:nvSpPr>
        <p:spPr>
          <a:xfrm>
            <a:off x="3135342" y="878986"/>
            <a:ext cx="2794001" cy="1732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‘Brave Macbeth’</a:t>
            </a:r>
          </a:p>
          <a:p>
            <a:pPr algn="ctr"/>
            <a:endParaRPr lang="en-GB" dirty="0"/>
          </a:p>
          <a:p>
            <a:pPr algn="ctr"/>
            <a:r>
              <a:rPr lang="en-US" dirty="0"/>
              <a:t>‘Will all great Neptune’s ocean wash this blood</a:t>
            </a:r>
            <a:br>
              <a:rPr lang="en-US" dirty="0"/>
            </a:br>
            <a:r>
              <a:rPr lang="en-US" dirty="0"/>
              <a:t>Clean from my hand?’</a:t>
            </a:r>
            <a:endParaRPr lang="en-GB" dirty="0"/>
          </a:p>
        </p:txBody>
      </p:sp>
      <p:sp>
        <p:nvSpPr>
          <p:cNvPr id="10" name="Rectangle 9">
            <a:extLst>
              <a:ext uri="{FF2B5EF4-FFF2-40B4-BE49-F238E27FC236}">
                <a16:creationId xmlns:a16="http://schemas.microsoft.com/office/drawing/2014/main" id="{D31F0A1D-5C11-4738-A391-CAF67D6FCD6C}"/>
              </a:ext>
            </a:extLst>
          </p:cNvPr>
          <p:cNvSpPr/>
          <p:nvPr/>
        </p:nvSpPr>
        <p:spPr>
          <a:xfrm>
            <a:off x="166659" y="2724426"/>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Lady Macbeth</a:t>
            </a:r>
          </a:p>
        </p:txBody>
      </p:sp>
      <p:sp>
        <p:nvSpPr>
          <p:cNvPr id="11" name="Rectangle 10">
            <a:extLst>
              <a:ext uri="{FF2B5EF4-FFF2-40B4-BE49-F238E27FC236}">
                <a16:creationId xmlns:a16="http://schemas.microsoft.com/office/drawing/2014/main" id="{F9597689-9371-46DE-A318-431F95E0FFE2}"/>
              </a:ext>
            </a:extLst>
          </p:cNvPr>
          <p:cNvSpPr/>
          <p:nvPr/>
        </p:nvSpPr>
        <p:spPr>
          <a:xfrm>
            <a:off x="3135341" y="2740468"/>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‘look like the innocent flower but be the serpent under it’</a:t>
            </a:r>
          </a:p>
          <a:p>
            <a:pPr algn="ctr"/>
            <a:endParaRPr lang="en-GB" dirty="0"/>
          </a:p>
          <a:p>
            <a:pPr algn="ctr"/>
            <a:r>
              <a:rPr lang="en-GB" dirty="0"/>
              <a:t>‘Out damn spot’</a:t>
            </a:r>
          </a:p>
          <a:p>
            <a:pPr algn="ctr"/>
            <a:endParaRPr lang="en-GB" dirty="0"/>
          </a:p>
          <a:p>
            <a:pPr algn="ctr"/>
            <a:r>
              <a:rPr lang="en-GB" dirty="0"/>
              <a:t>‘unsex me here’</a:t>
            </a:r>
          </a:p>
        </p:txBody>
      </p:sp>
      <p:sp>
        <p:nvSpPr>
          <p:cNvPr id="12" name="Rectangle 11">
            <a:extLst>
              <a:ext uri="{FF2B5EF4-FFF2-40B4-BE49-F238E27FC236}">
                <a16:creationId xmlns:a16="http://schemas.microsoft.com/office/drawing/2014/main" id="{18FE74BC-E0B9-4FC2-B591-77FFCD1DB1FE}"/>
              </a:ext>
            </a:extLst>
          </p:cNvPr>
          <p:cNvSpPr/>
          <p:nvPr/>
        </p:nvSpPr>
        <p:spPr>
          <a:xfrm>
            <a:off x="3135341" y="4816291"/>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‘valiant cousin, worthy gentleman’ (Macbeth)</a:t>
            </a:r>
          </a:p>
          <a:p>
            <a:pPr algn="ctr"/>
            <a:endParaRPr lang="en-GB" dirty="0"/>
          </a:p>
          <a:p>
            <a:pPr algn="ctr"/>
            <a:r>
              <a:rPr lang="en-GB" dirty="0"/>
              <a:t>“silver skin laced with his golden blood”</a:t>
            </a:r>
          </a:p>
        </p:txBody>
      </p:sp>
      <p:sp>
        <p:nvSpPr>
          <p:cNvPr id="13" name="Rectangle 12">
            <a:extLst>
              <a:ext uri="{FF2B5EF4-FFF2-40B4-BE49-F238E27FC236}">
                <a16:creationId xmlns:a16="http://schemas.microsoft.com/office/drawing/2014/main" id="{1AA73CBF-F7CF-4691-BCB8-6ECCA130E032}"/>
              </a:ext>
            </a:extLst>
          </p:cNvPr>
          <p:cNvSpPr/>
          <p:nvPr/>
        </p:nvSpPr>
        <p:spPr>
          <a:xfrm>
            <a:off x="166658" y="4784207"/>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Duncan </a:t>
            </a:r>
          </a:p>
        </p:txBody>
      </p:sp>
      <p:sp>
        <p:nvSpPr>
          <p:cNvPr id="14" name="Rectangle 13">
            <a:extLst>
              <a:ext uri="{FF2B5EF4-FFF2-40B4-BE49-F238E27FC236}">
                <a16:creationId xmlns:a16="http://schemas.microsoft.com/office/drawing/2014/main" id="{BC616FB4-2B7A-4A98-9815-3CB2E85B2BCB}"/>
              </a:ext>
            </a:extLst>
          </p:cNvPr>
          <p:cNvSpPr/>
          <p:nvPr/>
        </p:nvSpPr>
        <p:spPr>
          <a:xfrm>
            <a:off x="6096001" y="878986"/>
            <a:ext cx="2878667" cy="1732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Witches </a:t>
            </a:r>
          </a:p>
        </p:txBody>
      </p:sp>
      <p:sp>
        <p:nvSpPr>
          <p:cNvPr id="15" name="Rectangle 14">
            <a:extLst>
              <a:ext uri="{FF2B5EF4-FFF2-40B4-BE49-F238E27FC236}">
                <a16:creationId xmlns:a16="http://schemas.microsoft.com/office/drawing/2014/main" id="{FC0CA0F3-1097-4B5B-B4DE-98AB02684F86}"/>
              </a:ext>
            </a:extLst>
          </p:cNvPr>
          <p:cNvSpPr/>
          <p:nvPr/>
        </p:nvSpPr>
        <p:spPr>
          <a:xfrm>
            <a:off x="9141326" y="846902"/>
            <a:ext cx="2794001" cy="17329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‘fair is foul and foul is fair’</a:t>
            </a:r>
          </a:p>
          <a:p>
            <a:pPr algn="ctr"/>
            <a:endParaRPr lang="en-GB" dirty="0"/>
          </a:p>
          <a:p>
            <a:pPr algn="ctr"/>
            <a:r>
              <a:rPr lang="en-GB" dirty="0"/>
              <a:t>‘thou shalt be king hereafter’</a:t>
            </a:r>
          </a:p>
        </p:txBody>
      </p:sp>
      <p:sp>
        <p:nvSpPr>
          <p:cNvPr id="16" name="Rectangle 15">
            <a:extLst>
              <a:ext uri="{FF2B5EF4-FFF2-40B4-BE49-F238E27FC236}">
                <a16:creationId xmlns:a16="http://schemas.microsoft.com/office/drawing/2014/main" id="{D87A434F-32F5-4704-8E14-96ACB6DFFA1E}"/>
              </a:ext>
            </a:extLst>
          </p:cNvPr>
          <p:cNvSpPr/>
          <p:nvPr/>
        </p:nvSpPr>
        <p:spPr>
          <a:xfrm>
            <a:off x="6096001" y="2724426"/>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Banquo </a:t>
            </a:r>
          </a:p>
        </p:txBody>
      </p:sp>
      <p:sp>
        <p:nvSpPr>
          <p:cNvPr id="17" name="Rectangle 16">
            <a:extLst>
              <a:ext uri="{FF2B5EF4-FFF2-40B4-BE49-F238E27FC236}">
                <a16:creationId xmlns:a16="http://schemas.microsoft.com/office/drawing/2014/main" id="{01D4CAD5-BCA3-43C1-9B89-D5216AB54920}"/>
              </a:ext>
            </a:extLst>
          </p:cNvPr>
          <p:cNvSpPr/>
          <p:nvPr/>
        </p:nvSpPr>
        <p:spPr>
          <a:xfrm>
            <a:off x="9141325" y="2708384"/>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‘I fear thou </a:t>
            </a:r>
            <a:r>
              <a:rPr lang="en-GB" dirty="0" err="1"/>
              <a:t>played’st</a:t>
            </a:r>
            <a:r>
              <a:rPr lang="en-GB" dirty="0"/>
              <a:t> most foully for it’ (Macbeth)</a:t>
            </a:r>
          </a:p>
          <a:p>
            <a:pPr algn="ctr"/>
            <a:endParaRPr lang="en-GB" dirty="0"/>
          </a:p>
          <a:p>
            <a:pPr algn="ctr"/>
            <a:r>
              <a:rPr lang="en-GB" dirty="0"/>
              <a:t>‘oh treachery, fly good Fleance, fly!’</a:t>
            </a:r>
          </a:p>
        </p:txBody>
      </p:sp>
      <p:sp>
        <p:nvSpPr>
          <p:cNvPr id="18" name="Rectangle 17">
            <a:extLst>
              <a:ext uri="{FF2B5EF4-FFF2-40B4-BE49-F238E27FC236}">
                <a16:creationId xmlns:a16="http://schemas.microsoft.com/office/drawing/2014/main" id="{7E541548-2EC2-4BEB-B586-665B83B5DFF4}"/>
              </a:ext>
            </a:extLst>
          </p:cNvPr>
          <p:cNvSpPr/>
          <p:nvPr/>
        </p:nvSpPr>
        <p:spPr>
          <a:xfrm>
            <a:off x="9141325" y="4784207"/>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‘bleed, bleed poor country’</a:t>
            </a:r>
          </a:p>
          <a:p>
            <a:pPr algn="ctr"/>
            <a:endParaRPr lang="en-GB" dirty="0"/>
          </a:p>
          <a:p>
            <a:pPr algn="ctr"/>
            <a:r>
              <a:rPr lang="en-GB" dirty="0"/>
              <a:t>‘tyrant, show thy face’</a:t>
            </a:r>
          </a:p>
          <a:p>
            <a:pPr algn="ctr"/>
            <a:endParaRPr lang="en-GB" dirty="0"/>
          </a:p>
          <a:p>
            <a:pPr algn="ctr"/>
            <a:r>
              <a:rPr lang="en-GB" dirty="0"/>
              <a:t>‘All my pretty ones? Did you say all?’</a:t>
            </a:r>
          </a:p>
        </p:txBody>
      </p:sp>
      <p:sp>
        <p:nvSpPr>
          <p:cNvPr id="19" name="Rectangle 18">
            <a:extLst>
              <a:ext uri="{FF2B5EF4-FFF2-40B4-BE49-F238E27FC236}">
                <a16:creationId xmlns:a16="http://schemas.microsoft.com/office/drawing/2014/main" id="{15BB4F23-D96D-436F-B18A-141B656629CD}"/>
              </a:ext>
            </a:extLst>
          </p:cNvPr>
          <p:cNvSpPr/>
          <p:nvPr/>
        </p:nvSpPr>
        <p:spPr>
          <a:xfrm>
            <a:off x="6096000" y="4784207"/>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Macduff </a:t>
            </a:r>
          </a:p>
        </p:txBody>
      </p:sp>
    </p:spTree>
    <p:extLst>
      <p:ext uri="{BB962C8B-B14F-4D97-AF65-F5344CB8AC3E}">
        <p14:creationId xmlns:p14="http://schemas.microsoft.com/office/powerpoint/2010/main" val="1963843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0953" y="9144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Scrooge Stave 1</a:t>
            </a:r>
          </a:p>
        </p:txBody>
      </p:sp>
      <p:sp>
        <p:nvSpPr>
          <p:cNvPr id="6" name="Rectangle 5"/>
          <p:cNvSpPr/>
          <p:nvPr/>
        </p:nvSpPr>
        <p:spPr>
          <a:xfrm>
            <a:off x="2999620" y="9144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‘Solitary as an oyster… hard and sharp as flint.’</a:t>
            </a:r>
          </a:p>
          <a:p>
            <a:pPr algn="ctr"/>
            <a:r>
              <a:rPr lang="en-GB" dirty="0"/>
              <a:t>‘squeezing, wrenching, grasping…old sinner.’</a:t>
            </a:r>
          </a:p>
          <a:p>
            <a:pPr algn="ctr"/>
            <a:r>
              <a:rPr lang="en-GB" dirty="0"/>
              <a:t>‘…decrease the surplus population.’</a:t>
            </a:r>
          </a:p>
        </p:txBody>
      </p:sp>
      <p:sp>
        <p:nvSpPr>
          <p:cNvPr id="22" name="Rectangle 21"/>
          <p:cNvSpPr/>
          <p:nvPr/>
        </p:nvSpPr>
        <p:spPr>
          <a:xfrm>
            <a:off x="120953" y="239268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Scrooge Stave 2 </a:t>
            </a:r>
          </a:p>
        </p:txBody>
      </p:sp>
      <p:sp>
        <p:nvSpPr>
          <p:cNvPr id="23" name="Rectangle 22"/>
          <p:cNvSpPr/>
          <p:nvPr/>
        </p:nvSpPr>
        <p:spPr>
          <a:xfrm>
            <a:off x="2999620" y="239268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 solitary child, neglected by his friends, is left here still’</a:t>
            </a:r>
          </a:p>
          <a:p>
            <a:pPr algn="ctr"/>
            <a:r>
              <a:rPr lang="en-GB" dirty="0"/>
              <a:t>‘His heart and soul were in the scene’</a:t>
            </a:r>
          </a:p>
          <a:p>
            <a:pPr algn="ctr"/>
            <a:r>
              <a:rPr lang="en-GB" dirty="0"/>
              <a:t>‘Quite alone in the world’</a:t>
            </a:r>
          </a:p>
        </p:txBody>
      </p:sp>
      <p:sp>
        <p:nvSpPr>
          <p:cNvPr id="24" name="Rectangle 23"/>
          <p:cNvSpPr/>
          <p:nvPr/>
        </p:nvSpPr>
        <p:spPr>
          <a:xfrm>
            <a:off x="120953" y="469392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Scrooge Stave 3</a:t>
            </a:r>
          </a:p>
        </p:txBody>
      </p:sp>
      <p:sp>
        <p:nvSpPr>
          <p:cNvPr id="25" name="Rectangle 24"/>
          <p:cNvSpPr/>
          <p:nvPr/>
        </p:nvSpPr>
        <p:spPr>
          <a:xfrm>
            <a:off x="2999620" y="469392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 strange voice… bade him enter. He obeyed.’</a:t>
            </a:r>
          </a:p>
          <a:p>
            <a:pPr algn="ctr"/>
            <a:endParaRPr lang="en-GB" dirty="0"/>
          </a:p>
          <a:p>
            <a:pPr algn="ctr"/>
            <a:r>
              <a:rPr lang="en-GB" dirty="0"/>
              <a:t>‘Tell me if Tiny Tim will live’</a:t>
            </a:r>
          </a:p>
          <a:p>
            <a:pPr algn="ctr"/>
            <a:endParaRPr lang="en-GB" dirty="0"/>
          </a:p>
          <a:p>
            <a:pPr algn="ctr"/>
            <a:r>
              <a:rPr lang="en-GB" dirty="0"/>
              <a:t>‘Have they no refuge or resource?’</a:t>
            </a:r>
          </a:p>
        </p:txBody>
      </p:sp>
      <p:sp>
        <p:nvSpPr>
          <p:cNvPr id="26" name="Rectangle 25"/>
          <p:cNvSpPr/>
          <p:nvPr/>
        </p:nvSpPr>
        <p:spPr>
          <a:xfrm>
            <a:off x="6273559" y="9144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Scrooge Stave 4 </a:t>
            </a:r>
          </a:p>
        </p:txBody>
      </p:sp>
      <p:sp>
        <p:nvSpPr>
          <p:cNvPr id="27" name="Rectangle 26"/>
          <p:cNvSpPr/>
          <p:nvPr/>
        </p:nvSpPr>
        <p:spPr>
          <a:xfrm>
            <a:off x="9152226" y="9144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 hope to live to be another man from what I was’</a:t>
            </a:r>
          </a:p>
          <a:p>
            <a:pPr algn="ctr"/>
            <a:r>
              <a:rPr lang="en-GB" dirty="0"/>
              <a:t>‘Ah, poor Tiny Tim!’</a:t>
            </a:r>
          </a:p>
          <a:p>
            <a:pPr algn="ctr"/>
            <a:r>
              <a:rPr lang="en-GB" dirty="0"/>
              <a:t>‘Hear me! I am not the man I was.’</a:t>
            </a:r>
          </a:p>
        </p:txBody>
      </p:sp>
      <p:sp>
        <p:nvSpPr>
          <p:cNvPr id="28" name="Rectangle 27"/>
          <p:cNvSpPr/>
          <p:nvPr/>
        </p:nvSpPr>
        <p:spPr>
          <a:xfrm>
            <a:off x="6273559" y="239268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Scrooge Stave 5 </a:t>
            </a:r>
          </a:p>
        </p:txBody>
      </p:sp>
      <p:sp>
        <p:nvSpPr>
          <p:cNvPr id="29" name="Rectangle 28"/>
          <p:cNvSpPr/>
          <p:nvPr/>
        </p:nvSpPr>
        <p:spPr>
          <a:xfrm>
            <a:off x="9152226" y="239268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 am as light as a feather…happy as an angel…merry as a schoolboy’</a:t>
            </a:r>
          </a:p>
          <a:p>
            <a:pPr algn="ctr"/>
            <a:endParaRPr lang="en-GB" dirty="0"/>
          </a:p>
          <a:p>
            <a:pPr algn="ctr"/>
            <a:r>
              <a:rPr lang="en-GB" dirty="0"/>
              <a:t>‘a great many back payments are included in it’</a:t>
            </a:r>
          </a:p>
        </p:txBody>
      </p:sp>
      <p:sp>
        <p:nvSpPr>
          <p:cNvPr id="30" name="Rectangle 29"/>
          <p:cNvSpPr/>
          <p:nvPr/>
        </p:nvSpPr>
        <p:spPr>
          <a:xfrm>
            <a:off x="6273559" y="469392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Pathetic Fallacy  </a:t>
            </a:r>
          </a:p>
        </p:txBody>
      </p:sp>
      <p:sp>
        <p:nvSpPr>
          <p:cNvPr id="31" name="Rectangle 30"/>
          <p:cNvSpPr/>
          <p:nvPr/>
        </p:nvSpPr>
        <p:spPr>
          <a:xfrm>
            <a:off x="9152226" y="469392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 fog came pouring in t every chink and keyhole’</a:t>
            </a:r>
          </a:p>
          <a:p>
            <a:pPr algn="ctr"/>
            <a:endParaRPr lang="en-GB" dirty="0"/>
          </a:p>
          <a:p>
            <a:pPr algn="ctr"/>
            <a:r>
              <a:rPr lang="en-GB" dirty="0"/>
              <a:t>‘No fog, no mist; clear, bright.’</a:t>
            </a:r>
          </a:p>
        </p:txBody>
      </p:sp>
    </p:spTree>
    <p:extLst>
      <p:ext uri="{BB962C8B-B14F-4D97-AF65-F5344CB8AC3E}">
        <p14:creationId xmlns:p14="http://schemas.microsoft.com/office/powerpoint/2010/main" val="1828195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0953" y="9144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Bob </a:t>
            </a:r>
            <a:r>
              <a:rPr lang="en-GB" dirty="0" err="1"/>
              <a:t>Crachit</a:t>
            </a:r>
            <a:endParaRPr lang="en-GB" dirty="0"/>
          </a:p>
        </p:txBody>
      </p:sp>
      <p:sp>
        <p:nvSpPr>
          <p:cNvPr id="6" name="Rectangle 5"/>
          <p:cNvSpPr/>
          <p:nvPr/>
        </p:nvSpPr>
        <p:spPr>
          <a:xfrm>
            <a:off x="2999620" y="9144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‘In a dismal little cell’</a:t>
            </a:r>
          </a:p>
          <a:p>
            <a:pPr algn="ctr"/>
            <a:r>
              <a:rPr lang="en-GB" dirty="0"/>
              <a:t>‘Mr Scrooge, the founder of the feast’</a:t>
            </a:r>
          </a:p>
          <a:p>
            <a:pPr algn="ctr"/>
            <a:r>
              <a:rPr lang="en-GB" dirty="0"/>
              <a:t>‘I’ll raise your salary, and endeavour to assist your struggling family’</a:t>
            </a:r>
          </a:p>
        </p:txBody>
      </p:sp>
      <p:sp>
        <p:nvSpPr>
          <p:cNvPr id="22" name="Rectangle 21"/>
          <p:cNvSpPr/>
          <p:nvPr/>
        </p:nvSpPr>
        <p:spPr>
          <a:xfrm>
            <a:off x="120953" y="239268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 Cratchit Family </a:t>
            </a:r>
          </a:p>
        </p:txBody>
      </p:sp>
      <p:sp>
        <p:nvSpPr>
          <p:cNvPr id="23" name="Rectangle 22"/>
          <p:cNvSpPr/>
          <p:nvPr/>
        </p:nvSpPr>
        <p:spPr>
          <a:xfrm>
            <a:off x="2999620" y="239268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‘then up rose Mrs Cratchit, brave in ribbons’</a:t>
            </a:r>
          </a:p>
          <a:p>
            <a:pPr algn="ctr"/>
            <a:endParaRPr lang="en-GB" dirty="0"/>
          </a:p>
          <a:p>
            <a:pPr algn="ctr"/>
            <a:r>
              <a:rPr lang="en-GB" dirty="0"/>
              <a:t>‘There never was such a goose… a meagre feast’</a:t>
            </a:r>
          </a:p>
        </p:txBody>
      </p:sp>
      <p:sp>
        <p:nvSpPr>
          <p:cNvPr id="24" name="Rectangle 23"/>
          <p:cNvSpPr/>
          <p:nvPr/>
        </p:nvSpPr>
        <p:spPr>
          <a:xfrm>
            <a:off x="120952" y="4693919"/>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Tiny Tim</a:t>
            </a:r>
          </a:p>
        </p:txBody>
      </p:sp>
      <p:sp>
        <p:nvSpPr>
          <p:cNvPr id="25" name="Rectangle 24"/>
          <p:cNvSpPr/>
          <p:nvPr/>
        </p:nvSpPr>
        <p:spPr>
          <a:xfrm>
            <a:off x="2999620" y="469392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‘As good as gold and better’</a:t>
            </a:r>
          </a:p>
          <a:p>
            <a:pPr algn="ctr"/>
            <a:endParaRPr lang="en-GB" dirty="0"/>
          </a:p>
          <a:p>
            <a:pPr algn="ctr"/>
            <a:r>
              <a:rPr lang="en-GB" dirty="0"/>
              <a:t>‘My child, my little child!’</a:t>
            </a:r>
          </a:p>
          <a:p>
            <a:pPr algn="ctr"/>
            <a:endParaRPr lang="en-GB" dirty="0"/>
          </a:p>
          <a:p>
            <a:pPr algn="ctr"/>
            <a:r>
              <a:rPr lang="en-GB" dirty="0"/>
              <a:t>‘God bless us, every one!’</a:t>
            </a:r>
          </a:p>
        </p:txBody>
      </p:sp>
      <p:sp>
        <p:nvSpPr>
          <p:cNvPr id="26" name="Rectangle 25"/>
          <p:cNvSpPr/>
          <p:nvPr/>
        </p:nvSpPr>
        <p:spPr>
          <a:xfrm>
            <a:off x="6273559" y="9144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Fred</a:t>
            </a:r>
          </a:p>
        </p:txBody>
      </p:sp>
      <p:sp>
        <p:nvSpPr>
          <p:cNvPr id="27" name="Rectangle 26"/>
          <p:cNvSpPr/>
          <p:nvPr/>
        </p:nvSpPr>
        <p:spPr>
          <a:xfrm>
            <a:off x="9152226" y="9144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‘His face was ruddy handsome; his eyes sparkled’</a:t>
            </a:r>
          </a:p>
          <a:p>
            <a:pPr algn="ctr"/>
            <a:endParaRPr lang="en-GB" dirty="0"/>
          </a:p>
          <a:p>
            <a:pPr algn="ctr"/>
            <a:r>
              <a:rPr lang="en-GB" dirty="0"/>
              <a:t>‘I couldn’t be angry with him if I tried’</a:t>
            </a:r>
          </a:p>
        </p:txBody>
      </p:sp>
      <p:sp>
        <p:nvSpPr>
          <p:cNvPr id="28" name="Rectangle 27"/>
          <p:cNvSpPr/>
          <p:nvPr/>
        </p:nvSpPr>
        <p:spPr>
          <a:xfrm>
            <a:off x="6273559" y="239268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Business Men</a:t>
            </a:r>
          </a:p>
        </p:txBody>
      </p:sp>
      <p:sp>
        <p:nvSpPr>
          <p:cNvPr id="29" name="Rectangle 28"/>
          <p:cNvSpPr/>
          <p:nvPr/>
        </p:nvSpPr>
        <p:spPr>
          <a:xfrm>
            <a:off x="9152226" y="239268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 don’t mind going if lunch is provided’</a:t>
            </a:r>
          </a:p>
          <a:p>
            <a:pPr algn="ctr"/>
            <a:endParaRPr lang="en-GB" dirty="0"/>
          </a:p>
          <a:p>
            <a:pPr algn="ctr"/>
            <a:r>
              <a:rPr lang="en-GB" dirty="0"/>
              <a:t>‘It’s likely to be a very cheap funeral’</a:t>
            </a:r>
          </a:p>
        </p:txBody>
      </p:sp>
      <p:sp>
        <p:nvSpPr>
          <p:cNvPr id="30" name="Rectangle 29"/>
          <p:cNvSpPr/>
          <p:nvPr/>
        </p:nvSpPr>
        <p:spPr>
          <a:xfrm>
            <a:off x="6273559" y="469392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Mrs </a:t>
            </a:r>
            <a:r>
              <a:rPr lang="en-GB" dirty="0" err="1"/>
              <a:t>Dilber</a:t>
            </a:r>
            <a:endParaRPr lang="en-GB" dirty="0"/>
          </a:p>
        </p:txBody>
      </p:sp>
      <p:sp>
        <p:nvSpPr>
          <p:cNvPr id="31" name="Rectangle 30"/>
          <p:cNvSpPr/>
          <p:nvPr/>
        </p:nvSpPr>
        <p:spPr>
          <a:xfrm>
            <a:off x="9152226" y="469392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‘Every person has a right to take care of themselves. He always did’</a:t>
            </a:r>
          </a:p>
          <a:p>
            <a:pPr algn="ctr"/>
            <a:endParaRPr lang="en-GB" dirty="0"/>
          </a:p>
          <a:p>
            <a:pPr algn="ctr"/>
            <a:r>
              <a:rPr lang="en-GB" dirty="0"/>
              <a:t>‘Why wasn’t he natural in his lifetime?’</a:t>
            </a:r>
          </a:p>
        </p:txBody>
      </p:sp>
    </p:spTree>
    <p:extLst>
      <p:ext uri="{BB962C8B-B14F-4D97-AF65-F5344CB8AC3E}">
        <p14:creationId xmlns:p14="http://schemas.microsoft.com/office/powerpoint/2010/main" val="2070728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0953" y="9144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Jacob Marley</a:t>
            </a:r>
          </a:p>
        </p:txBody>
      </p:sp>
      <p:sp>
        <p:nvSpPr>
          <p:cNvPr id="6" name="Rectangle 5"/>
          <p:cNvSpPr/>
          <p:nvPr/>
        </p:nvSpPr>
        <p:spPr>
          <a:xfrm>
            <a:off x="2999620" y="9144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 forged it link by link and yard by yard’</a:t>
            </a:r>
          </a:p>
          <a:p>
            <a:pPr algn="ctr"/>
            <a:endParaRPr lang="en-GB" dirty="0"/>
          </a:p>
          <a:p>
            <a:pPr algn="ctr"/>
            <a:r>
              <a:rPr lang="en-GB" dirty="0"/>
              <a:t>‘Mankind was my business’</a:t>
            </a:r>
          </a:p>
        </p:txBody>
      </p:sp>
      <p:sp>
        <p:nvSpPr>
          <p:cNvPr id="22" name="Rectangle 21"/>
          <p:cNvSpPr/>
          <p:nvPr/>
        </p:nvSpPr>
        <p:spPr>
          <a:xfrm>
            <a:off x="120953" y="239268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Ghost of Christmas Past</a:t>
            </a:r>
          </a:p>
        </p:txBody>
      </p:sp>
      <p:sp>
        <p:nvSpPr>
          <p:cNvPr id="23" name="Rectangle 22"/>
          <p:cNvSpPr/>
          <p:nvPr/>
        </p:nvSpPr>
        <p:spPr>
          <a:xfrm>
            <a:off x="2999620" y="239268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700" dirty="0"/>
              <a:t>‘like a child, yet… like an old man’</a:t>
            </a:r>
          </a:p>
          <a:p>
            <a:pPr algn="ctr"/>
            <a:r>
              <a:rPr lang="en-GB" sz="1700" dirty="0"/>
              <a:t>‘[from] its head there sprung a bright clear jet of light’</a:t>
            </a:r>
          </a:p>
          <a:p>
            <a:pPr algn="ctr"/>
            <a:r>
              <a:rPr lang="en-GB" sz="1700" dirty="0"/>
              <a:t>‘the light…streamed from under it…an unbroken flood’</a:t>
            </a:r>
          </a:p>
        </p:txBody>
      </p:sp>
      <p:sp>
        <p:nvSpPr>
          <p:cNvPr id="24" name="Rectangle 23"/>
          <p:cNvSpPr/>
          <p:nvPr/>
        </p:nvSpPr>
        <p:spPr>
          <a:xfrm>
            <a:off x="120952" y="4693919"/>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Ghost of Christmas Present</a:t>
            </a:r>
          </a:p>
        </p:txBody>
      </p:sp>
      <p:sp>
        <p:nvSpPr>
          <p:cNvPr id="25" name="Rectangle 24"/>
          <p:cNvSpPr/>
          <p:nvPr/>
        </p:nvSpPr>
        <p:spPr>
          <a:xfrm>
            <a:off x="2999620" y="469392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‘Jolly giant’ </a:t>
            </a:r>
          </a:p>
          <a:p>
            <a:pPr algn="ctr"/>
            <a:r>
              <a:rPr lang="en-GB" dirty="0"/>
              <a:t>‘an antique scabbard…eaten up with rust’</a:t>
            </a:r>
          </a:p>
          <a:p>
            <a:pPr algn="ctr"/>
            <a:r>
              <a:rPr lang="en-GB" dirty="0"/>
              <a:t>‘This boy is ignorance, this girl is want’</a:t>
            </a:r>
          </a:p>
        </p:txBody>
      </p:sp>
      <p:sp>
        <p:nvSpPr>
          <p:cNvPr id="26" name="Rectangle 25"/>
          <p:cNvSpPr/>
          <p:nvPr/>
        </p:nvSpPr>
        <p:spPr>
          <a:xfrm>
            <a:off x="6273559" y="9144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Ghost of Christmas Yet to Come</a:t>
            </a:r>
          </a:p>
        </p:txBody>
      </p:sp>
      <p:sp>
        <p:nvSpPr>
          <p:cNvPr id="27" name="Rectangle 26"/>
          <p:cNvSpPr/>
          <p:nvPr/>
        </p:nvSpPr>
        <p:spPr>
          <a:xfrm>
            <a:off x="9152226" y="9144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 Phantom slowly, gravely, silently, approached.’</a:t>
            </a:r>
          </a:p>
          <a:p>
            <a:pPr algn="ctr"/>
            <a:endParaRPr lang="en-GB" dirty="0"/>
          </a:p>
          <a:p>
            <a:pPr algn="ctr"/>
            <a:r>
              <a:rPr lang="en-GB" dirty="0"/>
              <a:t>‘shrouded in a deep black garment, which concealed … its face’</a:t>
            </a:r>
          </a:p>
        </p:txBody>
      </p:sp>
      <p:sp>
        <p:nvSpPr>
          <p:cNvPr id="28" name="Rectangle 27"/>
          <p:cNvSpPr/>
          <p:nvPr/>
        </p:nvSpPr>
        <p:spPr>
          <a:xfrm>
            <a:off x="6273559" y="239268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Fezziwig</a:t>
            </a:r>
          </a:p>
        </p:txBody>
      </p:sp>
      <p:sp>
        <p:nvSpPr>
          <p:cNvPr id="29" name="Rectangle 28"/>
          <p:cNvSpPr/>
          <p:nvPr/>
        </p:nvSpPr>
        <p:spPr>
          <a:xfrm>
            <a:off x="9152226" y="239268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‘oily, rich, fat, jovial voice’</a:t>
            </a:r>
          </a:p>
          <a:p>
            <a:pPr algn="ctr"/>
            <a:endParaRPr lang="en-GB" dirty="0"/>
          </a:p>
          <a:p>
            <a:pPr algn="ctr"/>
            <a:r>
              <a:rPr lang="en-GB" dirty="0"/>
              <a:t>‘he has the power to render us happy or unhappy’</a:t>
            </a:r>
          </a:p>
        </p:txBody>
      </p:sp>
      <p:sp>
        <p:nvSpPr>
          <p:cNvPr id="30" name="Rectangle 29"/>
          <p:cNvSpPr/>
          <p:nvPr/>
        </p:nvSpPr>
        <p:spPr>
          <a:xfrm>
            <a:off x="6273559" y="4693920"/>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Belle</a:t>
            </a:r>
          </a:p>
        </p:txBody>
      </p:sp>
      <p:sp>
        <p:nvSpPr>
          <p:cNvPr id="31" name="Rectangle 30"/>
          <p:cNvSpPr/>
          <p:nvPr/>
        </p:nvSpPr>
        <p:spPr>
          <a:xfrm>
            <a:off x="9152226" y="469392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‘Another idol has replaced me… a golden one’</a:t>
            </a:r>
          </a:p>
          <a:p>
            <a:pPr algn="ctr"/>
            <a:endParaRPr lang="en-GB" dirty="0"/>
          </a:p>
          <a:p>
            <a:pPr algn="ctr"/>
            <a:r>
              <a:rPr lang="en-GB" dirty="0"/>
              <a:t>‘Our contract is an old one’</a:t>
            </a:r>
          </a:p>
          <a:p>
            <a:pPr algn="ctr"/>
            <a:endParaRPr lang="en-GB" dirty="0"/>
          </a:p>
          <a:p>
            <a:pPr algn="ctr"/>
            <a:r>
              <a:rPr lang="en-GB" dirty="0"/>
              <a:t>‘I release you’</a:t>
            </a:r>
          </a:p>
        </p:txBody>
      </p:sp>
    </p:spTree>
    <p:extLst>
      <p:ext uri="{BB962C8B-B14F-4D97-AF65-F5344CB8AC3E}">
        <p14:creationId xmlns:p14="http://schemas.microsoft.com/office/powerpoint/2010/main" val="339282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10A666-78D8-4CD5-8D55-4ED7591E58F6}"/>
              </a:ext>
            </a:extLst>
          </p:cNvPr>
          <p:cNvSpPr/>
          <p:nvPr/>
        </p:nvSpPr>
        <p:spPr>
          <a:xfrm>
            <a:off x="210330" y="112295"/>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Mr Birling </a:t>
            </a:r>
          </a:p>
        </p:txBody>
      </p:sp>
      <p:sp>
        <p:nvSpPr>
          <p:cNvPr id="3" name="Rectangle 2">
            <a:extLst>
              <a:ext uri="{FF2B5EF4-FFF2-40B4-BE49-F238E27FC236}">
                <a16:creationId xmlns:a16="http://schemas.microsoft.com/office/drawing/2014/main" id="{3EAF3FBF-A4E7-4243-BC38-D333BE0830FD}"/>
              </a:ext>
            </a:extLst>
          </p:cNvPr>
          <p:cNvSpPr/>
          <p:nvPr/>
        </p:nvSpPr>
        <p:spPr>
          <a:xfrm>
            <a:off x="3301999" y="112295"/>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 man has to make his own way – has to look after himself – and his family too, of course.”</a:t>
            </a:r>
          </a:p>
        </p:txBody>
      </p:sp>
      <p:sp>
        <p:nvSpPr>
          <p:cNvPr id="4" name="Rectangle 3">
            <a:extLst>
              <a:ext uri="{FF2B5EF4-FFF2-40B4-BE49-F238E27FC236}">
                <a16:creationId xmlns:a16="http://schemas.microsoft.com/office/drawing/2014/main" id="{AA3DA14E-0B2B-4790-9684-E08714DB1F63}"/>
              </a:ext>
            </a:extLst>
          </p:cNvPr>
          <p:cNvSpPr/>
          <p:nvPr/>
        </p:nvSpPr>
        <p:spPr>
          <a:xfrm>
            <a:off x="210328" y="2455333"/>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Mr Birling </a:t>
            </a:r>
          </a:p>
        </p:txBody>
      </p:sp>
      <p:sp>
        <p:nvSpPr>
          <p:cNvPr id="5" name="Rectangle 4">
            <a:extLst>
              <a:ext uri="{FF2B5EF4-FFF2-40B4-BE49-F238E27FC236}">
                <a16:creationId xmlns:a16="http://schemas.microsoft.com/office/drawing/2014/main" id="{222545E0-74C2-4BF0-8A3E-ED7D99EC3FA2}"/>
              </a:ext>
            </a:extLst>
          </p:cNvPr>
          <p:cNvSpPr/>
          <p:nvPr/>
        </p:nvSpPr>
        <p:spPr>
          <a:xfrm>
            <a:off x="210328" y="4798372"/>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Mr Birling </a:t>
            </a:r>
          </a:p>
        </p:txBody>
      </p:sp>
      <p:sp>
        <p:nvSpPr>
          <p:cNvPr id="6" name="Rectangle 5">
            <a:extLst>
              <a:ext uri="{FF2B5EF4-FFF2-40B4-BE49-F238E27FC236}">
                <a16:creationId xmlns:a16="http://schemas.microsoft.com/office/drawing/2014/main" id="{BCB895A9-8F25-450D-ABDF-2A3BFEE554D1}"/>
              </a:ext>
            </a:extLst>
          </p:cNvPr>
          <p:cNvSpPr/>
          <p:nvPr/>
        </p:nvSpPr>
        <p:spPr>
          <a:xfrm>
            <a:off x="3219109" y="2455331"/>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“unsinkable, absolutely unsinkable.”</a:t>
            </a:r>
          </a:p>
        </p:txBody>
      </p:sp>
      <p:sp>
        <p:nvSpPr>
          <p:cNvPr id="7" name="Rectangle 6">
            <a:extLst>
              <a:ext uri="{FF2B5EF4-FFF2-40B4-BE49-F238E27FC236}">
                <a16:creationId xmlns:a16="http://schemas.microsoft.com/office/drawing/2014/main" id="{46C8D0F3-AEA7-4C50-83B2-B9544371BE29}"/>
              </a:ext>
            </a:extLst>
          </p:cNvPr>
          <p:cNvSpPr/>
          <p:nvPr/>
        </p:nvSpPr>
        <p:spPr>
          <a:xfrm>
            <a:off x="3258326" y="4798368"/>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“Now look at the pair of them – the famous younger generation who know it all.”</a:t>
            </a:r>
          </a:p>
        </p:txBody>
      </p:sp>
      <p:sp>
        <p:nvSpPr>
          <p:cNvPr id="8" name="Rectangle 7">
            <a:extLst>
              <a:ext uri="{FF2B5EF4-FFF2-40B4-BE49-F238E27FC236}">
                <a16:creationId xmlns:a16="http://schemas.microsoft.com/office/drawing/2014/main" id="{66F6FECD-1046-45FC-AD26-AB37D0F04264}"/>
              </a:ext>
            </a:extLst>
          </p:cNvPr>
          <p:cNvSpPr/>
          <p:nvPr/>
        </p:nvSpPr>
        <p:spPr>
          <a:xfrm>
            <a:off x="6224340" y="112295"/>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Sheila</a:t>
            </a:r>
          </a:p>
        </p:txBody>
      </p:sp>
      <p:sp>
        <p:nvSpPr>
          <p:cNvPr id="11" name="Rectangle 10">
            <a:extLst>
              <a:ext uri="{FF2B5EF4-FFF2-40B4-BE49-F238E27FC236}">
                <a16:creationId xmlns:a16="http://schemas.microsoft.com/office/drawing/2014/main" id="{099F9B52-6E6A-483B-BF88-33C50DAE2BCF}"/>
              </a:ext>
            </a:extLst>
          </p:cNvPr>
          <p:cNvSpPr/>
          <p:nvPr/>
        </p:nvSpPr>
        <p:spPr>
          <a:xfrm>
            <a:off x="6203390" y="4798368"/>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Sheila</a:t>
            </a:r>
          </a:p>
        </p:txBody>
      </p:sp>
      <p:sp>
        <p:nvSpPr>
          <p:cNvPr id="12" name="Rectangle 11">
            <a:extLst>
              <a:ext uri="{FF2B5EF4-FFF2-40B4-BE49-F238E27FC236}">
                <a16:creationId xmlns:a16="http://schemas.microsoft.com/office/drawing/2014/main" id="{64A1075A-66CA-49AC-B8CE-23133C23BFEF}"/>
              </a:ext>
            </a:extLst>
          </p:cNvPr>
          <p:cNvSpPr/>
          <p:nvPr/>
        </p:nvSpPr>
        <p:spPr>
          <a:xfrm>
            <a:off x="6224340" y="2455332"/>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Sheila</a:t>
            </a:r>
          </a:p>
        </p:txBody>
      </p:sp>
      <p:sp>
        <p:nvSpPr>
          <p:cNvPr id="13" name="Rectangle 12">
            <a:extLst>
              <a:ext uri="{FF2B5EF4-FFF2-40B4-BE49-F238E27FC236}">
                <a16:creationId xmlns:a16="http://schemas.microsoft.com/office/drawing/2014/main" id="{AB3F7113-96B9-40AF-B14F-F7E04B65C280}"/>
              </a:ext>
            </a:extLst>
          </p:cNvPr>
          <p:cNvSpPr/>
          <p:nvPr/>
        </p:nvSpPr>
        <p:spPr>
          <a:xfrm>
            <a:off x="9233121" y="2455331"/>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 have been so happy tonight, I wish you hadn’t told me.”</a:t>
            </a:r>
          </a:p>
        </p:txBody>
      </p:sp>
      <p:sp>
        <p:nvSpPr>
          <p:cNvPr id="14" name="Rectangle 13">
            <a:extLst>
              <a:ext uri="{FF2B5EF4-FFF2-40B4-BE49-F238E27FC236}">
                <a16:creationId xmlns:a16="http://schemas.microsoft.com/office/drawing/2014/main" id="{BA2012EF-4792-434C-9F62-88D1BB6E296B}"/>
              </a:ext>
            </a:extLst>
          </p:cNvPr>
          <p:cNvSpPr/>
          <p:nvPr/>
        </p:nvSpPr>
        <p:spPr>
          <a:xfrm>
            <a:off x="9233121" y="112294"/>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“But these girls aren’t cheap labour, they’re people.”</a:t>
            </a:r>
          </a:p>
        </p:txBody>
      </p:sp>
      <p:sp>
        <p:nvSpPr>
          <p:cNvPr id="15" name="Rectangle 14">
            <a:extLst>
              <a:ext uri="{FF2B5EF4-FFF2-40B4-BE49-F238E27FC236}">
                <a16:creationId xmlns:a16="http://schemas.microsoft.com/office/drawing/2014/main" id="{D2B1D9F9-EC20-4042-96E9-921518AFC889}"/>
              </a:ext>
            </a:extLst>
          </p:cNvPr>
          <p:cNvSpPr/>
          <p:nvPr/>
        </p:nvSpPr>
        <p:spPr>
          <a:xfrm>
            <a:off x="9233120" y="4798368"/>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“If all that’s come out tonight is true, then it doesn’t much matter who made us confess.”</a:t>
            </a:r>
          </a:p>
        </p:txBody>
      </p:sp>
    </p:spTree>
    <p:extLst>
      <p:ext uri="{BB962C8B-B14F-4D97-AF65-F5344CB8AC3E}">
        <p14:creationId xmlns:p14="http://schemas.microsoft.com/office/powerpoint/2010/main" val="1986487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10A666-78D8-4CD5-8D55-4ED7591E58F6}"/>
              </a:ext>
            </a:extLst>
          </p:cNvPr>
          <p:cNvSpPr/>
          <p:nvPr/>
        </p:nvSpPr>
        <p:spPr>
          <a:xfrm>
            <a:off x="210328" y="112294"/>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Eric</a:t>
            </a:r>
          </a:p>
        </p:txBody>
      </p:sp>
      <p:sp>
        <p:nvSpPr>
          <p:cNvPr id="3" name="Rectangle 2">
            <a:extLst>
              <a:ext uri="{FF2B5EF4-FFF2-40B4-BE49-F238E27FC236}">
                <a16:creationId xmlns:a16="http://schemas.microsoft.com/office/drawing/2014/main" id="{3EAF3FBF-A4E7-4243-BC38-D333BE0830FD}"/>
              </a:ext>
            </a:extLst>
          </p:cNvPr>
          <p:cNvSpPr/>
          <p:nvPr/>
        </p:nvSpPr>
        <p:spPr>
          <a:xfrm>
            <a:off x="3219109" y="112294"/>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“Why shouldn’t they try for higher wages? We try for the highest possible prices.”</a:t>
            </a:r>
          </a:p>
        </p:txBody>
      </p:sp>
      <p:sp>
        <p:nvSpPr>
          <p:cNvPr id="4" name="Rectangle 3">
            <a:extLst>
              <a:ext uri="{FF2B5EF4-FFF2-40B4-BE49-F238E27FC236}">
                <a16:creationId xmlns:a16="http://schemas.microsoft.com/office/drawing/2014/main" id="{AA3DA14E-0B2B-4790-9684-E08714DB1F63}"/>
              </a:ext>
            </a:extLst>
          </p:cNvPr>
          <p:cNvSpPr/>
          <p:nvPr/>
        </p:nvSpPr>
        <p:spPr>
          <a:xfrm>
            <a:off x="210328" y="2455333"/>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Eric</a:t>
            </a:r>
          </a:p>
        </p:txBody>
      </p:sp>
      <p:sp>
        <p:nvSpPr>
          <p:cNvPr id="5" name="Rectangle 4">
            <a:extLst>
              <a:ext uri="{FF2B5EF4-FFF2-40B4-BE49-F238E27FC236}">
                <a16:creationId xmlns:a16="http://schemas.microsoft.com/office/drawing/2014/main" id="{222545E0-74C2-4BF0-8A3E-ED7D99EC3FA2}"/>
              </a:ext>
            </a:extLst>
          </p:cNvPr>
          <p:cNvSpPr/>
          <p:nvPr/>
        </p:nvSpPr>
        <p:spPr>
          <a:xfrm>
            <a:off x="210328" y="4798372"/>
            <a:ext cx="2878667"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Eric</a:t>
            </a:r>
          </a:p>
        </p:txBody>
      </p:sp>
      <p:sp>
        <p:nvSpPr>
          <p:cNvPr id="6" name="Rectangle 5">
            <a:extLst>
              <a:ext uri="{FF2B5EF4-FFF2-40B4-BE49-F238E27FC236}">
                <a16:creationId xmlns:a16="http://schemas.microsoft.com/office/drawing/2014/main" id="{BCB895A9-8F25-450D-ABDF-2A3BFEE554D1}"/>
              </a:ext>
            </a:extLst>
          </p:cNvPr>
          <p:cNvSpPr/>
          <p:nvPr/>
        </p:nvSpPr>
        <p:spPr>
          <a:xfrm>
            <a:off x="3219109" y="2455331"/>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“My God – I’m not likely to forget.”</a:t>
            </a:r>
          </a:p>
        </p:txBody>
      </p:sp>
      <p:sp>
        <p:nvSpPr>
          <p:cNvPr id="7" name="Rectangle 6">
            <a:extLst>
              <a:ext uri="{FF2B5EF4-FFF2-40B4-BE49-F238E27FC236}">
                <a16:creationId xmlns:a16="http://schemas.microsoft.com/office/drawing/2014/main" id="{46C8D0F3-AEA7-4C50-83B2-B9544371BE29}"/>
              </a:ext>
            </a:extLst>
          </p:cNvPr>
          <p:cNvSpPr/>
          <p:nvPr/>
        </p:nvSpPr>
        <p:spPr>
          <a:xfrm>
            <a:off x="3258326" y="4798368"/>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“Half shy, half assertive.”</a:t>
            </a:r>
          </a:p>
        </p:txBody>
      </p:sp>
      <p:sp>
        <p:nvSpPr>
          <p:cNvPr id="20" name="Rectangle 19">
            <a:extLst>
              <a:ext uri="{FF2B5EF4-FFF2-40B4-BE49-F238E27FC236}">
                <a16:creationId xmlns:a16="http://schemas.microsoft.com/office/drawing/2014/main" id="{A699F728-A622-4738-82E0-E783FDB6054D}"/>
              </a:ext>
            </a:extLst>
          </p:cNvPr>
          <p:cNvSpPr/>
          <p:nvPr/>
        </p:nvSpPr>
        <p:spPr>
          <a:xfrm>
            <a:off x="6178891" y="4798367"/>
            <a:ext cx="21336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Gerald </a:t>
            </a:r>
          </a:p>
        </p:txBody>
      </p:sp>
      <p:sp>
        <p:nvSpPr>
          <p:cNvPr id="21" name="Rectangle 20">
            <a:extLst>
              <a:ext uri="{FF2B5EF4-FFF2-40B4-BE49-F238E27FC236}">
                <a16:creationId xmlns:a16="http://schemas.microsoft.com/office/drawing/2014/main" id="{344735A0-0056-41F5-94D8-EF0EF32F61DB}"/>
              </a:ext>
            </a:extLst>
          </p:cNvPr>
          <p:cNvSpPr/>
          <p:nvPr/>
        </p:nvSpPr>
        <p:spPr>
          <a:xfrm>
            <a:off x="6178891" y="2455331"/>
            <a:ext cx="21336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Gerald </a:t>
            </a:r>
          </a:p>
        </p:txBody>
      </p:sp>
      <p:sp>
        <p:nvSpPr>
          <p:cNvPr id="22" name="Rectangle 21">
            <a:extLst>
              <a:ext uri="{FF2B5EF4-FFF2-40B4-BE49-F238E27FC236}">
                <a16:creationId xmlns:a16="http://schemas.microsoft.com/office/drawing/2014/main" id="{8100D9B1-CFAF-475F-91D0-50AA2982543C}"/>
              </a:ext>
            </a:extLst>
          </p:cNvPr>
          <p:cNvSpPr/>
          <p:nvPr/>
        </p:nvSpPr>
        <p:spPr>
          <a:xfrm>
            <a:off x="6178892" y="112293"/>
            <a:ext cx="21336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Gerald </a:t>
            </a:r>
          </a:p>
        </p:txBody>
      </p:sp>
      <p:sp>
        <p:nvSpPr>
          <p:cNvPr id="23" name="Rectangle 22">
            <a:extLst>
              <a:ext uri="{FF2B5EF4-FFF2-40B4-BE49-F238E27FC236}">
                <a16:creationId xmlns:a16="http://schemas.microsoft.com/office/drawing/2014/main" id="{D44C43B1-5ED5-4165-88CD-8709CA940FF5}"/>
              </a:ext>
            </a:extLst>
          </p:cNvPr>
          <p:cNvSpPr/>
          <p:nvPr/>
        </p:nvSpPr>
        <p:spPr>
          <a:xfrm>
            <a:off x="8478275" y="112293"/>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‘you were the wonderful fairy prince’ (Sheila)</a:t>
            </a:r>
          </a:p>
        </p:txBody>
      </p:sp>
      <p:sp>
        <p:nvSpPr>
          <p:cNvPr id="24" name="Rectangle 23">
            <a:extLst>
              <a:ext uri="{FF2B5EF4-FFF2-40B4-BE49-F238E27FC236}">
                <a16:creationId xmlns:a16="http://schemas.microsoft.com/office/drawing/2014/main" id="{03D9E872-BADB-4EB1-B93D-FE7F208CAB17}"/>
              </a:ext>
            </a:extLst>
          </p:cNvPr>
          <p:cNvSpPr/>
          <p:nvPr/>
        </p:nvSpPr>
        <p:spPr>
          <a:xfrm>
            <a:off x="8478275" y="4798366"/>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 don’t come in to this suicide business’</a:t>
            </a:r>
          </a:p>
        </p:txBody>
      </p:sp>
      <p:sp>
        <p:nvSpPr>
          <p:cNvPr id="25" name="Rectangle 24">
            <a:extLst>
              <a:ext uri="{FF2B5EF4-FFF2-40B4-BE49-F238E27FC236}">
                <a16:creationId xmlns:a16="http://schemas.microsoft.com/office/drawing/2014/main" id="{DD339D95-95EE-41B8-AF3A-ABF87C464F58}"/>
              </a:ext>
            </a:extLst>
          </p:cNvPr>
          <p:cNvSpPr/>
          <p:nvPr/>
        </p:nvSpPr>
        <p:spPr>
          <a:xfrm>
            <a:off x="8478275" y="2455330"/>
            <a:ext cx="27940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‘I’m rather more upset than I appear to be’</a:t>
            </a:r>
          </a:p>
        </p:txBody>
      </p:sp>
    </p:spTree>
    <p:extLst>
      <p:ext uri="{BB962C8B-B14F-4D97-AF65-F5344CB8AC3E}">
        <p14:creationId xmlns:p14="http://schemas.microsoft.com/office/powerpoint/2010/main" val="2163638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8C72A0-79FC-4D1D-BECA-3628083D3F50}"/>
              </a:ext>
            </a:extLst>
          </p:cNvPr>
          <p:cNvSpPr/>
          <p:nvPr/>
        </p:nvSpPr>
        <p:spPr>
          <a:xfrm>
            <a:off x="8582524" y="193045"/>
            <a:ext cx="3529263"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‘public men have responsibilities as well as privileges’</a:t>
            </a:r>
          </a:p>
        </p:txBody>
      </p:sp>
      <p:sp>
        <p:nvSpPr>
          <p:cNvPr id="3" name="Rectangle 2">
            <a:extLst>
              <a:ext uri="{FF2B5EF4-FFF2-40B4-BE49-F238E27FC236}">
                <a16:creationId xmlns:a16="http://schemas.microsoft.com/office/drawing/2014/main" id="{B473936F-DD3F-42B6-B090-A5A9F2988186}"/>
              </a:ext>
            </a:extLst>
          </p:cNvPr>
          <p:cNvSpPr/>
          <p:nvPr/>
        </p:nvSpPr>
        <p:spPr>
          <a:xfrm>
            <a:off x="256675" y="206620"/>
            <a:ext cx="2133600"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Mrs Birling </a:t>
            </a:r>
          </a:p>
        </p:txBody>
      </p:sp>
      <p:sp>
        <p:nvSpPr>
          <p:cNvPr id="4" name="Rectangle 3">
            <a:extLst>
              <a:ext uri="{FF2B5EF4-FFF2-40B4-BE49-F238E27FC236}">
                <a16:creationId xmlns:a16="http://schemas.microsoft.com/office/drawing/2014/main" id="{76CEFDAD-AE00-467F-8CA6-EECE496326F8}"/>
              </a:ext>
            </a:extLst>
          </p:cNvPr>
          <p:cNvSpPr/>
          <p:nvPr/>
        </p:nvSpPr>
        <p:spPr>
          <a:xfrm>
            <a:off x="2566737" y="193045"/>
            <a:ext cx="3529263"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“as if a girl of that sort would ever refuse money”</a:t>
            </a:r>
          </a:p>
          <a:p>
            <a:pPr algn="ctr"/>
            <a:r>
              <a:rPr lang="en-GB" dirty="0"/>
              <a:t>‘her husband’s social superior’</a:t>
            </a:r>
          </a:p>
          <a:p>
            <a:pPr algn="ctr"/>
            <a:r>
              <a:rPr lang="en-GB" dirty="0"/>
              <a:t>‘that was one of the things that prejudiced me against her case’</a:t>
            </a:r>
          </a:p>
        </p:txBody>
      </p:sp>
      <p:sp>
        <p:nvSpPr>
          <p:cNvPr id="5" name="Rectangle 4">
            <a:extLst>
              <a:ext uri="{FF2B5EF4-FFF2-40B4-BE49-F238E27FC236}">
                <a16:creationId xmlns:a16="http://schemas.microsoft.com/office/drawing/2014/main" id="{6CAB769E-8ECF-421B-9E4F-C8D4B084611E}"/>
              </a:ext>
            </a:extLst>
          </p:cNvPr>
          <p:cNvSpPr/>
          <p:nvPr/>
        </p:nvSpPr>
        <p:spPr>
          <a:xfrm>
            <a:off x="6272462" y="193045"/>
            <a:ext cx="21336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Inspector Goole </a:t>
            </a:r>
          </a:p>
        </p:txBody>
      </p:sp>
      <p:sp>
        <p:nvSpPr>
          <p:cNvPr id="6" name="Rectangle 5">
            <a:extLst>
              <a:ext uri="{FF2B5EF4-FFF2-40B4-BE49-F238E27FC236}">
                <a16:creationId xmlns:a16="http://schemas.microsoft.com/office/drawing/2014/main" id="{73163471-93B7-4F36-873C-C9B332AB7DED}"/>
              </a:ext>
            </a:extLst>
          </p:cNvPr>
          <p:cNvSpPr/>
          <p:nvPr/>
        </p:nvSpPr>
        <p:spPr>
          <a:xfrm>
            <a:off x="256675" y="4704046"/>
            <a:ext cx="2133600"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Mrs Birling </a:t>
            </a:r>
          </a:p>
        </p:txBody>
      </p:sp>
      <p:sp>
        <p:nvSpPr>
          <p:cNvPr id="7" name="Rectangle 6">
            <a:extLst>
              <a:ext uri="{FF2B5EF4-FFF2-40B4-BE49-F238E27FC236}">
                <a16:creationId xmlns:a16="http://schemas.microsoft.com/office/drawing/2014/main" id="{C041244E-5BB2-4467-80DA-F42ED6C5BE17}"/>
              </a:ext>
            </a:extLst>
          </p:cNvPr>
          <p:cNvSpPr/>
          <p:nvPr/>
        </p:nvSpPr>
        <p:spPr>
          <a:xfrm>
            <a:off x="256675" y="2455333"/>
            <a:ext cx="2133600"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Mrs Birling </a:t>
            </a:r>
          </a:p>
        </p:txBody>
      </p:sp>
      <p:sp>
        <p:nvSpPr>
          <p:cNvPr id="8" name="Rectangle 7">
            <a:extLst>
              <a:ext uri="{FF2B5EF4-FFF2-40B4-BE49-F238E27FC236}">
                <a16:creationId xmlns:a16="http://schemas.microsoft.com/office/drawing/2014/main" id="{3AF68ED1-BAF9-49E4-AC58-C853927EA114}"/>
              </a:ext>
            </a:extLst>
          </p:cNvPr>
          <p:cNvSpPr/>
          <p:nvPr/>
        </p:nvSpPr>
        <p:spPr>
          <a:xfrm>
            <a:off x="2566737" y="4689849"/>
            <a:ext cx="3529263"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‘that was one of the things that prejudiced me against her case’</a:t>
            </a:r>
          </a:p>
        </p:txBody>
      </p:sp>
      <p:sp>
        <p:nvSpPr>
          <p:cNvPr id="9" name="Rectangle 8">
            <a:extLst>
              <a:ext uri="{FF2B5EF4-FFF2-40B4-BE49-F238E27FC236}">
                <a16:creationId xmlns:a16="http://schemas.microsoft.com/office/drawing/2014/main" id="{45AA6C3D-638D-4B07-BB22-AB834E5C03DE}"/>
              </a:ext>
            </a:extLst>
          </p:cNvPr>
          <p:cNvSpPr/>
          <p:nvPr/>
        </p:nvSpPr>
        <p:spPr>
          <a:xfrm>
            <a:off x="2566737" y="2455332"/>
            <a:ext cx="3529263"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‘her husband’s social superior’</a:t>
            </a:r>
          </a:p>
        </p:txBody>
      </p:sp>
      <p:sp>
        <p:nvSpPr>
          <p:cNvPr id="10" name="Rectangle 9">
            <a:extLst>
              <a:ext uri="{FF2B5EF4-FFF2-40B4-BE49-F238E27FC236}">
                <a16:creationId xmlns:a16="http://schemas.microsoft.com/office/drawing/2014/main" id="{DCF41D0D-B38C-437E-9228-A784AD161F17}"/>
              </a:ext>
            </a:extLst>
          </p:cNvPr>
          <p:cNvSpPr/>
          <p:nvPr/>
        </p:nvSpPr>
        <p:spPr>
          <a:xfrm>
            <a:off x="6272462" y="4717622"/>
            <a:ext cx="21336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Inspector Goole </a:t>
            </a:r>
          </a:p>
        </p:txBody>
      </p:sp>
      <p:sp>
        <p:nvSpPr>
          <p:cNvPr id="11" name="Rectangle 10">
            <a:extLst>
              <a:ext uri="{FF2B5EF4-FFF2-40B4-BE49-F238E27FC236}">
                <a16:creationId xmlns:a16="http://schemas.microsoft.com/office/drawing/2014/main" id="{E69103BE-E2D3-4CF5-A9E2-EAEFECEB8FA1}"/>
              </a:ext>
            </a:extLst>
          </p:cNvPr>
          <p:cNvSpPr/>
          <p:nvPr/>
        </p:nvSpPr>
        <p:spPr>
          <a:xfrm>
            <a:off x="6272462" y="2455331"/>
            <a:ext cx="2133601"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Inspector Goole </a:t>
            </a:r>
          </a:p>
        </p:txBody>
      </p:sp>
      <p:sp>
        <p:nvSpPr>
          <p:cNvPr id="12" name="Rectangle 11">
            <a:extLst>
              <a:ext uri="{FF2B5EF4-FFF2-40B4-BE49-F238E27FC236}">
                <a16:creationId xmlns:a16="http://schemas.microsoft.com/office/drawing/2014/main" id="{81FC82BC-7EC7-4CF1-B06B-285103549905}"/>
              </a:ext>
            </a:extLst>
          </p:cNvPr>
          <p:cNvSpPr/>
          <p:nvPr/>
        </p:nvSpPr>
        <p:spPr>
          <a:xfrm>
            <a:off x="8582524" y="2455331"/>
            <a:ext cx="3529263"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‘they will be taught it in fire and blood and anguish’</a:t>
            </a:r>
          </a:p>
        </p:txBody>
      </p:sp>
      <p:sp>
        <p:nvSpPr>
          <p:cNvPr id="13" name="Rectangle 12">
            <a:extLst>
              <a:ext uri="{FF2B5EF4-FFF2-40B4-BE49-F238E27FC236}">
                <a16:creationId xmlns:a16="http://schemas.microsoft.com/office/drawing/2014/main" id="{7EB46B42-87D9-4AEF-879A-74750627FBCB}"/>
              </a:ext>
            </a:extLst>
          </p:cNvPr>
          <p:cNvSpPr/>
          <p:nvPr/>
        </p:nvSpPr>
        <p:spPr>
          <a:xfrm>
            <a:off x="8582524" y="4717621"/>
            <a:ext cx="3529263" cy="19473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‘creates an impression of massiveness, solidity and purposefulness’</a:t>
            </a:r>
          </a:p>
        </p:txBody>
      </p:sp>
    </p:spTree>
    <p:extLst>
      <p:ext uri="{BB962C8B-B14F-4D97-AF65-F5344CB8AC3E}">
        <p14:creationId xmlns:p14="http://schemas.microsoft.com/office/powerpoint/2010/main" val="1754881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1"/>
            <a:ext cx="10591800" cy="1385888"/>
          </a:xfrm>
        </p:spPr>
        <p:txBody>
          <a:bodyPr>
            <a:noAutofit/>
          </a:bodyPr>
          <a:lstStyle/>
          <a:p>
            <a:r>
              <a:rPr lang="en-GB" sz="3600" dirty="0"/>
              <a:t>Turn key quotations into </a:t>
            </a:r>
            <a:r>
              <a:rPr lang="en-GB" sz="3600" b="1" dirty="0"/>
              <a:t>pictograms</a:t>
            </a:r>
            <a:r>
              <a:rPr lang="en-GB" sz="3600" dirty="0"/>
              <a:t> if you wish (instead of words use images to represent the quotation). </a:t>
            </a:r>
          </a:p>
        </p:txBody>
      </p:sp>
      <p:pic>
        <p:nvPicPr>
          <p:cNvPr id="5" name="Content Placeholder 4"/>
          <p:cNvPicPr>
            <a:picLocks noGrp="1" noChangeAspect="1"/>
          </p:cNvPicPr>
          <p:nvPr>
            <p:ph idx="1"/>
          </p:nvPr>
        </p:nvPicPr>
        <p:blipFill>
          <a:blip r:embed="rId2"/>
          <a:stretch>
            <a:fillRect/>
          </a:stretch>
        </p:blipFill>
        <p:spPr>
          <a:xfrm>
            <a:off x="838200" y="1858168"/>
            <a:ext cx="6324600" cy="4737345"/>
          </a:xfrm>
          <a:prstGeom prst="rect">
            <a:avLst/>
          </a:prstGeom>
        </p:spPr>
      </p:pic>
      <p:sp>
        <p:nvSpPr>
          <p:cNvPr id="6" name="TextBox 5"/>
          <p:cNvSpPr txBox="1"/>
          <p:nvPr/>
        </p:nvSpPr>
        <p:spPr>
          <a:xfrm>
            <a:off x="7970520" y="2903401"/>
            <a:ext cx="2804160" cy="1323439"/>
          </a:xfrm>
          <a:prstGeom prst="rect">
            <a:avLst/>
          </a:prstGeom>
          <a:noFill/>
        </p:spPr>
        <p:txBody>
          <a:bodyPr wrap="square" rtlCol="0">
            <a:spAutoFit/>
          </a:bodyPr>
          <a:lstStyle/>
          <a:p>
            <a:r>
              <a:rPr lang="en-GB" sz="2000" dirty="0"/>
              <a:t>Test yourself by seeing the image / images and trying to write down what the quote is.</a:t>
            </a:r>
          </a:p>
        </p:txBody>
      </p:sp>
    </p:spTree>
    <p:extLst>
      <p:ext uri="{BB962C8B-B14F-4D97-AF65-F5344CB8AC3E}">
        <p14:creationId xmlns:p14="http://schemas.microsoft.com/office/powerpoint/2010/main" val="3275511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17228" y="227782"/>
            <a:ext cx="4466252" cy="6630218"/>
          </a:xfrm>
          <a:prstGeom prst="rect">
            <a:avLst/>
          </a:prstGeom>
        </p:spPr>
      </p:pic>
      <p:pic>
        <p:nvPicPr>
          <p:cNvPr id="6" name="Picture 5"/>
          <p:cNvPicPr>
            <a:picLocks noChangeAspect="1"/>
          </p:cNvPicPr>
          <p:nvPr/>
        </p:nvPicPr>
        <p:blipFill>
          <a:blip r:embed="rId3"/>
          <a:stretch>
            <a:fillRect/>
          </a:stretch>
        </p:blipFill>
        <p:spPr>
          <a:xfrm>
            <a:off x="6035802" y="227782"/>
            <a:ext cx="5000195" cy="6614160"/>
          </a:xfrm>
          <a:prstGeom prst="rect">
            <a:avLst/>
          </a:prstGeom>
        </p:spPr>
      </p:pic>
    </p:spTree>
    <p:extLst>
      <p:ext uri="{BB962C8B-B14F-4D97-AF65-F5344CB8AC3E}">
        <p14:creationId xmlns:p14="http://schemas.microsoft.com/office/powerpoint/2010/main" val="2522561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085962312"/>
              </p:ext>
            </p:extLst>
          </p:nvPr>
        </p:nvGraphicFramePr>
        <p:xfrm>
          <a:off x="671513" y="566737"/>
          <a:ext cx="4013200" cy="5418137"/>
        </p:xfrm>
        <a:graphic>
          <a:graphicData uri="http://schemas.openxmlformats.org/presentationml/2006/ole">
            <mc:AlternateContent xmlns:mc="http://schemas.openxmlformats.org/markup-compatibility/2006">
              <mc:Choice xmlns:v="urn:schemas-microsoft-com:vml" Requires="v">
                <p:oleObj name="Document" r:id="rId2" imgW="6640871" imgH="8965524" progId="Word.Document.12">
                  <p:embed/>
                </p:oleObj>
              </mc:Choice>
              <mc:Fallback>
                <p:oleObj name="Document" r:id="rId2" imgW="6640871" imgH="8965524" progId="Word.Document.12">
                  <p:embed/>
                  <p:pic>
                    <p:nvPicPr>
                      <p:cNvPr id="0" name=""/>
                      <p:cNvPicPr/>
                      <p:nvPr/>
                    </p:nvPicPr>
                    <p:blipFill>
                      <a:blip r:embed="rId3"/>
                      <a:stretch>
                        <a:fillRect/>
                      </a:stretch>
                    </p:blipFill>
                    <p:spPr>
                      <a:xfrm>
                        <a:off x="671513" y="566737"/>
                        <a:ext cx="4013200" cy="5418137"/>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40844412"/>
              </p:ext>
            </p:extLst>
          </p:nvPr>
        </p:nvGraphicFramePr>
        <p:xfrm>
          <a:off x="6474460" y="764858"/>
          <a:ext cx="3784600" cy="5418137"/>
        </p:xfrm>
        <a:graphic>
          <a:graphicData uri="http://schemas.openxmlformats.org/presentationml/2006/ole">
            <mc:AlternateContent xmlns:mc="http://schemas.openxmlformats.org/markup-compatibility/2006">
              <mc:Choice xmlns:v="urn:schemas-microsoft-com:vml" Requires="v">
                <p:oleObj name="Document" r:id="rId4" imgW="6640871" imgH="9506305" progId="Word.Document.12">
                  <p:embed/>
                </p:oleObj>
              </mc:Choice>
              <mc:Fallback>
                <p:oleObj name="Document" r:id="rId4" imgW="6640871" imgH="9506305" progId="Word.Document.12">
                  <p:embed/>
                  <p:pic>
                    <p:nvPicPr>
                      <p:cNvPr id="0" name=""/>
                      <p:cNvPicPr/>
                      <p:nvPr/>
                    </p:nvPicPr>
                    <p:blipFill>
                      <a:blip r:embed="rId5"/>
                      <a:stretch>
                        <a:fillRect/>
                      </a:stretch>
                    </p:blipFill>
                    <p:spPr>
                      <a:xfrm>
                        <a:off x="6474460" y="764858"/>
                        <a:ext cx="3784600" cy="5418137"/>
                      </a:xfrm>
                      <a:prstGeom prst="rect">
                        <a:avLst/>
                      </a:prstGeom>
                    </p:spPr>
                  </p:pic>
                </p:oleObj>
              </mc:Fallback>
            </mc:AlternateContent>
          </a:graphicData>
        </a:graphic>
      </p:graphicFrame>
      <p:pic>
        <p:nvPicPr>
          <p:cNvPr id="6152" name="Picture 2"/>
          <p:cNvPicPr>
            <a:picLocks noChangeAspect="1" noChangeArrowheads="1"/>
          </p:cNvPicPr>
          <p:nvPr/>
        </p:nvPicPr>
        <p:blipFill>
          <a:blip r:embed="rId6">
            <a:extLst>
              <a:ext uri="{28A0092B-C50C-407E-A947-70E740481C1C}">
                <a14:useLocalDpi xmlns:a14="http://schemas.microsoft.com/office/drawing/2010/main" val="0"/>
              </a:ext>
            </a:extLst>
          </a:blip>
          <a:srcRect l="27779" t="18027" r="22098" b="26180"/>
          <a:stretch>
            <a:fillRect/>
          </a:stretch>
        </p:blipFill>
        <p:spPr bwMode="auto">
          <a:xfrm>
            <a:off x="171450" y="231775"/>
            <a:ext cx="328613" cy="8001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0"/>
            <a:ext cx="1133475" cy="1133475"/>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0"/>
            <a:ext cx="1019175" cy="1019175"/>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1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0"/>
            <a:ext cx="1276350" cy="1276350"/>
          </a:xfrm>
          <a:prstGeom prst="rect">
            <a:avLst/>
          </a:prstGeom>
          <a:noFill/>
          <a:extLst>
            <a:ext uri="{909E8E84-426E-40DD-AFC4-6F175D3DCCD1}">
              <a14:hiddenFill xmlns:a14="http://schemas.microsoft.com/office/drawing/2010/main">
                <a:solidFill>
                  <a:srgbClr val="FFFFFF"/>
                </a:solidFill>
              </a14:hiddenFill>
            </a:ext>
          </a:extLst>
        </p:spPr>
      </p:pic>
      <p:pic>
        <p:nvPicPr>
          <p:cNvPr id="6145" name="Picture 1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0" y="0"/>
            <a:ext cx="1162050" cy="116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340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839227005"/>
              </p:ext>
            </p:extLst>
          </p:nvPr>
        </p:nvGraphicFramePr>
        <p:xfrm>
          <a:off x="2774950" y="2097088"/>
          <a:ext cx="6640513" cy="2662237"/>
        </p:xfrm>
        <a:graphic>
          <a:graphicData uri="http://schemas.openxmlformats.org/presentationml/2006/ole">
            <mc:AlternateContent xmlns:mc="http://schemas.openxmlformats.org/markup-compatibility/2006">
              <mc:Choice xmlns:v="urn:schemas-microsoft-com:vml" Requires="v">
                <p:oleObj name="Document" r:id="rId2" imgW="6640871" imgH="2661449" progId="Word.Document.12">
                  <p:embed/>
                </p:oleObj>
              </mc:Choice>
              <mc:Fallback>
                <p:oleObj name="Document" r:id="rId2" imgW="6640871" imgH="2661449" progId="Word.Document.12">
                  <p:embed/>
                  <p:pic>
                    <p:nvPicPr>
                      <p:cNvPr id="0" name=""/>
                      <p:cNvPicPr/>
                      <p:nvPr/>
                    </p:nvPicPr>
                    <p:blipFill>
                      <a:blip r:embed="rId3"/>
                      <a:stretch>
                        <a:fillRect/>
                      </a:stretch>
                    </p:blipFill>
                    <p:spPr>
                      <a:xfrm>
                        <a:off x="2774950" y="2097088"/>
                        <a:ext cx="6640513" cy="2662237"/>
                      </a:xfrm>
                      <a:prstGeom prst="rect">
                        <a:avLst/>
                      </a:prstGeom>
                    </p:spPr>
                  </p:pic>
                </p:oleObj>
              </mc:Fallback>
            </mc:AlternateContent>
          </a:graphicData>
        </a:graphic>
      </p:graphicFrame>
    </p:spTree>
    <p:extLst>
      <p:ext uri="{BB962C8B-B14F-4D97-AF65-F5344CB8AC3E}">
        <p14:creationId xmlns:p14="http://schemas.microsoft.com/office/powerpoint/2010/main" val="1323301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06075506"/>
              </p:ext>
            </p:extLst>
          </p:nvPr>
        </p:nvGraphicFramePr>
        <p:xfrm>
          <a:off x="624205" y="703898"/>
          <a:ext cx="3994150" cy="5418137"/>
        </p:xfrm>
        <a:graphic>
          <a:graphicData uri="http://schemas.openxmlformats.org/presentationml/2006/ole">
            <mc:AlternateContent xmlns:mc="http://schemas.openxmlformats.org/markup-compatibility/2006">
              <mc:Choice xmlns:v="urn:schemas-microsoft-com:vml" Requires="v">
                <p:oleObj name="Document" r:id="rId2" imgW="6640871" imgH="9007261" progId="Word.Document.12">
                  <p:embed/>
                </p:oleObj>
              </mc:Choice>
              <mc:Fallback>
                <p:oleObj name="Document" r:id="rId2" imgW="6640871" imgH="9007261" progId="Word.Document.12">
                  <p:embed/>
                  <p:pic>
                    <p:nvPicPr>
                      <p:cNvPr id="0" name=""/>
                      <p:cNvPicPr/>
                      <p:nvPr/>
                    </p:nvPicPr>
                    <p:blipFill>
                      <a:blip r:embed="rId3"/>
                      <a:stretch>
                        <a:fillRect/>
                      </a:stretch>
                    </p:blipFill>
                    <p:spPr>
                      <a:xfrm>
                        <a:off x="624205" y="703898"/>
                        <a:ext cx="3994150" cy="5418137"/>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917279028"/>
              </p:ext>
            </p:extLst>
          </p:nvPr>
        </p:nvGraphicFramePr>
        <p:xfrm>
          <a:off x="6109018" y="703897"/>
          <a:ext cx="3997325" cy="5418137"/>
        </p:xfrm>
        <a:graphic>
          <a:graphicData uri="http://schemas.openxmlformats.org/presentationml/2006/ole">
            <mc:AlternateContent xmlns:mc="http://schemas.openxmlformats.org/markup-compatibility/2006">
              <mc:Choice xmlns:v="urn:schemas-microsoft-com:vml" Requires="v">
                <p:oleObj name="Document" r:id="rId4" imgW="6640871" imgH="9001504" progId="Word.Document.12">
                  <p:embed/>
                </p:oleObj>
              </mc:Choice>
              <mc:Fallback>
                <p:oleObj name="Document" r:id="rId4" imgW="6640871" imgH="9001504" progId="Word.Document.12">
                  <p:embed/>
                  <p:pic>
                    <p:nvPicPr>
                      <p:cNvPr id="0" name=""/>
                      <p:cNvPicPr/>
                      <p:nvPr/>
                    </p:nvPicPr>
                    <p:blipFill>
                      <a:blip r:embed="rId5"/>
                      <a:stretch>
                        <a:fillRect/>
                      </a:stretch>
                    </p:blipFill>
                    <p:spPr>
                      <a:xfrm>
                        <a:off x="6109018" y="703897"/>
                        <a:ext cx="3997325" cy="5418137"/>
                      </a:xfrm>
                      <a:prstGeom prst="rect">
                        <a:avLst/>
                      </a:prstGeom>
                    </p:spPr>
                  </p:pic>
                </p:oleObj>
              </mc:Fallback>
            </mc:AlternateContent>
          </a:graphicData>
        </a:graphic>
      </p:graphicFrame>
    </p:spTree>
    <p:extLst>
      <p:ext uri="{BB962C8B-B14F-4D97-AF65-F5344CB8AC3E}">
        <p14:creationId xmlns:p14="http://schemas.microsoft.com/office/powerpoint/2010/main" val="1777953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2802065040"/>
              </p:ext>
            </p:extLst>
          </p:nvPr>
        </p:nvGraphicFramePr>
        <p:xfrm>
          <a:off x="2774950" y="2193925"/>
          <a:ext cx="6640513" cy="2466975"/>
        </p:xfrm>
        <a:graphic>
          <a:graphicData uri="http://schemas.openxmlformats.org/presentationml/2006/ole">
            <mc:AlternateContent xmlns:mc="http://schemas.openxmlformats.org/markup-compatibility/2006">
              <mc:Choice xmlns:v="urn:schemas-microsoft-com:vml" Requires="v">
                <p:oleObj name="Document" r:id="rId2" imgW="6640871" imgH="2466796" progId="Word.Document.12">
                  <p:embed/>
                </p:oleObj>
              </mc:Choice>
              <mc:Fallback>
                <p:oleObj name="Document" r:id="rId2" imgW="6640871" imgH="2466796" progId="Word.Document.12">
                  <p:embed/>
                  <p:pic>
                    <p:nvPicPr>
                      <p:cNvPr id="0" name=""/>
                      <p:cNvPicPr/>
                      <p:nvPr/>
                    </p:nvPicPr>
                    <p:blipFill>
                      <a:blip r:embed="rId3"/>
                      <a:stretch>
                        <a:fillRect/>
                      </a:stretch>
                    </p:blipFill>
                    <p:spPr>
                      <a:xfrm>
                        <a:off x="2774950" y="2193925"/>
                        <a:ext cx="6640513" cy="2466975"/>
                      </a:xfrm>
                      <a:prstGeom prst="rect">
                        <a:avLst/>
                      </a:prstGeom>
                    </p:spPr>
                  </p:pic>
                </p:oleObj>
              </mc:Fallback>
            </mc:AlternateContent>
          </a:graphicData>
        </a:graphic>
      </p:graphicFrame>
    </p:spTree>
    <p:extLst>
      <p:ext uri="{BB962C8B-B14F-4D97-AF65-F5344CB8AC3E}">
        <p14:creationId xmlns:p14="http://schemas.microsoft.com/office/powerpoint/2010/main" val="3444213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350" y="704850"/>
            <a:ext cx="4997450" cy="5600700"/>
          </a:xfrm>
        </p:spPr>
        <p:txBody>
          <a:bodyPr>
            <a:noAutofit/>
          </a:bodyPr>
          <a:lstStyle/>
          <a:p>
            <a:r>
              <a:rPr lang="en-GB" sz="3600" dirty="0"/>
              <a:t>When picking quotations to remember, you must ensure you have something to say about them. Does it allow you to introduce a key theme / piece of context? Is it structurally significant? Is there a particular word / technique you could expand on?</a:t>
            </a:r>
          </a:p>
        </p:txBody>
      </p:sp>
      <p:pic>
        <p:nvPicPr>
          <p:cNvPr id="4" name="Picture 2" descr="https://uca58159689cd832f3d697fad2a9.previews.dropboxusercontent.com/p/thumb/ABhwWYhJmNgCk4WiawmNJ8Pbe4Uf4EWSNGmQ-gWKnDR6UiCCmezbte1lCDC6G8Q8iQ1wYXAPFNYXzn9tTcRKGaQRe22o9NON3keS-v1M4Ig0fZqXs0TEaDGsK7rEd_7gU-T9KNWGOyguHSmrsk0dMM2DPVp9ZkOag4gF0sAk9PKQy4AikO3nISBqAp7FDD4lN5-wds5gZmQEq5b3wMTpBVYgddJ2q05sRh4cX3V8XB262xBqjjZSpd4qEWIOmPrJsTHcfUBDkxQ2WipXJ9bLvbJNwj-H-NHTHNXhSlx8dUGpFNbkP7_Nl7pODLE_mmQ7F1yvSyMZBSIxPcg79xZVXCDb6b7ig8v59Nl3SVLBzXVdXI1YE98vCl2C9JnKMsrgPsM/p.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5432" y="0"/>
            <a:ext cx="4712085" cy="666580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p:cNvCxnSpPr/>
          <p:nvPr/>
        </p:nvCxnSpPr>
        <p:spPr>
          <a:xfrm flipV="1">
            <a:off x="5429250" y="4191000"/>
            <a:ext cx="1316182" cy="68580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819650" y="5715000"/>
            <a:ext cx="3371850" cy="3810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4724400" y="1323975"/>
            <a:ext cx="2381250" cy="217170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4667250" y="2228850"/>
            <a:ext cx="2078182" cy="1905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9300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3731" t="12616" r="34904" b="9142"/>
          <a:stretch/>
        </p:blipFill>
        <p:spPr>
          <a:xfrm>
            <a:off x="873273" y="113314"/>
            <a:ext cx="4622801" cy="6483429"/>
          </a:xfrm>
          <a:prstGeom prst="rect">
            <a:avLst/>
          </a:prstGeom>
        </p:spPr>
      </p:pic>
      <p:pic>
        <p:nvPicPr>
          <p:cNvPr id="1026" name="Picture 2" descr="https://uc90062395bdfda5ee1bfc1c0ad2.previews.dropboxusercontent.com/p/thumb/ABh4Ueg5K4WbbdlWyxIhDHk0BwYqFWthowyFlSqSDn506HRcBnx78qSQSTK-PAu7WZXiAjaDaHmZwMgnVLzZ3eTqV0MCg45WHl-G10Srb96prnb0FznIOJM7Nm8DakDAoKl60gvu8aawpO6twta48Rn5SgSbf1OceQBQlDfkGIMiIQNSRA9jszjcTBHwsy3Xf7CERXEELx2Rwp-lBsUGTbc4biEALaXKb5YcZoHosPWObFEEtwSFv3aD60EthwxXZar2bxZInmewatF6EEBigmJlwjePVCcQpwwjeQ5WKFnOQ7l8mQYTPInv-fJ3ce-en3OjheJ8w1RzAvz-HYx_Fld_74yvcTWIXJ5HTxHNgv7P8RbYJGJ_NpiIgXyPelBB-gU/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530" y="0"/>
            <a:ext cx="4667922" cy="6596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509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ucdee9110e26de58a90502e34fd1.previews.dropboxusercontent.com/p/thumb/ABi9nLt_EIW9STc2Uzm4Lt3rMAI3T2jXz_DyywYq3gXI5LTBmjRF6WAZj2aI7dX_x9ZHjzzCVWmZXA7bS6KZmCzsvK1jLKQgaYZX_iCjd5-1WYs0FnCH63bj7zWxhjctUp1ablVC5fUoTTt2SInkxArGxWBUi-L7pyotP_VOK3wwxapwEbxIc4aRUbwkuWxmOuUnbt_0Y6ZxgNi_rVUmAbvK8kmsG8e_I5QATG4WoZmRqZeHMhax1qXHyrNja6JAFnYbFSzwpq2l0lwvyTYubs51ep3Mun19s9H0QWY17jpsDG5e2U8nknpeowlVmTLjtWTTIpqdelFW0-zcCt3Cy4VcgHu88RxE2-WgHrZwDzZAzarB7Mgfgc52HjOdgx3Y6aI/p.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2108" y="186267"/>
            <a:ext cx="4518025" cy="639128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ucf1ce25e38ed3bab68d2e6c42d5.previews.dropboxusercontent.com/p/thumb/ABgeHAaYY8shxx5qIgZhUkJa4bJmd23MjgEc_tbY6kY1w5kqdgNTzcFNsqYWfNvMmJ19DKCqau-2gKpgTCP5SB_Y4NQn6Zwfr4q-YXmJ286kLtZDjNoHzcDJq3T2yOplCfZEa3wFhHiD3pX4fZvjxrLMDTDKF7GnSZ_JhYtmXv1xfKIBHFwQWD5EtYi5mKyhFaSDd0KHW1x5S4POW2k1c9VNg5TDTnchMz5KNBZHFVY2vhFZemIQSwAIGlhRkH2AlQRX7H-E2gWYB21kiTTAPrhR0RTcVB_lMXHcPNQgW-29LjcFI0Y0NNX7D93NHZ2HaLsBLSWmLhthAbTA6NfVvTyWdlybQSQChmEsNDLFEFPJJiHjbeVjrdJIbarklFSTPBg/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0242" y="175162"/>
            <a:ext cx="4525875" cy="640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652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Exploding and Killer Quotes</a:t>
            </a:r>
          </a:p>
        </p:txBody>
      </p:sp>
      <p:sp>
        <p:nvSpPr>
          <p:cNvPr id="4" name="Text Placeholder 3"/>
          <p:cNvSpPr>
            <a:spLocks noGrp="1"/>
          </p:cNvSpPr>
          <p:nvPr>
            <p:ph type="body" idx="1"/>
          </p:nvPr>
        </p:nvSpPr>
        <p:spPr/>
        <p:txBody>
          <a:bodyPr/>
          <a:lstStyle/>
          <a:p>
            <a:r>
              <a:rPr lang="en-GB" dirty="0"/>
              <a:t>Exploding</a:t>
            </a:r>
          </a:p>
        </p:txBody>
      </p:sp>
      <p:sp>
        <p:nvSpPr>
          <p:cNvPr id="5" name="Content Placeholder 4"/>
          <p:cNvSpPr>
            <a:spLocks noGrp="1"/>
          </p:cNvSpPr>
          <p:nvPr>
            <p:ph sz="half" idx="2"/>
          </p:nvPr>
        </p:nvSpPr>
        <p:spPr/>
        <p:txBody>
          <a:bodyPr>
            <a:normAutofit fontScale="85000" lnSpcReduction="20000"/>
          </a:bodyPr>
          <a:lstStyle/>
          <a:p>
            <a:r>
              <a:rPr lang="en-GB" dirty="0"/>
              <a:t>As teachers we encourage you to do this all the time. </a:t>
            </a:r>
          </a:p>
          <a:p>
            <a:r>
              <a:rPr lang="en-GB" dirty="0"/>
              <a:t>Take your key quotations and explode them – consider inferences of each word, links to themes / characters / context and any techniques. FIT.</a:t>
            </a:r>
          </a:p>
          <a:p>
            <a:r>
              <a:rPr lang="en-GB" dirty="0"/>
              <a:t>Consider synonyms – why did the writer use the word bleak instead of miserable? You can then use these words to help discuss – instead of repeating the word bleak I could use miserable / austere / unwelcoming to make your analysis more impressive.</a:t>
            </a:r>
          </a:p>
        </p:txBody>
      </p:sp>
      <p:sp>
        <p:nvSpPr>
          <p:cNvPr id="6" name="Text Placeholder 5"/>
          <p:cNvSpPr>
            <a:spLocks noGrp="1"/>
          </p:cNvSpPr>
          <p:nvPr>
            <p:ph type="body" sz="quarter" idx="3"/>
          </p:nvPr>
        </p:nvSpPr>
        <p:spPr/>
        <p:txBody>
          <a:bodyPr/>
          <a:lstStyle/>
          <a:p>
            <a:r>
              <a:rPr lang="en-GB" dirty="0"/>
              <a:t>Killer</a:t>
            </a:r>
          </a:p>
        </p:txBody>
      </p:sp>
      <p:sp>
        <p:nvSpPr>
          <p:cNvPr id="7" name="Content Placeholder 6"/>
          <p:cNvSpPr>
            <a:spLocks noGrp="1"/>
          </p:cNvSpPr>
          <p:nvPr>
            <p:ph sz="quarter" idx="4"/>
          </p:nvPr>
        </p:nvSpPr>
        <p:spPr/>
        <p:txBody>
          <a:bodyPr>
            <a:normAutofit fontScale="92500"/>
          </a:bodyPr>
          <a:lstStyle/>
          <a:p>
            <a:r>
              <a:rPr lang="en-GB" dirty="0"/>
              <a:t>Identify quotations that grab your attention – when rereading the texts / looking over class notes.</a:t>
            </a:r>
          </a:p>
          <a:p>
            <a:r>
              <a:rPr lang="en-GB" dirty="0"/>
              <a:t>Identify commonly occurring quotations – do they crop up for a range of themes / do discuss a range of characters?</a:t>
            </a:r>
          </a:p>
          <a:p>
            <a:r>
              <a:rPr lang="en-GB" dirty="0"/>
              <a:t>Can they / do they match with any other key quotations?</a:t>
            </a:r>
          </a:p>
        </p:txBody>
      </p:sp>
    </p:spTree>
    <p:extLst>
      <p:ext uri="{BB962C8B-B14F-4D97-AF65-F5344CB8AC3E}">
        <p14:creationId xmlns:p14="http://schemas.microsoft.com/office/powerpoint/2010/main" val="4122025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Quotations</a:t>
            </a:r>
          </a:p>
        </p:txBody>
      </p:sp>
      <p:sp>
        <p:nvSpPr>
          <p:cNvPr id="3" name="Content Placeholder 2"/>
          <p:cNvSpPr>
            <a:spLocks noGrp="1"/>
          </p:cNvSpPr>
          <p:nvPr>
            <p:ph idx="1"/>
          </p:nvPr>
        </p:nvSpPr>
        <p:spPr>
          <a:xfrm>
            <a:off x="571500" y="1690688"/>
            <a:ext cx="11049000" cy="4619096"/>
          </a:xfrm>
        </p:spPr>
        <p:txBody>
          <a:bodyPr>
            <a:normAutofit/>
          </a:bodyPr>
          <a:lstStyle/>
          <a:p>
            <a:r>
              <a:rPr lang="en-GB" dirty="0"/>
              <a:t>You do not necessarily have to remember long chunks of quotations. Think about </a:t>
            </a:r>
            <a:r>
              <a:rPr lang="en-GB" b="1" dirty="0"/>
              <a:t>single words</a:t>
            </a:r>
            <a:r>
              <a:rPr lang="en-GB" dirty="0"/>
              <a:t>. These may be words that start with the same letter or words that go across more than one text or grouped into a particular theme. </a:t>
            </a:r>
          </a:p>
          <a:p>
            <a:r>
              <a:rPr lang="en-GB" dirty="0"/>
              <a:t>Practise embedding quotations into your sentences. This means the sentence makes sense whether it is a quotation or not. </a:t>
            </a:r>
          </a:p>
        </p:txBody>
      </p:sp>
    </p:spTree>
    <p:extLst>
      <p:ext uri="{BB962C8B-B14F-4D97-AF65-F5344CB8AC3E}">
        <p14:creationId xmlns:p14="http://schemas.microsoft.com/office/powerpoint/2010/main" val="343090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1 Lady Macbeth ideas | lady macbeth, macbeth, literature hum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094" y="-167514"/>
            <a:ext cx="4992159" cy="70510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114627" y="234090"/>
            <a:ext cx="5418666" cy="6247864"/>
          </a:xfrm>
          <a:prstGeom prst="rect">
            <a:avLst/>
          </a:prstGeom>
          <a:noFill/>
        </p:spPr>
        <p:txBody>
          <a:bodyPr wrap="square" rtlCol="0">
            <a:spAutoFit/>
          </a:bodyPr>
          <a:lstStyle/>
          <a:p>
            <a:r>
              <a:rPr lang="en-GB" sz="3200" b="1" dirty="0"/>
              <a:t>Create </a:t>
            </a:r>
            <a:r>
              <a:rPr lang="en-GB" sz="3200" b="1" i="1" dirty="0"/>
              <a:t>roles on the wall </a:t>
            </a:r>
            <a:r>
              <a:rPr lang="en-GB" sz="3200" b="1" dirty="0"/>
              <a:t>for each of the characters.</a:t>
            </a:r>
          </a:p>
          <a:p>
            <a:endParaRPr lang="en-GB" sz="2400" dirty="0"/>
          </a:p>
          <a:p>
            <a:r>
              <a:rPr lang="en-GB" sz="2400" dirty="0"/>
              <a:t>Include their thoughts and feelings, how the audience view them, how other characters view them … then use quotations to support your ideas. </a:t>
            </a:r>
          </a:p>
          <a:p>
            <a:endParaRPr lang="en-GB" sz="2400" dirty="0"/>
          </a:p>
          <a:p>
            <a:r>
              <a:rPr lang="en-GB" sz="2400" dirty="0"/>
              <a:t>Stick them all over your room / house. Remind yourself of them wherever you go then.</a:t>
            </a:r>
          </a:p>
          <a:p>
            <a:endParaRPr lang="en-GB" sz="2400" dirty="0"/>
          </a:p>
          <a:p>
            <a:r>
              <a:rPr lang="en-GB" sz="2400" dirty="0"/>
              <a:t>Here’s the Macbeth ones to get you started – and remember you can always use a gingerbread man outline to get you started.</a:t>
            </a:r>
          </a:p>
        </p:txBody>
      </p:sp>
    </p:spTree>
    <p:extLst>
      <p:ext uri="{BB962C8B-B14F-4D97-AF65-F5344CB8AC3E}">
        <p14:creationId xmlns:p14="http://schemas.microsoft.com/office/powerpoint/2010/main" val="52498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4.jpg" descr="MACBETH Quotes GCSE REVISION Poster SHAKESPEARE by Facetious - Teaching Resources - Tes"/>
          <p:cNvPicPr/>
          <p:nvPr/>
        </p:nvPicPr>
        <p:blipFill>
          <a:blip r:embed="rId2"/>
          <a:srcRect/>
          <a:stretch>
            <a:fillRect/>
          </a:stretch>
        </p:blipFill>
        <p:spPr>
          <a:xfrm>
            <a:off x="127634" y="0"/>
            <a:ext cx="5678806" cy="6724650"/>
          </a:xfrm>
          <a:prstGeom prst="rect">
            <a:avLst/>
          </a:prstGeom>
          <a:ln/>
        </p:spPr>
      </p:pic>
      <p:pic>
        <p:nvPicPr>
          <p:cNvPr id="3" name="image5.jpg" descr="MACDUFF Quotes GCSE Revision MACBETH poster SHAKESPEARE by Facetious - Teaching Resources - Tes"/>
          <p:cNvPicPr/>
          <p:nvPr/>
        </p:nvPicPr>
        <p:blipFill rotWithShape="1">
          <a:blip r:embed="rId3"/>
          <a:srcRect t="5778"/>
          <a:stretch/>
        </p:blipFill>
        <p:spPr>
          <a:xfrm>
            <a:off x="5958840" y="0"/>
            <a:ext cx="6065519" cy="6858000"/>
          </a:xfrm>
          <a:prstGeom prst="rect">
            <a:avLst/>
          </a:prstGeom>
          <a:ln/>
        </p:spPr>
      </p:pic>
    </p:spTree>
    <p:extLst>
      <p:ext uri="{BB962C8B-B14F-4D97-AF65-F5344CB8AC3E}">
        <p14:creationId xmlns:p14="http://schemas.microsoft.com/office/powerpoint/2010/main" val="4235148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8.jpg" descr="BANQUO &amp; FLEANCE Quotes GCSE Revision MACBETH Poster SHAKESPEARE by Facetious - Teaching Resources - Tes"/>
          <p:cNvPicPr/>
          <p:nvPr/>
        </p:nvPicPr>
        <p:blipFill>
          <a:blip r:embed="rId2"/>
          <a:srcRect/>
          <a:stretch>
            <a:fillRect/>
          </a:stretch>
        </p:blipFill>
        <p:spPr>
          <a:xfrm>
            <a:off x="295274" y="0"/>
            <a:ext cx="5739765" cy="6858000"/>
          </a:xfrm>
          <a:prstGeom prst="rect">
            <a:avLst/>
          </a:prstGeom>
          <a:ln/>
        </p:spPr>
      </p:pic>
      <p:pic>
        <p:nvPicPr>
          <p:cNvPr id="3" name="image9.jpg" descr="KING DUNCAN Quotes GCSE Revision MACBETH poster SHAKESPEARE by Facetious - Teaching Resources - Tes"/>
          <p:cNvPicPr/>
          <p:nvPr/>
        </p:nvPicPr>
        <p:blipFill>
          <a:blip r:embed="rId3"/>
          <a:srcRect/>
          <a:stretch>
            <a:fillRect/>
          </a:stretch>
        </p:blipFill>
        <p:spPr>
          <a:xfrm>
            <a:off x="6035038" y="0"/>
            <a:ext cx="6156961" cy="6690360"/>
          </a:xfrm>
          <a:prstGeom prst="rect">
            <a:avLst/>
          </a:prstGeom>
          <a:ln/>
        </p:spPr>
      </p:pic>
    </p:spTree>
    <p:extLst>
      <p:ext uri="{BB962C8B-B14F-4D97-AF65-F5344CB8AC3E}">
        <p14:creationId xmlns:p14="http://schemas.microsoft.com/office/powerpoint/2010/main" val="34274963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15.jpg" descr="THE WITCHES Quotes GCSE Revision MACBETH Weird Sisters SHAKESPEARE Poster by Facetious - Teaching Resources - Tes"/>
          <p:cNvPicPr/>
          <p:nvPr/>
        </p:nvPicPr>
        <p:blipFill>
          <a:blip r:embed="rId2"/>
          <a:srcRect/>
          <a:stretch>
            <a:fillRect/>
          </a:stretch>
        </p:blipFill>
        <p:spPr>
          <a:xfrm>
            <a:off x="584834" y="0"/>
            <a:ext cx="5633086" cy="6598920"/>
          </a:xfrm>
          <a:prstGeom prst="rect">
            <a:avLst/>
          </a:prstGeom>
          <a:ln/>
        </p:spPr>
      </p:pic>
    </p:spTree>
    <p:extLst>
      <p:ext uri="{BB962C8B-B14F-4D97-AF65-F5344CB8AC3E}">
        <p14:creationId xmlns:p14="http://schemas.microsoft.com/office/powerpoint/2010/main" val="2823337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91552" y="320992"/>
            <a:ext cx="4662488" cy="6192740"/>
          </a:xfrm>
          <a:prstGeom prst="rect">
            <a:avLst/>
          </a:prstGeom>
        </p:spPr>
      </p:pic>
      <p:sp>
        <p:nvSpPr>
          <p:cNvPr id="4" name="TextBox 3"/>
          <p:cNvSpPr txBox="1"/>
          <p:nvPr/>
        </p:nvSpPr>
        <p:spPr>
          <a:xfrm>
            <a:off x="7025640" y="487680"/>
            <a:ext cx="4084320" cy="5878532"/>
          </a:xfrm>
          <a:prstGeom prst="rect">
            <a:avLst/>
          </a:prstGeom>
          <a:noFill/>
        </p:spPr>
        <p:txBody>
          <a:bodyPr wrap="square" rtlCol="0">
            <a:spAutoFit/>
          </a:bodyPr>
          <a:lstStyle/>
          <a:p>
            <a:r>
              <a:rPr lang="en-GB" sz="2800" b="1" dirty="0"/>
              <a:t>An Inspector Calls</a:t>
            </a:r>
          </a:p>
          <a:p>
            <a:r>
              <a:rPr lang="en-GB" sz="2000" dirty="0"/>
              <a:t>Inspector Goole</a:t>
            </a:r>
          </a:p>
          <a:p>
            <a:r>
              <a:rPr lang="en-GB" sz="2000" dirty="0"/>
              <a:t>Mr Birling</a:t>
            </a:r>
          </a:p>
          <a:p>
            <a:r>
              <a:rPr lang="en-GB" sz="2000" dirty="0"/>
              <a:t>Mrs Birling</a:t>
            </a:r>
          </a:p>
          <a:p>
            <a:r>
              <a:rPr lang="en-GB" sz="2000" dirty="0"/>
              <a:t>Sheila</a:t>
            </a:r>
          </a:p>
          <a:p>
            <a:r>
              <a:rPr lang="en-GB" sz="2000" dirty="0"/>
              <a:t>Eric</a:t>
            </a:r>
          </a:p>
          <a:p>
            <a:r>
              <a:rPr lang="en-GB" sz="2000" dirty="0"/>
              <a:t>Gerald Croft</a:t>
            </a:r>
          </a:p>
          <a:p>
            <a:r>
              <a:rPr lang="en-GB" sz="2000" dirty="0"/>
              <a:t>Edna</a:t>
            </a:r>
          </a:p>
          <a:p>
            <a:r>
              <a:rPr lang="en-GB" sz="2000" dirty="0"/>
              <a:t>Eva Smith / Daisy Renton</a:t>
            </a:r>
          </a:p>
          <a:p>
            <a:r>
              <a:rPr lang="en-GB" sz="2800" b="1" dirty="0"/>
              <a:t>A Christmas Carol</a:t>
            </a:r>
          </a:p>
          <a:p>
            <a:r>
              <a:rPr lang="en-GB" sz="2000" dirty="0"/>
              <a:t>Scrooge</a:t>
            </a:r>
          </a:p>
          <a:p>
            <a:r>
              <a:rPr lang="en-GB" sz="2000" dirty="0"/>
              <a:t>Jacob Marley</a:t>
            </a:r>
          </a:p>
          <a:p>
            <a:r>
              <a:rPr lang="en-GB" sz="2000" dirty="0"/>
              <a:t>Ghost of Christmas Past</a:t>
            </a:r>
          </a:p>
          <a:p>
            <a:r>
              <a:rPr lang="en-GB" sz="2000" dirty="0"/>
              <a:t>Ghost of Christmas Present</a:t>
            </a:r>
          </a:p>
          <a:p>
            <a:r>
              <a:rPr lang="en-GB" sz="2000" dirty="0"/>
              <a:t>Ghost of Christmas Yet To Come</a:t>
            </a:r>
          </a:p>
          <a:p>
            <a:r>
              <a:rPr lang="en-GB" sz="2000" dirty="0"/>
              <a:t>Bob Cratchit</a:t>
            </a:r>
          </a:p>
          <a:p>
            <a:r>
              <a:rPr lang="en-GB" sz="2000" dirty="0"/>
              <a:t>Fred </a:t>
            </a:r>
          </a:p>
          <a:p>
            <a:r>
              <a:rPr lang="en-GB" sz="2000" dirty="0"/>
              <a:t>Tiny Tim  </a:t>
            </a:r>
          </a:p>
        </p:txBody>
      </p:sp>
    </p:spTree>
    <p:extLst>
      <p:ext uri="{BB962C8B-B14F-4D97-AF65-F5344CB8AC3E}">
        <p14:creationId xmlns:p14="http://schemas.microsoft.com/office/powerpoint/2010/main" val="2321105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067" y="181504"/>
            <a:ext cx="10515600" cy="1325563"/>
          </a:xfrm>
        </p:spPr>
        <p:txBody>
          <a:bodyPr>
            <a:normAutofit/>
          </a:bodyPr>
          <a:lstStyle/>
          <a:p>
            <a:r>
              <a:rPr lang="en-GB" sz="4800" b="1" dirty="0"/>
              <a:t>Context – AO3</a:t>
            </a:r>
          </a:p>
        </p:txBody>
      </p:sp>
      <p:sp>
        <p:nvSpPr>
          <p:cNvPr id="3" name="Content Placeholder 2"/>
          <p:cNvSpPr>
            <a:spLocks noGrp="1"/>
          </p:cNvSpPr>
          <p:nvPr>
            <p:ph idx="1"/>
          </p:nvPr>
        </p:nvSpPr>
        <p:spPr>
          <a:xfrm>
            <a:off x="482600" y="1507067"/>
            <a:ext cx="5444067" cy="5074860"/>
          </a:xfrm>
        </p:spPr>
        <p:txBody>
          <a:bodyPr>
            <a:noAutofit/>
          </a:bodyPr>
          <a:lstStyle/>
          <a:p>
            <a:pPr marL="0" indent="0">
              <a:buNone/>
            </a:pPr>
            <a:r>
              <a:rPr lang="en-GB" sz="2000" b="1" dirty="0"/>
              <a:t>5 tips to thrive</a:t>
            </a:r>
          </a:p>
          <a:p>
            <a:pPr marL="514350" indent="-514350">
              <a:buFont typeface="+mj-lt"/>
              <a:buAutoNum type="arabicPeriod"/>
            </a:pPr>
            <a:r>
              <a:rPr lang="en-GB" sz="2000" dirty="0"/>
              <a:t>As part of your revision, consider the types of context you can use (author, time period…)</a:t>
            </a:r>
          </a:p>
          <a:p>
            <a:pPr marL="514350" indent="-514350">
              <a:buFont typeface="+mj-lt"/>
              <a:buAutoNum type="arabicPeriod"/>
            </a:pPr>
            <a:r>
              <a:rPr lang="en-GB" sz="2000" dirty="0"/>
              <a:t>Consider what context will be relevant to which questions</a:t>
            </a:r>
          </a:p>
          <a:p>
            <a:pPr marL="514350" indent="-514350">
              <a:buFont typeface="+mj-lt"/>
              <a:buAutoNum type="arabicPeriod"/>
            </a:pPr>
            <a:r>
              <a:rPr lang="en-GB" sz="2000" dirty="0"/>
              <a:t>Balance – not too much and not too little</a:t>
            </a:r>
          </a:p>
          <a:p>
            <a:pPr marL="514350" indent="-514350">
              <a:buFont typeface="+mj-lt"/>
              <a:buAutoNum type="arabicPeriod"/>
            </a:pPr>
            <a:r>
              <a:rPr lang="en-GB" sz="2000" dirty="0"/>
              <a:t>Improve your knowledge of time periods, genre tropes, authors / poets … this can help you avoid making vague or incorrect statements</a:t>
            </a:r>
          </a:p>
          <a:p>
            <a:pPr marL="514350" indent="-514350">
              <a:buFont typeface="+mj-lt"/>
              <a:buAutoNum type="arabicPeriod"/>
            </a:pPr>
            <a:r>
              <a:rPr lang="en-GB" sz="2000" dirty="0"/>
              <a:t>Practise writing paragraphs – blending your context into your analysis</a:t>
            </a:r>
            <a:endParaRPr lang="en-GB" dirty="0"/>
          </a:p>
        </p:txBody>
      </p:sp>
      <p:sp>
        <p:nvSpPr>
          <p:cNvPr id="4" name="TextBox 3"/>
          <p:cNvSpPr txBox="1"/>
          <p:nvPr/>
        </p:nvSpPr>
        <p:spPr>
          <a:xfrm>
            <a:off x="6976534" y="1775619"/>
            <a:ext cx="4597400" cy="3477875"/>
          </a:xfrm>
          <a:prstGeom prst="rect">
            <a:avLst/>
          </a:prstGeom>
          <a:noFill/>
        </p:spPr>
        <p:txBody>
          <a:bodyPr wrap="square" rtlCol="0">
            <a:spAutoFit/>
          </a:bodyPr>
          <a:lstStyle/>
          <a:p>
            <a:r>
              <a:rPr lang="en-GB" sz="2000" dirty="0"/>
              <a:t>Macbeth Context Topics: </a:t>
            </a:r>
          </a:p>
          <a:p>
            <a:endParaRPr lang="en-GB" sz="2000" dirty="0"/>
          </a:p>
          <a:p>
            <a:pPr marL="457200" indent="-457200">
              <a:buFont typeface="Arial" panose="020B0604020202020204" pitchFamily="34" charset="0"/>
              <a:buChar char="•"/>
            </a:pPr>
            <a:r>
              <a:rPr lang="en-GB" sz="2000" dirty="0"/>
              <a:t>William Shakespeare</a:t>
            </a:r>
          </a:p>
          <a:p>
            <a:pPr marL="457200" indent="-457200">
              <a:buFont typeface="Arial" panose="020B0604020202020204" pitchFamily="34" charset="0"/>
              <a:buChar char="•"/>
            </a:pPr>
            <a:r>
              <a:rPr lang="en-GB" sz="2000" dirty="0"/>
              <a:t>Shakespearean era</a:t>
            </a:r>
          </a:p>
          <a:p>
            <a:pPr marL="457200" indent="-457200">
              <a:buFont typeface="Arial" panose="020B0604020202020204" pitchFamily="34" charset="0"/>
              <a:buChar char="•"/>
            </a:pPr>
            <a:r>
              <a:rPr lang="en-GB" sz="2000" dirty="0"/>
              <a:t>Witchcraft</a:t>
            </a:r>
          </a:p>
          <a:p>
            <a:pPr marL="457200" indent="-457200">
              <a:buFont typeface="Arial" panose="020B0604020202020204" pitchFamily="34" charset="0"/>
              <a:buChar char="•"/>
            </a:pPr>
            <a:r>
              <a:rPr lang="en-GB" sz="2000" dirty="0"/>
              <a:t>James I Scotland</a:t>
            </a:r>
          </a:p>
          <a:p>
            <a:pPr marL="457200" indent="-457200">
              <a:buFont typeface="Arial" panose="020B0604020202020204" pitchFamily="34" charset="0"/>
              <a:buChar char="•"/>
            </a:pPr>
            <a:r>
              <a:rPr lang="en-GB" sz="2000" dirty="0"/>
              <a:t>Tragedy</a:t>
            </a:r>
          </a:p>
          <a:p>
            <a:pPr marL="457200" indent="-457200">
              <a:buFont typeface="Arial" panose="020B0604020202020204" pitchFamily="34" charset="0"/>
              <a:buChar char="•"/>
            </a:pPr>
            <a:r>
              <a:rPr lang="en-GB" sz="2000" dirty="0"/>
              <a:t>Shakespearian women</a:t>
            </a:r>
          </a:p>
          <a:p>
            <a:endParaRPr lang="en-GB" sz="2000" b="1" dirty="0"/>
          </a:p>
          <a:p>
            <a:r>
              <a:rPr lang="en-GB" sz="2000" b="1" dirty="0"/>
              <a:t>You do not need to comment on context in the unseen poetry part of the paper.</a:t>
            </a:r>
          </a:p>
        </p:txBody>
      </p:sp>
    </p:spTree>
    <p:extLst>
      <p:ext uri="{BB962C8B-B14F-4D97-AF65-F5344CB8AC3E}">
        <p14:creationId xmlns:p14="http://schemas.microsoft.com/office/powerpoint/2010/main" val="681342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4614" t="14831" r="15642" b="26240"/>
          <a:stretch/>
        </p:blipFill>
        <p:spPr>
          <a:xfrm>
            <a:off x="188684" y="188686"/>
            <a:ext cx="11684001" cy="5550296"/>
          </a:xfrm>
          <a:prstGeom prst="rect">
            <a:avLst/>
          </a:prstGeom>
        </p:spPr>
      </p:pic>
    </p:spTree>
    <p:extLst>
      <p:ext uri="{BB962C8B-B14F-4D97-AF65-F5344CB8AC3E}">
        <p14:creationId xmlns:p14="http://schemas.microsoft.com/office/powerpoint/2010/main" val="3654980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Unseen</a:t>
            </a:r>
          </a:p>
        </p:txBody>
      </p:sp>
      <p:sp>
        <p:nvSpPr>
          <p:cNvPr id="3" name="Content Placeholder 2"/>
          <p:cNvSpPr>
            <a:spLocks noGrp="1"/>
          </p:cNvSpPr>
          <p:nvPr>
            <p:ph idx="1"/>
          </p:nvPr>
        </p:nvSpPr>
        <p:spPr>
          <a:xfrm>
            <a:off x="224366" y="1690688"/>
            <a:ext cx="11743267" cy="4351338"/>
          </a:xfrm>
        </p:spPr>
        <p:txBody>
          <a:bodyPr>
            <a:normAutofit/>
          </a:bodyPr>
          <a:lstStyle/>
          <a:p>
            <a:r>
              <a:rPr lang="en-GB" dirty="0"/>
              <a:t>Unseen poetry – you can still revise for something you won’t see until the day!</a:t>
            </a:r>
          </a:p>
          <a:p>
            <a:r>
              <a:rPr lang="en-GB" dirty="0"/>
              <a:t>Revise language and structure techniques. (There are lots of resources on the internet and BBC </a:t>
            </a:r>
            <a:r>
              <a:rPr lang="en-GB" dirty="0" err="1"/>
              <a:t>Bitesize</a:t>
            </a:r>
            <a:r>
              <a:rPr lang="en-GB" dirty="0"/>
              <a:t>) </a:t>
            </a:r>
            <a:r>
              <a:rPr lang="en-GB" dirty="0">
                <a:hlinkClick r:id="rId2"/>
              </a:rPr>
              <a:t>https://www.bbc.co.uk/bitesize/guides/zs4rg82/revision/2</a:t>
            </a:r>
            <a:r>
              <a:rPr lang="en-GB" dirty="0"/>
              <a:t> </a:t>
            </a:r>
          </a:p>
          <a:p>
            <a:r>
              <a:rPr lang="en-GB" dirty="0"/>
              <a:t>Look at a variety of poetic forms. </a:t>
            </a:r>
          </a:p>
          <a:p>
            <a:r>
              <a:rPr lang="en-GB" dirty="0"/>
              <a:t>Read a variety of poems and practise using our approaching unseen poetry strategy.</a:t>
            </a:r>
          </a:p>
          <a:p>
            <a:r>
              <a:rPr lang="en-GB" dirty="0"/>
              <a:t>Complete past papers. </a:t>
            </a:r>
            <a:r>
              <a:rPr lang="en-GB" dirty="0">
                <a:hlinkClick r:id="rId3"/>
              </a:rPr>
              <a:t>https://www.aqa.org.uk/subjects/english/gcse/english-literature-8702/assessment-resources</a:t>
            </a:r>
            <a:r>
              <a:rPr lang="en-GB" dirty="0"/>
              <a:t> </a:t>
            </a:r>
          </a:p>
        </p:txBody>
      </p:sp>
    </p:spTree>
    <p:extLst>
      <p:ext uri="{BB962C8B-B14F-4D97-AF65-F5344CB8AC3E}">
        <p14:creationId xmlns:p14="http://schemas.microsoft.com/office/powerpoint/2010/main" val="3262667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90286" y="213961"/>
            <a:ext cx="6096000" cy="6709529"/>
          </a:xfrm>
          <a:prstGeom prst="rect">
            <a:avLst/>
          </a:prstGeom>
        </p:spPr>
        <p:txBody>
          <a:bodyPr>
            <a:spAutoFit/>
          </a:bodyPr>
          <a:lstStyle/>
          <a:p>
            <a:r>
              <a:rPr lang="en-US" sz="1600" b="1" dirty="0"/>
              <a:t>Moving</a:t>
            </a:r>
          </a:p>
          <a:p>
            <a:r>
              <a:rPr lang="en-US" sz="1600" dirty="0"/>
              <a:t>Moving in, I think I thought</a:t>
            </a:r>
          </a:p>
          <a:p>
            <a:r>
              <a:rPr lang="en-US" sz="1600" dirty="0"/>
              <a:t>that here was a house</a:t>
            </a:r>
          </a:p>
          <a:p>
            <a:r>
              <a:rPr lang="en-US" sz="1600" dirty="0"/>
              <a:t>in which our troubled souls</a:t>
            </a:r>
          </a:p>
          <a:p>
            <a:r>
              <a:rPr lang="en-US" sz="1600" dirty="0"/>
              <a:t>might one day come to rest.</a:t>
            </a:r>
          </a:p>
          <a:p>
            <a:r>
              <a:rPr lang="en-US" sz="1600" dirty="0"/>
              <a:t>Nothing in the street seemed planned,</a:t>
            </a:r>
          </a:p>
          <a:p>
            <a:r>
              <a:rPr lang="en-US" sz="1600" dirty="0"/>
              <a:t>each house a blueprint of the grand.</a:t>
            </a:r>
          </a:p>
          <a:p>
            <a:r>
              <a:rPr lang="en-US" sz="1600" dirty="0"/>
              <a:t>But there were omens from the start.</a:t>
            </a:r>
          </a:p>
          <a:p>
            <a:r>
              <a:rPr lang="en-US" sz="1600" dirty="0"/>
              <a:t>Our hired van came late –</a:t>
            </a:r>
          </a:p>
          <a:p>
            <a:r>
              <a:rPr lang="en-US" sz="1600" dirty="0"/>
              <a:t>Stock full of toys, your clothes, our books,</a:t>
            </a:r>
          </a:p>
          <a:p>
            <a:r>
              <a:rPr lang="en-US" sz="1600" dirty="0"/>
              <a:t>the tired ten year wedding gifts which</a:t>
            </a:r>
          </a:p>
          <a:p>
            <a:r>
              <a:rPr lang="en-US" sz="1600" dirty="0"/>
              <a:t>symbolized our disappointment.</a:t>
            </a:r>
          </a:p>
          <a:p>
            <a:r>
              <a:rPr lang="en-US" sz="1600" dirty="0"/>
              <a:t>Walking for milk to lace our tea</a:t>
            </a:r>
          </a:p>
          <a:p>
            <a:r>
              <a:rPr lang="en-US" sz="1600" dirty="0"/>
              <a:t>I passed another scene of change.</a:t>
            </a:r>
          </a:p>
          <a:p>
            <a:r>
              <a:rPr lang="en-US" sz="1600" dirty="0"/>
              <a:t>in a front room behind a bay she stood alone</a:t>
            </a:r>
          </a:p>
          <a:p>
            <a:r>
              <a:rPr lang="en-US" sz="1600" dirty="0"/>
              <a:t>contemplating a vacancy.</a:t>
            </a:r>
          </a:p>
          <a:p>
            <a:r>
              <a:rPr lang="en-US" sz="1600" dirty="0"/>
              <a:t>Her parents and her kids standing at the door,</a:t>
            </a:r>
          </a:p>
          <a:p>
            <a:r>
              <a:rPr lang="en-US" sz="1600" dirty="0"/>
              <a:t>the cases lined like gravestones in the hall.</a:t>
            </a:r>
          </a:p>
          <a:p>
            <a:r>
              <a:rPr lang="en-US" sz="1600" dirty="0"/>
              <a:t>When it came, the day I left that place,</a:t>
            </a:r>
          </a:p>
          <a:p>
            <a:r>
              <a:rPr lang="en-US" sz="1600" dirty="0"/>
              <a:t>I thought of this, how she’d watch me pass,</a:t>
            </a:r>
          </a:p>
          <a:p>
            <a:r>
              <a:rPr lang="en-US" sz="1600" dirty="0"/>
              <a:t>her empty eyes, the rawness of her face,</a:t>
            </a:r>
          </a:p>
          <a:p>
            <a:r>
              <a:rPr lang="en-US" sz="1600" dirty="0"/>
              <a:t>how it seemed to stand for something</a:t>
            </a:r>
          </a:p>
          <a:p>
            <a:r>
              <a:rPr lang="en-US" sz="1600" dirty="0"/>
              <a:t>pre-determined, a truth about life,</a:t>
            </a:r>
          </a:p>
          <a:p>
            <a:r>
              <a:rPr lang="en-US" sz="1600" dirty="0"/>
              <a:t>each of us alone, an empty space.</a:t>
            </a:r>
          </a:p>
          <a:p>
            <a:endParaRPr lang="en-US" sz="1600" dirty="0"/>
          </a:p>
          <a:p>
            <a:r>
              <a:rPr lang="en-US" sz="1600" dirty="0"/>
              <a:t>John </a:t>
            </a:r>
            <a:r>
              <a:rPr lang="en-US" sz="1600" dirty="0" err="1"/>
              <a:t>Pownall</a:t>
            </a:r>
            <a:r>
              <a:rPr lang="en-US" sz="1600" dirty="0"/>
              <a:t> </a:t>
            </a:r>
            <a:endParaRPr lang="en-GB" sz="1600" dirty="0"/>
          </a:p>
        </p:txBody>
      </p:sp>
      <p:sp>
        <p:nvSpPr>
          <p:cNvPr id="4" name="Rectangle 3"/>
          <p:cNvSpPr/>
          <p:nvPr/>
        </p:nvSpPr>
        <p:spPr>
          <a:xfrm>
            <a:off x="4005941" y="297719"/>
            <a:ext cx="7968343" cy="830997"/>
          </a:xfrm>
          <a:prstGeom prst="rect">
            <a:avLst/>
          </a:prstGeom>
        </p:spPr>
        <p:txBody>
          <a:bodyPr wrap="square">
            <a:spAutoFit/>
          </a:bodyPr>
          <a:lstStyle/>
          <a:p>
            <a:r>
              <a:rPr lang="en-US" sz="2400" b="1" dirty="0"/>
              <a:t>In ‘Moving’, how does the poet present the speaker’s feelings about what it means to move home? (24 marks)</a:t>
            </a:r>
            <a:endParaRPr lang="en-GB" sz="2400" b="1" dirty="0"/>
          </a:p>
        </p:txBody>
      </p:sp>
      <p:sp>
        <p:nvSpPr>
          <p:cNvPr id="5" name="Rectangle 4"/>
          <p:cNvSpPr/>
          <p:nvPr/>
        </p:nvSpPr>
        <p:spPr>
          <a:xfrm>
            <a:off x="5181599" y="1654628"/>
            <a:ext cx="6139543" cy="2203680"/>
          </a:xfrm>
          <a:prstGeom prst="rect">
            <a:avLst/>
          </a:prstGeom>
          <a:ln w="19050">
            <a:solidFill>
              <a:srgbClr val="FF0000"/>
            </a:solidFill>
          </a:ln>
        </p:spPr>
        <p:txBody>
          <a:bodyPr wrap="square">
            <a:spAutoFit/>
          </a:bodyPr>
          <a:lstStyle/>
          <a:p>
            <a:pPr>
              <a:lnSpc>
                <a:spcPct val="107000"/>
              </a:lnSpc>
              <a:spcAft>
                <a:spcPts val="800"/>
              </a:spcAft>
              <a:tabLst>
                <a:tab pos="90170" algn="l"/>
              </a:tabLst>
            </a:pPr>
            <a:r>
              <a:rPr lang="en-GB" sz="2400" b="1" dirty="0">
                <a:latin typeface="Informal Roman" panose="030604020304060B0204" pitchFamily="66" charset="0"/>
                <a:ea typeface="Calibri" panose="020F0502020204030204" pitchFamily="34" charset="0"/>
                <a:cs typeface="Times New Roman" panose="02020603050405020304" pitchFamily="18" charset="0"/>
              </a:rPr>
              <a:t>Strategy for Approaching Poetry</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tabLst>
                <a:tab pos="90170" algn="l"/>
              </a:tabLst>
            </a:pPr>
            <a:r>
              <a:rPr lang="en-GB" sz="1400" dirty="0">
                <a:latin typeface="Calibri" panose="020F0502020204030204" pitchFamily="34" charset="0"/>
                <a:ea typeface="Calibri" panose="020F0502020204030204" pitchFamily="34" charset="0"/>
                <a:cs typeface="Times New Roman" panose="02020603050405020304" pitchFamily="18" charset="0"/>
              </a:rPr>
              <a:t>Look at the </a:t>
            </a:r>
            <a:r>
              <a:rPr lang="en-GB" sz="1400" b="1" dirty="0">
                <a:latin typeface="Calibri" panose="020F0502020204030204" pitchFamily="34" charset="0"/>
                <a:ea typeface="Calibri" panose="020F0502020204030204" pitchFamily="34" charset="0"/>
                <a:cs typeface="Times New Roman" panose="02020603050405020304" pitchFamily="18" charset="0"/>
              </a:rPr>
              <a:t>title</a:t>
            </a:r>
            <a:r>
              <a:rPr lang="en-GB" sz="1400" dirty="0">
                <a:latin typeface="Calibri" panose="020F0502020204030204" pitchFamily="34" charset="0"/>
                <a:ea typeface="Calibri" panose="020F0502020204030204" pitchFamily="34" charset="0"/>
                <a:cs typeface="Times New Roman" panose="02020603050405020304" pitchFamily="18" charset="0"/>
              </a:rPr>
              <a:t>; what inferences can we make about the poem from this? What connotations might there be of the title?</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tabLst>
                <a:tab pos="90170" algn="l"/>
              </a:tabLst>
            </a:pPr>
            <a:r>
              <a:rPr lang="en-GB" sz="1400" b="1" dirty="0">
                <a:latin typeface="Calibri" panose="020F0502020204030204" pitchFamily="34" charset="0"/>
                <a:ea typeface="Calibri" panose="020F0502020204030204" pitchFamily="34" charset="0"/>
                <a:cs typeface="Times New Roman" panose="02020603050405020304" pitchFamily="18" charset="0"/>
              </a:rPr>
              <a:t>Read</a:t>
            </a:r>
            <a:r>
              <a:rPr lang="en-GB" sz="1400" dirty="0">
                <a:latin typeface="Calibri" panose="020F0502020204030204" pitchFamily="34" charset="0"/>
                <a:ea typeface="Calibri" panose="020F0502020204030204" pitchFamily="34" charset="0"/>
                <a:cs typeface="Times New Roman" panose="02020603050405020304" pitchFamily="18" charset="0"/>
              </a:rPr>
              <a:t> the poem – note down any </a:t>
            </a:r>
            <a:r>
              <a:rPr lang="en-GB" sz="1400" b="1" dirty="0">
                <a:latin typeface="Calibri" panose="020F0502020204030204" pitchFamily="34" charset="0"/>
                <a:ea typeface="Calibri" panose="020F0502020204030204" pitchFamily="34" charset="0"/>
                <a:cs typeface="Times New Roman" panose="02020603050405020304" pitchFamily="18" charset="0"/>
              </a:rPr>
              <a:t>feelings / thoughts</a:t>
            </a:r>
            <a:r>
              <a:rPr lang="en-GB" sz="1400" dirty="0">
                <a:latin typeface="Calibri" panose="020F0502020204030204" pitchFamily="34" charset="0"/>
                <a:ea typeface="Calibri" panose="020F0502020204030204" pitchFamily="34" charset="0"/>
                <a:cs typeface="Times New Roman" panose="02020603050405020304" pitchFamily="18" charset="0"/>
              </a:rPr>
              <a:t> you have as you read.</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tabLst>
                <a:tab pos="90170" algn="l"/>
              </a:tabLst>
            </a:pPr>
            <a:r>
              <a:rPr lang="en-GB" sz="1400" b="1" dirty="0">
                <a:latin typeface="Calibri" panose="020F0502020204030204" pitchFamily="34" charset="0"/>
                <a:ea typeface="Calibri" panose="020F0502020204030204" pitchFamily="34" charset="0"/>
                <a:cs typeface="Times New Roman" panose="02020603050405020304" pitchFamily="18" charset="0"/>
              </a:rPr>
              <a:t>Read </a:t>
            </a:r>
            <a:r>
              <a:rPr lang="en-GB" sz="1400" dirty="0">
                <a:latin typeface="Calibri" panose="020F0502020204030204" pitchFamily="34" charset="0"/>
                <a:ea typeface="Calibri" panose="020F0502020204030204" pitchFamily="34" charset="0"/>
                <a:cs typeface="Times New Roman" panose="02020603050405020304" pitchFamily="18" charset="0"/>
              </a:rPr>
              <a:t>the poem again and </a:t>
            </a:r>
            <a:r>
              <a:rPr lang="en-GB" sz="1400" b="1" dirty="0">
                <a:latin typeface="Calibri" panose="020F0502020204030204" pitchFamily="34" charset="0"/>
                <a:ea typeface="Calibri" panose="020F0502020204030204" pitchFamily="34" charset="0"/>
                <a:cs typeface="Times New Roman" panose="02020603050405020304" pitchFamily="18" charset="0"/>
              </a:rPr>
              <a:t>annotate</a:t>
            </a:r>
            <a:r>
              <a:rPr lang="en-GB" sz="1400" dirty="0">
                <a:latin typeface="Calibri" panose="020F0502020204030204" pitchFamily="34" charset="0"/>
                <a:ea typeface="Calibri" panose="020F0502020204030204" pitchFamily="34" charset="0"/>
                <a:cs typeface="Times New Roman" panose="02020603050405020304" pitchFamily="18" charset="0"/>
              </a:rPr>
              <a:t> methods (language / structure). What is the message of the poem? How has that been communicated?</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90170" algn="l"/>
              </a:tabLst>
            </a:pPr>
            <a:r>
              <a:rPr lang="en-GB" sz="1400" dirty="0">
                <a:latin typeface="Calibri" panose="020F0502020204030204" pitchFamily="34" charset="0"/>
                <a:ea typeface="Calibri" panose="020F0502020204030204" pitchFamily="34" charset="0"/>
                <a:cs typeface="Times New Roman" panose="02020603050405020304" pitchFamily="18" charset="0"/>
              </a:rPr>
              <a:t>Identify </a:t>
            </a:r>
            <a:r>
              <a:rPr lang="en-GB" sz="1400" b="1" dirty="0">
                <a:latin typeface="Calibri" panose="020F0502020204030204" pitchFamily="34" charset="0"/>
                <a:ea typeface="Calibri" panose="020F0502020204030204" pitchFamily="34" charset="0"/>
                <a:cs typeface="Times New Roman" panose="02020603050405020304" pitchFamily="18" charset="0"/>
              </a:rPr>
              <a:t>3 key quotes</a:t>
            </a:r>
            <a:r>
              <a:rPr lang="en-GB" sz="1400" dirty="0">
                <a:latin typeface="Calibri" panose="020F0502020204030204" pitchFamily="34" charset="0"/>
                <a:ea typeface="Calibri" panose="020F0502020204030204" pitchFamily="34" charset="0"/>
                <a:cs typeface="Times New Roman" panose="02020603050405020304" pitchFamily="18" charset="0"/>
              </a:rPr>
              <a:t> that you would want to focus on – try to make one of these about structure </a:t>
            </a:r>
            <a:r>
              <a:rPr lang="en-GB" sz="1200" i="1" dirty="0">
                <a:latin typeface="Calibri" panose="020F0502020204030204" pitchFamily="34" charset="0"/>
                <a:ea typeface="Calibri" panose="020F0502020204030204" pitchFamily="34" charset="0"/>
                <a:cs typeface="Times New Roman" panose="02020603050405020304" pitchFamily="18" charset="0"/>
              </a:rPr>
              <a:t>(think about what the question has asked you to focus 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1526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19314" y="435428"/>
            <a:ext cx="6096000" cy="5909310"/>
          </a:xfrm>
          <a:prstGeom prst="rect">
            <a:avLst/>
          </a:prstGeom>
        </p:spPr>
        <p:txBody>
          <a:bodyPr>
            <a:spAutoFit/>
          </a:bodyPr>
          <a:lstStyle/>
          <a:p>
            <a:r>
              <a:rPr lang="en-US" sz="1400" b="1" dirty="0"/>
              <a:t>Abandoned Farmhouse</a:t>
            </a:r>
          </a:p>
          <a:p>
            <a:r>
              <a:rPr lang="en-US" sz="1400" dirty="0"/>
              <a:t>He was a big man, says the size of his shoes</a:t>
            </a:r>
          </a:p>
          <a:p>
            <a:r>
              <a:rPr lang="en-US" sz="1400" dirty="0"/>
              <a:t>on a pile of broken dishes by the house;</a:t>
            </a:r>
          </a:p>
          <a:p>
            <a:r>
              <a:rPr lang="en-US" sz="1400" dirty="0"/>
              <a:t>a tall man too, says the length of the bed</a:t>
            </a:r>
          </a:p>
          <a:p>
            <a:r>
              <a:rPr lang="en-US" sz="1400" dirty="0"/>
              <a:t>in an upstairs room; and a good, God-fearing man,</a:t>
            </a:r>
          </a:p>
          <a:p>
            <a:r>
              <a:rPr lang="en-US" sz="1400" dirty="0"/>
              <a:t>says the Bible with a broken back</a:t>
            </a:r>
          </a:p>
          <a:p>
            <a:r>
              <a:rPr lang="en-US" sz="1400" dirty="0"/>
              <a:t>on the floor below the window, dusty with sun;</a:t>
            </a:r>
          </a:p>
          <a:p>
            <a:r>
              <a:rPr lang="en-US" sz="1400" dirty="0"/>
              <a:t>but not a man for farming, say the fields</a:t>
            </a:r>
          </a:p>
          <a:p>
            <a:r>
              <a:rPr lang="en-US" sz="1400" dirty="0"/>
              <a:t>cluttered with boulders and the leaky barn.</a:t>
            </a:r>
          </a:p>
          <a:p>
            <a:r>
              <a:rPr lang="en-US" sz="1400" dirty="0"/>
              <a:t>A woman lived with him, says the bedroom wall</a:t>
            </a:r>
          </a:p>
          <a:p>
            <a:r>
              <a:rPr lang="en-US" sz="1400" dirty="0"/>
              <a:t>papered with lilacs and the kitchen shelves</a:t>
            </a:r>
          </a:p>
          <a:p>
            <a:r>
              <a:rPr lang="en-US" sz="1400" dirty="0"/>
              <a:t>covered with oilcloth, and they had a child,</a:t>
            </a:r>
          </a:p>
          <a:p>
            <a:r>
              <a:rPr lang="en-US" sz="1400" dirty="0"/>
              <a:t>says the sandbox made from a tractor tire.</a:t>
            </a:r>
          </a:p>
          <a:p>
            <a:r>
              <a:rPr lang="en-US" sz="1400" dirty="0"/>
              <a:t>Money was scarce, say the jars of plum preserves</a:t>
            </a:r>
          </a:p>
          <a:p>
            <a:r>
              <a:rPr lang="en-US" sz="1400" dirty="0"/>
              <a:t>and canned tomatoes sealed in the cellar hole.</a:t>
            </a:r>
          </a:p>
          <a:p>
            <a:r>
              <a:rPr lang="en-US" sz="1400" dirty="0"/>
              <a:t>And the winters cold, say the rags in the window frames.</a:t>
            </a:r>
          </a:p>
          <a:p>
            <a:r>
              <a:rPr lang="en-US" sz="1400" dirty="0"/>
              <a:t>It was lonely here, says the narrow country road.</a:t>
            </a:r>
          </a:p>
          <a:p>
            <a:r>
              <a:rPr lang="en-US" sz="1400" dirty="0"/>
              <a:t>Something went wrong, says the empty house</a:t>
            </a:r>
          </a:p>
          <a:p>
            <a:r>
              <a:rPr lang="en-US" sz="1400" dirty="0"/>
              <a:t>in the weed-choked yard. Stones in the fields</a:t>
            </a:r>
          </a:p>
          <a:p>
            <a:r>
              <a:rPr lang="en-US" sz="1400" dirty="0"/>
              <a:t>say he was not a farmer; the still-sealed jars</a:t>
            </a:r>
          </a:p>
          <a:p>
            <a:r>
              <a:rPr lang="en-US" sz="1400" dirty="0"/>
              <a:t>in the cellar say she left in a nervous haste.</a:t>
            </a:r>
          </a:p>
          <a:p>
            <a:r>
              <a:rPr lang="en-US" sz="1400" dirty="0"/>
              <a:t>And the child? Its toys are strewn in the yard</a:t>
            </a:r>
          </a:p>
          <a:p>
            <a:r>
              <a:rPr lang="en-US" sz="1400" dirty="0"/>
              <a:t>like branches after a storm—a rubber cow,</a:t>
            </a:r>
          </a:p>
          <a:p>
            <a:r>
              <a:rPr lang="en-US" sz="1400" dirty="0"/>
              <a:t>a rusty tractor with a broken plow,</a:t>
            </a:r>
          </a:p>
          <a:p>
            <a:r>
              <a:rPr lang="en-US" sz="1400" dirty="0"/>
              <a:t>a doll in overalls. Something went wrong, they say.</a:t>
            </a:r>
          </a:p>
          <a:p>
            <a:endParaRPr lang="en-US" sz="1400" dirty="0"/>
          </a:p>
          <a:p>
            <a:r>
              <a:rPr lang="en-US" sz="1400" dirty="0"/>
              <a:t>Ted </a:t>
            </a:r>
            <a:r>
              <a:rPr lang="en-US" sz="1400" dirty="0" err="1"/>
              <a:t>Kooser</a:t>
            </a:r>
            <a:endParaRPr lang="en-GB" sz="1400" dirty="0"/>
          </a:p>
        </p:txBody>
      </p:sp>
      <p:sp>
        <p:nvSpPr>
          <p:cNvPr id="4" name="Rectangle 3"/>
          <p:cNvSpPr/>
          <p:nvPr/>
        </p:nvSpPr>
        <p:spPr>
          <a:xfrm>
            <a:off x="4731657" y="435428"/>
            <a:ext cx="6995886" cy="1323439"/>
          </a:xfrm>
          <a:prstGeom prst="rect">
            <a:avLst/>
          </a:prstGeom>
        </p:spPr>
        <p:txBody>
          <a:bodyPr wrap="square">
            <a:spAutoFit/>
          </a:bodyPr>
          <a:lstStyle/>
          <a:p>
            <a:r>
              <a:rPr lang="en-US" sz="2000" b="1" dirty="0"/>
              <a:t>In both ‘Moving’ and ‘Abandoned Farmhouse’ the speakers describe feelings about empty or abandoned homes. What are the similarities and/or differences between the ways the poets present those feelings? (8 marks)</a:t>
            </a:r>
            <a:endParaRPr lang="en-GB" sz="2000" b="1" dirty="0"/>
          </a:p>
        </p:txBody>
      </p:sp>
      <p:sp>
        <p:nvSpPr>
          <p:cNvPr id="5" name="Rectangle 4"/>
          <p:cNvSpPr/>
          <p:nvPr/>
        </p:nvSpPr>
        <p:spPr>
          <a:xfrm>
            <a:off x="5159828" y="2423885"/>
            <a:ext cx="6139543" cy="2203680"/>
          </a:xfrm>
          <a:prstGeom prst="rect">
            <a:avLst/>
          </a:prstGeom>
          <a:ln w="19050">
            <a:solidFill>
              <a:srgbClr val="FF0000"/>
            </a:solidFill>
          </a:ln>
        </p:spPr>
        <p:txBody>
          <a:bodyPr wrap="square">
            <a:spAutoFit/>
          </a:bodyPr>
          <a:lstStyle/>
          <a:p>
            <a:pPr>
              <a:lnSpc>
                <a:spcPct val="107000"/>
              </a:lnSpc>
              <a:spcAft>
                <a:spcPts val="800"/>
              </a:spcAft>
              <a:tabLst>
                <a:tab pos="90170" algn="l"/>
              </a:tabLst>
            </a:pPr>
            <a:r>
              <a:rPr lang="en-GB" sz="2400" b="1" dirty="0">
                <a:latin typeface="Informal Roman" panose="030604020304060B0204" pitchFamily="66" charset="0"/>
                <a:ea typeface="Calibri" panose="020F0502020204030204" pitchFamily="34" charset="0"/>
                <a:cs typeface="Times New Roman" panose="02020603050405020304" pitchFamily="18" charset="0"/>
              </a:rPr>
              <a:t>Strategy for Approaching Poetry</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tabLst>
                <a:tab pos="90170" algn="l"/>
              </a:tabLst>
            </a:pPr>
            <a:r>
              <a:rPr lang="en-GB" sz="1400" dirty="0">
                <a:latin typeface="Calibri" panose="020F0502020204030204" pitchFamily="34" charset="0"/>
                <a:ea typeface="Calibri" panose="020F0502020204030204" pitchFamily="34" charset="0"/>
                <a:cs typeface="Times New Roman" panose="02020603050405020304" pitchFamily="18" charset="0"/>
              </a:rPr>
              <a:t>Look at the </a:t>
            </a:r>
            <a:r>
              <a:rPr lang="en-GB" sz="1400" b="1" dirty="0">
                <a:latin typeface="Calibri" panose="020F0502020204030204" pitchFamily="34" charset="0"/>
                <a:ea typeface="Calibri" panose="020F0502020204030204" pitchFamily="34" charset="0"/>
                <a:cs typeface="Times New Roman" panose="02020603050405020304" pitchFamily="18" charset="0"/>
              </a:rPr>
              <a:t>title</a:t>
            </a:r>
            <a:r>
              <a:rPr lang="en-GB" sz="1400" dirty="0">
                <a:latin typeface="Calibri" panose="020F0502020204030204" pitchFamily="34" charset="0"/>
                <a:ea typeface="Calibri" panose="020F0502020204030204" pitchFamily="34" charset="0"/>
                <a:cs typeface="Times New Roman" panose="02020603050405020304" pitchFamily="18" charset="0"/>
              </a:rPr>
              <a:t>; what inferences can we make about the poem from this? What connotations might there be of the title?</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tabLst>
                <a:tab pos="90170" algn="l"/>
              </a:tabLst>
            </a:pPr>
            <a:r>
              <a:rPr lang="en-GB" sz="1400" b="1" dirty="0">
                <a:latin typeface="Calibri" panose="020F0502020204030204" pitchFamily="34" charset="0"/>
                <a:ea typeface="Calibri" panose="020F0502020204030204" pitchFamily="34" charset="0"/>
                <a:cs typeface="Times New Roman" panose="02020603050405020304" pitchFamily="18" charset="0"/>
              </a:rPr>
              <a:t>Read</a:t>
            </a:r>
            <a:r>
              <a:rPr lang="en-GB" sz="1400" dirty="0">
                <a:latin typeface="Calibri" panose="020F0502020204030204" pitchFamily="34" charset="0"/>
                <a:ea typeface="Calibri" panose="020F0502020204030204" pitchFamily="34" charset="0"/>
                <a:cs typeface="Times New Roman" panose="02020603050405020304" pitchFamily="18" charset="0"/>
              </a:rPr>
              <a:t> the poem – note down any </a:t>
            </a:r>
            <a:r>
              <a:rPr lang="en-GB" sz="1400" b="1" dirty="0">
                <a:latin typeface="Calibri" panose="020F0502020204030204" pitchFamily="34" charset="0"/>
                <a:ea typeface="Calibri" panose="020F0502020204030204" pitchFamily="34" charset="0"/>
                <a:cs typeface="Times New Roman" panose="02020603050405020304" pitchFamily="18" charset="0"/>
              </a:rPr>
              <a:t>feelings / thoughts</a:t>
            </a:r>
            <a:r>
              <a:rPr lang="en-GB" sz="1400" dirty="0">
                <a:latin typeface="Calibri" panose="020F0502020204030204" pitchFamily="34" charset="0"/>
                <a:ea typeface="Calibri" panose="020F0502020204030204" pitchFamily="34" charset="0"/>
                <a:cs typeface="Times New Roman" panose="02020603050405020304" pitchFamily="18" charset="0"/>
              </a:rPr>
              <a:t> you have as you read.</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tabLst>
                <a:tab pos="90170" algn="l"/>
              </a:tabLst>
            </a:pPr>
            <a:r>
              <a:rPr lang="en-GB" sz="1400" b="1" dirty="0">
                <a:latin typeface="Calibri" panose="020F0502020204030204" pitchFamily="34" charset="0"/>
                <a:ea typeface="Calibri" panose="020F0502020204030204" pitchFamily="34" charset="0"/>
                <a:cs typeface="Times New Roman" panose="02020603050405020304" pitchFamily="18" charset="0"/>
              </a:rPr>
              <a:t>Read </a:t>
            </a:r>
            <a:r>
              <a:rPr lang="en-GB" sz="1400" dirty="0">
                <a:latin typeface="Calibri" panose="020F0502020204030204" pitchFamily="34" charset="0"/>
                <a:ea typeface="Calibri" panose="020F0502020204030204" pitchFamily="34" charset="0"/>
                <a:cs typeface="Times New Roman" panose="02020603050405020304" pitchFamily="18" charset="0"/>
              </a:rPr>
              <a:t>the poem again and </a:t>
            </a:r>
            <a:r>
              <a:rPr lang="en-GB" sz="1400" b="1" dirty="0">
                <a:latin typeface="Calibri" panose="020F0502020204030204" pitchFamily="34" charset="0"/>
                <a:ea typeface="Calibri" panose="020F0502020204030204" pitchFamily="34" charset="0"/>
                <a:cs typeface="Times New Roman" panose="02020603050405020304" pitchFamily="18" charset="0"/>
              </a:rPr>
              <a:t>annotate</a:t>
            </a:r>
            <a:r>
              <a:rPr lang="en-GB" sz="1400" dirty="0">
                <a:latin typeface="Calibri" panose="020F0502020204030204" pitchFamily="34" charset="0"/>
                <a:ea typeface="Calibri" panose="020F0502020204030204" pitchFamily="34" charset="0"/>
                <a:cs typeface="Times New Roman" panose="02020603050405020304" pitchFamily="18" charset="0"/>
              </a:rPr>
              <a:t> methods (language / structure). What is the message of the poem? How has that been communicated?</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90170" algn="l"/>
              </a:tabLst>
            </a:pPr>
            <a:r>
              <a:rPr lang="en-GB" sz="1400" dirty="0">
                <a:latin typeface="Calibri" panose="020F0502020204030204" pitchFamily="34" charset="0"/>
                <a:ea typeface="Calibri" panose="020F0502020204030204" pitchFamily="34" charset="0"/>
                <a:cs typeface="Times New Roman" panose="02020603050405020304" pitchFamily="18" charset="0"/>
              </a:rPr>
              <a:t>Identify </a:t>
            </a:r>
            <a:r>
              <a:rPr lang="en-GB" sz="1400" b="1" dirty="0">
                <a:latin typeface="Calibri" panose="020F0502020204030204" pitchFamily="34" charset="0"/>
                <a:ea typeface="Calibri" panose="020F0502020204030204" pitchFamily="34" charset="0"/>
                <a:cs typeface="Times New Roman" panose="02020603050405020304" pitchFamily="18" charset="0"/>
              </a:rPr>
              <a:t>3 key quotes</a:t>
            </a:r>
            <a:r>
              <a:rPr lang="en-GB" sz="1400" dirty="0">
                <a:latin typeface="Calibri" panose="020F0502020204030204" pitchFamily="34" charset="0"/>
                <a:ea typeface="Calibri" panose="020F0502020204030204" pitchFamily="34" charset="0"/>
                <a:cs typeface="Times New Roman" panose="02020603050405020304" pitchFamily="18" charset="0"/>
              </a:rPr>
              <a:t> that you would want to focus on – try to make one of these about structure </a:t>
            </a:r>
            <a:r>
              <a:rPr lang="en-GB" sz="1200" i="1" dirty="0">
                <a:latin typeface="Calibri" panose="020F0502020204030204" pitchFamily="34" charset="0"/>
                <a:ea typeface="Calibri" panose="020F0502020204030204" pitchFamily="34" charset="0"/>
                <a:cs typeface="Times New Roman" panose="02020603050405020304" pitchFamily="18" charset="0"/>
              </a:rPr>
              <a:t>(think about what the question has asked you to focus 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37014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733" y="229659"/>
            <a:ext cx="10515600" cy="1325563"/>
          </a:xfrm>
        </p:spPr>
        <p:txBody>
          <a:bodyPr/>
          <a:lstStyle/>
          <a:p>
            <a:r>
              <a:rPr lang="en-GB" dirty="0"/>
              <a:t>Helpful Vocabulary</a:t>
            </a:r>
            <a:br>
              <a:rPr lang="en-GB" dirty="0"/>
            </a:br>
            <a:r>
              <a:rPr lang="en-GB" sz="2000" dirty="0"/>
              <a:t>Develop your essays with the following vocabulary: </a:t>
            </a:r>
            <a:endParaRPr lang="en-GB" dirty="0"/>
          </a:p>
        </p:txBody>
      </p:sp>
      <p:sp>
        <p:nvSpPr>
          <p:cNvPr id="3" name="Content Placeholder 2"/>
          <p:cNvSpPr>
            <a:spLocks noGrp="1"/>
          </p:cNvSpPr>
          <p:nvPr>
            <p:ph idx="1"/>
          </p:nvPr>
        </p:nvSpPr>
        <p:spPr>
          <a:xfrm>
            <a:off x="702733" y="1825625"/>
            <a:ext cx="3877733" cy="4351338"/>
          </a:xfrm>
        </p:spPr>
        <p:txBody>
          <a:bodyPr>
            <a:normAutofit/>
          </a:bodyPr>
          <a:lstStyle/>
          <a:p>
            <a:r>
              <a:rPr lang="en-GB" dirty="0"/>
              <a:t>Instead of writing ‘Shakespeare’ uses the quote / word …’</a:t>
            </a:r>
          </a:p>
          <a:p>
            <a:pPr marL="0" indent="0">
              <a:buNone/>
            </a:pPr>
            <a:r>
              <a:rPr lang="en-GB" dirty="0"/>
              <a:t>Consider using ‘</a:t>
            </a:r>
            <a:r>
              <a:rPr lang="en-GB" b="1" dirty="0"/>
              <a:t>phrase</a:t>
            </a:r>
            <a:r>
              <a:rPr lang="en-GB" dirty="0"/>
              <a:t>’ or ‘</a:t>
            </a:r>
            <a:r>
              <a:rPr lang="en-GB" b="1" dirty="0"/>
              <a:t>line</a:t>
            </a:r>
            <a:r>
              <a:rPr lang="en-GB" dirty="0"/>
              <a:t>’ or identify the language feature ‘use of </a:t>
            </a:r>
            <a:r>
              <a:rPr lang="en-GB" b="1" dirty="0"/>
              <a:t>irony</a:t>
            </a:r>
            <a:r>
              <a:rPr lang="en-GB" dirty="0"/>
              <a:t> / </a:t>
            </a:r>
            <a:r>
              <a:rPr lang="en-GB" b="1" dirty="0"/>
              <a:t>simile</a:t>
            </a:r>
            <a:r>
              <a:rPr lang="en-GB" dirty="0"/>
              <a:t>’ or describe the sentence function ‘Shakespeare’ uses the </a:t>
            </a:r>
            <a:r>
              <a:rPr lang="en-GB" b="1" dirty="0"/>
              <a:t>exclamatory</a:t>
            </a:r>
            <a:r>
              <a:rPr lang="en-GB" dirty="0"/>
              <a:t>’ </a:t>
            </a:r>
          </a:p>
        </p:txBody>
      </p:sp>
      <p:sp>
        <p:nvSpPr>
          <p:cNvPr id="4" name="TextBox 3"/>
          <p:cNvSpPr txBox="1"/>
          <p:nvPr/>
        </p:nvSpPr>
        <p:spPr>
          <a:xfrm>
            <a:off x="6163733" y="1363960"/>
            <a:ext cx="4351867" cy="923330"/>
          </a:xfrm>
          <a:prstGeom prst="rect">
            <a:avLst/>
          </a:prstGeom>
          <a:noFill/>
        </p:spPr>
        <p:txBody>
          <a:bodyPr wrap="square" rtlCol="0">
            <a:spAutoFit/>
          </a:bodyPr>
          <a:lstStyle/>
          <a:p>
            <a:r>
              <a:rPr lang="en-GB" b="1" dirty="0"/>
              <a:t>Analytical Verbs: </a:t>
            </a:r>
            <a:r>
              <a:rPr lang="en-GB" dirty="0"/>
              <a:t>helps make clear what you think the writer is doing and why. </a:t>
            </a:r>
          </a:p>
          <a:p>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2729906800"/>
              </p:ext>
            </p:extLst>
          </p:nvPr>
        </p:nvGraphicFramePr>
        <p:xfrm>
          <a:off x="5418667" y="2182256"/>
          <a:ext cx="6265332" cy="3638076"/>
        </p:xfrm>
        <a:graphic>
          <a:graphicData uri="http://schemas.openxmlformats.org/drawingml/2006/table">
            <a:tbl>
              <a:tblPr firstRow="1" bandRow="1">
                <a:tableStyleId>{5940675A-B579-460E-94D1-54222C63F5DA}</a:tableStyleId>
              </a:tblPr>
              <a:tblGrid>
                <a:gridCol w="1357488">
                  <a:extLst>
                    <a:ext uri="{9D8B030D-6E8A-4147-A177-3AD203B41FA5}">
                      <a16:colId xmlns:a16="http://schemas.microsoft.com/office/drawing/2014/main" val="3925315419"/>
                    </a:ext>
                  </a:extLst>
                </a:gridCol>
                <a:gridCol w="4907844">
                  <a:extLst>
                    <a:ext uri="{9D8B030D-6E8A-4147-A177-3AD203B41FA5}">
                      <a16:colId xmlns:a16="http://schemas.microsoft.com/office/drawing/2014/main" val="1954038351"/>
                    </a:ext>
                  </a:extLst>
                </a:gridCol>
              </a:tblGrid>
              <a:tr h="336076">
                <a:tc>
                  <a:txBody>
                    <a:bodyPr/>
                    <a:lstStyle/>
                    <a:p>
                      <a:r>
                        <a:rPr lang="en-GB" sz="1600" dirty="0"/>
                        <a:t>Amplifies </a:t>
                      </a:r>
                    </a:p>
                  </a:txBody>
                  <a:tcPr/>
                </a:tc>
                <a:tc>
                  <a:txBody>
                    <a:bodyPr/>
                    <a:lstStyle/>
                    <a:p>
                      <a:r>
                        <a:rPr lang="en-GB" sz="1600" dirty="0"/>
                        <a:t>Emphasises by adding extra impact</a:t>
                      </a:r>
                    </a:p>
                  </a:txBody>
                  <a:tcPr/>
                </a:tc>
                <a:extLst>
                  <a:ext uri="{0D108BD9-81ED-4DB2-BD59-A6C34878D82A}">
                    <a16:rowId xmlns:a16="http://schemas.microsoft.com/office/drawing/2014/main" val="413195179"/>
                  </a:ext>
                </a:extLst>
              </a:tr>
              <a:tr h="370840">
                <a:tc>
                  <a:txBody>
                    <a:bodyPr/>
                    <a:lstStyle/>
                    <a:p>
                      <a:r>
                        <a:rPr lang="en-GB" sz="1600" dirty="0"/>
                        <a:t>Conveys</a:t>
                      </a:r>
                    </a:p>
                  </a:txBody>
                  <a:tcPr/>
                </a:tc>
                <a:tc>
                  <a:txBody>
                    <a:bodyPr/>
                    <a:lstStyle/>
                    <a:p>
                      <a:r>
                        <a:rPr lang="en-GB" sz="1600" dirty="0"/>
                        <a:t>Gets across a message / idea / theory</a:t>
                      </a:r>
                    </a:p>
                  </a:txBody>
                  <a:tcPr/>
                </a:tc>
                <a:extLst>
                  <a:ext uri="{0D108BD9-81ED-4DB2-BD59-A6C34878D82A}">
                    <a16:rowId xmlns:a16="http://schemas.microsoft.com/office/drawing/2014/main" val="1924632945"/>
                  </a:ext>
                </a:extLst>
              </a:tr>
              <a:tr h="370840">
                <a:tc>
                  <a:txBody>
                    <a:bodyPr/>
                    <a:lstStyle/>
                    <a:p>
                      <a:r>
                        <a:rPr lang="en-GB" sz="1600" dirty="0"/>
                        <a:t>Demonstrates </a:t>
                      </a:r>
                    </a:p>
                  </a:txBody>
                  <a:tcPr/>
                </a:tc>
                <a:tc>
                  <a:txBody>
                    <a:bodyPr/>
                    <a:lstStyle/>
                    <a:p>
                      <a:r>
                        <a:rPr lang="en-GB" sz="1600" dirty="0"/>
                        <a:t>Provides a clear explanation / example</a:t>
                      </a:r>
                    </a:p>
                  </a:txBody>
                  <a:tcPr/>
                </a:tc>
                <a:extLst>
                  <a:ext uri="{0D108BD9-81ED-4DB2-BD59-A6C34878D82A}">
                    <a16:rowId xmlns:a16="http://schemas.microsoft.com/office/drawing/2014/main" val="709967267"/>
                  </a:ext>
                </a:extLst>
              </a:tr>
              <a:tr h="370840">
                <a:tc>
                  <a:txBody>
                    <a:bodyPr/>
                    <a:lstStyle/>
                    <a:p>
                      <a:r>
                        <a:rPr lang="en-GB" sz="1600" dirty="0"/>
                        <a:t>Emphasises </a:t>
                      </a:r>
                    </a:p>
                  </a:txBody>
                  <a:tcPr/>
                </a:tc>
                <a:tc>
                  <a:txBody>
                    <a:bodyPr/>
                    <a:lstStyle/>
                    <a:p>
                      <a:r>
                        <a:rPr lang="en-GB" sz="1600" dirty="0"/>
                        <a:t>Draws attention to something</a:t>
                      </a:r>
                    </a:p>
                  </a:txBody>
                  <a:tcPr/>
                </a:tc>
                <a:extLst>
                  <a:ext uri="{0D108BD9-81ED-4DB2-BD59-A6C34878D82A}">
                    <a16:rowId xmlns:a16="http://schemas.microsoft.com/office/drawing/2014/main" val="3805915963"/>
                  </a:ext>
                </a:extLst>
              </a:tr>
              <a:tr h="370840">
                <a:tc>
                  <a:txBody>
                    <a:bodyPr/>
                    <a:lstStyle/>
                    <a:p>
                      <a:r>
                        <a:rPr lang="en-GB" sz="1600" dirty="0"/>
                        <a:t>Evokes</a:t>
                      </a:r>
                    </a:p>
                  </a:txBody>
                  <a:tcPr/>
                </a:tc>
                <a:tc>
                  <a:txBody>
                    <a:bodyPr/>
                    <a:lstStyle/>
                    <a:p>
                      <a:r>
                        <a:rPr lang="en-GB" sz="1600" dirty="0"/>
                        <a:t>Bring</a:t>
                      </a:r>
                      <a:r>
                        <a:rPr lang="en-GB" sz="1600" baseline="0" dirty="0"/>
                        <a:t>s a strong feeling or idea</a:t>
                      </a:r>
                      <a:endParaRPr lang="en-GB" sz="1600" dirty="0"/>
                    </a:p>
                  </a:txBody>
                  <a:tcPr/>
                </a:tc>
                <a:extLst>
                  <a:ext uri="{0D108BD9-81ED-4DB2-BD59-A6C34878D82A}">
                    <a16:rowId xmlns:a16="http://schemas.microsoft.com/office/drawing/2014/main" val="3391925008"/>
                  </a:ext>
                </a:extLst>
              </a:tr>
              <a:tr h="370840">
                <a:tc>
                  <a:txBody>
                    <a:bodyPr/>
                    <a:lstStyle/>
                    <a:p>
                      <a:r>
                        <a:rPr lang="en-GB" sz="1600" dirty="0"/>
                        <a:t>Foreshadows</a:t>
                      </a:r>
                    </a:p>
                  </a:txBody>
                  <a:tcPr/>
                </a:tc>
                <a:tc>
                  <a:txBody>
                    <a:bodyPr/>
                    <a:lstStyle/>
                    <a:p>
                      <a:r>
                        <a:rPr lang="en-GB" sz="1600" dirty="0"/>
                        <a:t>Hints at subsequent events</a:t>
                      </a:r>
                      <a:r>
                        <a:rPr lang="en-GB" sz="1600" baseline="0" dirty="0"/>
                        <a:t> / themes</a:t>
                      </a:r>
                      <a:endParaRPr lang="en-GB" sz="1600" dirty="0"/>
                    </a:p>
                  </a:txBody>
                  <a:tcPr/>
                </a:tc>
                <a:extLst>
                  <a:ext uri="{0D108BD9-81ED-4DB2-BD59-A6C34878D82A}">
                    <a16:rowId xmlns:a16="http://schemas.microsoft.com/office/drawing/2014/main" val="2603268215"/>
                  </a:ext>
                </a:extLst>
              </a:tr>
              <a:tr h="370840">
                <a:tc>
                  <a:txBody>
                    <a:bodyPr/>
                    <a:lstStyle/>
                    <a:p>
                      <a:r>
                        <a:rPr lang="en-GB" sz="1600" dirty="0"/>
                        <a:t>Highlights</a:t>
                      </a:r>
                    </a:p>
                  </a:txBody>
                  <a:tcPr/>
                </a:tc>
                <a:tc>
                  <a:txBody>
                    <a:bodyPr/>
                    <a:lstStyle/>
                    <a:p>
                      <a:r>
                        <a:rPr lang="en-GB" sz="1600" dirty="0"/>
                        <a:t>Draws clear attention to make it stand out</a:t>
                      </a:r>
                    </a:p>
                  </a:txBody>
                  <a:tcPr/>
                </a:tc>
                <a:extLst>
                  <a:ext uri="{0D108BD9-81ED-4DB2-BD59-A6C34878D82A}">
                    <a16:rowId xmlns:a16="http://schemas.microsoft.com/office/drawing/2014/main" val="2852863848"/>
                  </a:ext>
                </a:extLst>
              </a:tr>
              <a:tr h="370840">
                <a:tc>
                  <a:txBody>
                    <a:bodyPr/>
                    <a:lstStyle/>
                    <a:p>
                      <a:r>
                        <a:rPr lang="en-GB" sz="1600" dirty="0"/>
                        <a:t>Reiterates</a:t>
                      </a:r>
                    </a:p>
                  </a:txBody>
                  <a:tcPr/>
                </a:tc>
                <a:tc>
                  <a:txBody>
                    <a:bodyPr/>
                    <a:lstStyle/>
                    <a:p>
                      <a:r>
                        <a:rPr lang="en-GB" sz="1600" dirty="0"/>
                        <a:t>Repeats or supports</a:t>
                      </a:r>
                      <a:r>
                        <a:rPr lang="en-GB" sz="1600" baseline="0" dirty="0"/>
                        <a:t> the same point / idea</a:t>
                      </a:r>
                      <a:endParaRPr lang="en-GB" sz="1600" dirty="0"/>
                    </a:p>
                  </a:txBody>
                  <a:tcPr/>
                </a:tc>
                <a:extLst>
                  <a:ext uri="{0D108BD9-81ED-4DB2-BD59-A6C34878D82A}">
                    <a16:rowId xmlns:a16="http://schemas.microsoft.com/office/drawing/2014/main" val="19816972"/>
                  </a:ext>
                </a:extLst>
              </a:tr>
              <a:tr h="0">
                <a:tc>
                  <a:txBody>
                    <a:bodyPr/>
                    <a:lstStyle/>
                    <a:p>
                      <a:r>
                        <a:rPr lang="en-GB" sz="1600" dirty="0"/>
                        <a:t>Reveals</a:t>
                      </a:r>
                    </a:p>
                  </a:txBody>
                  <a:tcPr/>
                </a:tc>
                <a:tc>
                  <a:txBody>
                    <a:bodyPr/>
                    <a:lstStyle/>
                    <a:p>
                      <a:r>
                        <a:rPr lang="en-GB" sz="1600" dirty="0"/>
                        <a:t>Makes clear something previously unclear</a:t>
                      </a:r>
                    </a:p>
                  </a:txBody>
                  <a:tcPr/>
                </a:tc>
                <a:extLst>
                  <a:ext uri="{0D108BD9-81ED-4DB2-BD59-A6C34878D82A}">
                    <a16:rowId xmlns:a16="http://schemas.microsoft.com/office/drawing/2014/main" val="1792488219"/>
                  </a:ext>
                </a:extLst>
              </a:tr>
              <a:tr h="370840">
                <a:tc>
                  <a:txBody>
                    <a:bodyPr/>
                    <a:lstStyle/>
                    <a:p>
                      <a:r>
                        <a:rPr lang="en-GB" sz="1600" dirty="0"/>
                        <a:t>Symbolises</a:t>
                      </a:r>
                    </a:p>
                  </a:txBody>
                  <a:tcPr/>
                </a:tc>
                <a:tc>
                  <a:txBody>
                    <a:bodyPr/>
                    <a:lstStyle/>
                    <a:p>
                      <a:r>
                        <a:rPr lang="en-GB" sz="1600" dirty="0"/>
                        <a:t>Uses</a:t>
                      </a:r>
                      <a:r>
                        <a:rPr lang="en-GB" sz="1600" baseline="0" dirty="0"/>
                        <a:t> something to represent an idea or theme</a:t>
                      </a:r>
                      <a:endParaRPr lang="en-GB" sz="1600" dirty="0"/>
                    </a:p>
                  </a:txBody>
                  <a:tcPr/>
                </a:tc>
                <a:extLst>
                  <a:ext uri="{0D108BD9-81ED-4DB2-BD59-A6C34878D82A}">
                    <a16:rowId xmlns:a16="http://schemas.microsoft.com/office/drawing/2014/main" val="3627535178"/>
                  </a:ext>
                </a:extLst>
              </a:tr>
            </a:tbl>
          </a:graphicData>
        </a:graphic>
      </p:graphicFrame>
    </p:spTree>
    <p:extLst>
      <p:ext uri="{BB962C8B-B14F-4D97-AF65-F5344CB8AC3E}">
        <p14:creationId xmlns:p14="http://schemas.microsoft.com/office/powerpoint/2010/main" val="568027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66700" y="221892"/>
            <a:ext cx="11315700" cy="6607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14283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mn-lt"/>
              </a:rPr>
              <a:t>Alliteration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mn-lt"/>
              </a:rPr>
              <a:t>This is where the first letter of a word is repeated in words that follow. For example, the cold, crisp, crust of clean, clear ice.</a:t>
            </a:r>
            <a:endParaRPr kumimoji="0" lang="en-US" altLang="en-US" sz="1400" b="1"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mn-lt"/>
              </a:rPr>
              <a:t>Assonance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mn-lt"/>
              </a:rPr>
              <a:t>This is where the same vowel sound is repeated but the consonants are different. For example, he passed her a sharp, dark glance, she shot a cool, foolish look across the room.</a:t>
            </a:r>
            <a:endParaRPr kumimoji="0" lang="en-US" altLang="en-US" sz="1400" b="1"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mn-lt"/>
              </a:rPr>
              <a:t>Colloquial language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mn-lt"/>
              </a:rPr>
              <a:t>This is language used in speech with an informal meaning. For example, chill, out of this world, take a rain check</a:t>
            </a:r>
            <a:endParaRPr kumimoji="0" lang="en-US" altLang="en-US" sz="1400" b="1"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mn-lt"/>
              </a:rPr>
              <a:t>Dialect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mn-lt"/>
              </a:rPr>
              <a:t>This is a version of a language spoken by people in a particular geographical area.</a:t>
            </a:r>
            <a:endParaRPr kumimoji="0" lang="en-US" altLang="en-US" sz="1400" b="1"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mn-lt"/>
              </a:rPr>
              <a:t>Dialogue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mn-lt"/>
              </a:rPr>
              <a:t>This is a conversation between two or more people - sometimes an imagined conversation between the narrator and the reader. Dialogue is important in drama and can show conflict through a series of statements and challenges, or intimacy where characters mirror the content and style of each other's speech. It can also be found in the conversational style of a poem.</a:t>
            </a:r>
            <a:endParaRPr kumimoji="0" lang="en-US" altLang="en-US" sz="1400" b="1"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mn-lt"/>
              </a:rPr>
              <a:t>Dissonance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mn-lt"/>
              </a:rPr>
              <a:t>This is discordant combinations of sounds. For example, the clash, spew and slow pang of grinding waves against the quay.</a:t>
            </a:r>
            <a:endParaRPr kumimoji="0" lang="en-US" altLang="en-US" sz="1400" b="1"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mn-lt"/>
              </a:rPr>
              <a:t>Enjambment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mn-lt"/>
              </a:rPr>
              <a:t>This is device used in poetry where a sentence continues beyond the end of the line or verse. This technique is often used to maintain a sense of continuation from one stanza to another.</a:t>
            </a:r>
            <a:endParaRPr kumimoji="0" lang="en-US" altLang="en-US" sz="1400" b="1"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mn-lt"/>
              </a:rPr>
              <a:t>Hyperbole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mn-lt"/>
              </a:rPr>
              <a:t>This is exaggerating for a purpose – it is not meant to be taken literally. For example, we gorged on the banquet of beans on toast.</a:t>
            </a:r>
            <a:endParaRPr kumimoji="0" lang="en-US" altLang="en-US" sz="1400" b="1"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mn-lt"/>
              </a:rPr>
              <a:t>Imagery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mn-lt"/>
              </a:rPr>
              <a:t>This is where strong pictures or ideas are created in the mind of the reader. Similes, metaphors and personification can all be used to achieve this - they all compare something 'real' with something 'imagined'.</a:t>
            </a:r>
            <a:endParaRPr kumimoji="0" lang="en-US" altLang="en-US" sz="1400" b="1"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mn-lt"/>
              </a:rPr>
              <a:t>Irony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mn-lt"/>
              </a:rPr>
              <a:t>This is where words or ideas are used humorously or sarcastically, to imply the opposite of what they mean.</a:t>
            </a:r>
            <a:endParaRPr kumimoji="0" lang="en-US" altLang="en-US" sz="1400" b="1"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mn-lt"/>
              </a:rPr>
              <a:t>Metaphor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mn-lt"/>
              </a:rPr>
              <a:t>This is where a word or phrase is used to imply figurative resemblance, not a literal or 'actual' one. For example, he flew into the room.</a:t>
            </a:r>
            <a:endParaRPr kumimoji="0" lang="en-US" altLang="en-US" sz="1400" b="1" i="0" u="none" strike="noStrike" cap="none" normalizeH="0" baseline="0" dirty="0">
              <a:ln>
                <a:noFill/>
              </a:ln>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effectLst/>
                <a:latin typeface="+mn-lt"/>
              </a:rPr>
              <a:t>Monologue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effectLst/>
                <a:latin typeface="+mn-lt"/>
              </a:rPr>
              <a:t>An uninterrupted monologue can show a character's importance or state of mind. Monologue can be in speech form, delivered in front of other characters and having great thematic importance, or as a soliloquy where we see the character laying bare their soul and thinking aloud.</a:t>
            </a:r>
            <a:endParaRPr kumimoji="0" lang="en-US" altLang="en-US" sz="1400" b="1" i="0" u="none" strike="noStrike" cap="none" normalizeH="0" baseline="0" dirty="0">
              <a:ln>
                <a:noFill/>
              </a:ln>
              <a:effectLst/>
              <a:latin typeface="+mn-lt"/>
            </a:endParaRPr>
          </a:p>
        </p:txBody>
      </p:sp>
      <p:sp>
        <p:nvSpPr>
          <p:cNvPr id="3" name="AutoShape 2" descr="A tap dripping, with the word 'drip' inscribed on the drop of water"/>
          <p:cNvSpPr>
            <a:spLocks noChangeAspect="1" noChangeArrowheads="1"/>
          </p:cNvSpPr>
          <p:nvPr/>
        </p:nvSpPr>
        <p:spPr bwMode="auto">
          <a:xfrm>
            <a:off x="38100" y="142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0669160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771084"/>
          </a:xfrm>
          <a:prstGeom prst="rect">
            <a:avLst/>
          </a:prstGeom>
        </p:spPr>
        <p:txBody>
          <a:bodyPr wrap="square">
            <a:spAutoFit/>
          </a:bodyPr>
          <a:lstStyle/>
          <a:p>
            <a:pPr lvl="0" eaLnBrk="0" fontAlgn="base" hangingPunct="0">
              <a:spcBef>
                <a:spcPct val="0"/>
              </a:spcBef>
              <a:spcAft>
                <a:spcPct val="0"/>
              </a:spcAft>
            </a:pPr>
            <a:r>
              <a:rPr lang="en-US" altLang="en-US" sz="1400" b="1" dirty="0"/>
              <a:t>Onomatopoeia       </a:t>
            </a:r>
            <a:r>
              <a:rPr lang="en-US" altLang="en-US" sz="1400" dirty="0"/>
              <a:t>    </a:t>
            </a:r>
          </a:p>
          <a:p>
            <a:pPr lvl="0" eaLnBrk="0" fontAlgn="base" hangingPunct="0">
              <a:spcBef>
                <a:spcPct val="0"/>
              </a:spcBef>
              <a:spcAft>
                <a:spcPct val="0"/>
              </a:spcAft>
            </a:pPr>
            <a:r>
              <a:rPr lang="en-US" altLang="en-US" sz="1400" dirty="0">
                <a:solidFill>
                  <a:srgbClr val="231F20"/>
                </a:solidFill>
              </a:rPr>
              <a:t>This is a word that sounds like the noise it is describing. For example, splash, bang, pop, hiss.</a:t>
            </a:r>
            <a:endParaRPr lang="en-US" altLang="en-US" sz="1400" b="1" dirty="0">
              <a:solidFill>
                <a:srgbClr val="231F20"/>
              </a:solidFill>
            </a:endParaRPr>
          </a:p>
          <a:p>
            <a:pPr lvl="0" eaLnBrk="0" fontAlgn="base" hangingPunct="0">
              <a:spcBef>
                <a:spcPct val="0"/>
              </a:spcBef>
              <a:spcAft>
                <a:spcPct val="0"/>
              </a:spcAft>
            </a:pPr>
            <a:r>
              <a:rPr lang="en-US" altLang="en-US" sz="1400" b="1" dirty="0">
                <a:solidFill>
                  <a:srgbClr val="231F20"/>
                </a:solidFill>
              </a:rPr>
              <a:t>Oxymoron</a:t>
            </a:r>
          </a:p>
          <a:p>
            <a:pPr lvl="0" eaLnBrk="0" fontAlgn="base" hangingPunct="0">
              <a:spcBef>
                <a:spcPct val="0"/>
              </a:spcBef>
              <a:spcAft>
                <a:spcPct val="0"/>
              </a:spcAft>
            </a:pPr>
            <a:r>
              <a:rPr lang="en-US" altLang="en-US" sz="1400" dirty="0">
                <a:solidFill>
                  <a:srgbClr val="231F20"/>
                </a:solidFill>
              </a:rPr>
              <a:t>This is where two words normally not associated are brought together. For example, cold heat, bitter sweet.</a:t>
            </a:r>
            <a:endParaRPr lang="en-US" altLang="en-US" sz="1400" b="1" dirty="0">
              <a:solidFill>
                <a:srgbClr val="231F20"/>
              </a:solidFill>
            </a:endParaRPr>
          </a:p>
          <a:p>
            <a:pPr lvl="0" eaLnBrk="0" fontAlgn="base" hangingPunct="0">
              <a:spcBef>
                <a:spcPct val="0"/>
              </a:spcBef>
              <a:spcAft>
                <a:spcPct val="0"/>
              </a:spcAft>
            </a:pPr>
            <a:r>
              <a:rPr lang="en-US" altLang="en-US" sz="1400" b="1" dirty="0">
                <a:solidFill>
                  <a:srgbClr val="231F20"/>
                </a:solidFill>
              </a:rPr>
              <a:t>Pathos</a:t>
            </a:r>
          </a:p>
          <a:p>
            <a:pPr lvl="0" eaLnBrk="0" fontAlgn="base" hangingPunct="0">
              <a:spcBef>
                <a:spcPct val="0"/>
              </a:spcBef>
              <a:spcAft>
                <a:spcPct val="0"/>
              </a:spcAft>
            </a:pPr>
            <a:r>
              <a:rPr lang="en-US" altLang="en-US" sz="1400" dirty="0">
                <a:solidFill>
                  <a:srgbClr val="231F20"/>
                </a:solidFill>
              </a:rPr>
              <a:t>This is language that evokes feelings of pity or sorrow.</a:t>
            </a:r>
            <a:endParaRPr lang="en-US" altLang="en-US" sz="1400" b="1" dirty="0">
              <a:solidFill>
                <a:srgbClr val="231F20"/>
              </a:solidFill>
            </a:endParaRPr>
          </a:p>
          <a:p>
            <a:pPr lvl="0" eaLnBrk="0" fontAlgn="base" hangingPunct="0">
              <a:spcBef>
                <a:spcPct val="0"/>
              </a:spcBef>
              <a:spcAft>
                <a:spcPct val="0"/>
              </a:spcAft>
            </a:pPr>
            <a:r>
              <a:rPr lang="en-US" altLang="en-US" sz="1400" b="1" dirty="0">
                <a:solidFill>
                  <a:srgbClr val="231F20"/>
                </a:solidFill>
              </a:rPr>
              <a:t>Personification</a:t>
            </a:r>
          </a:p>
          <a:p>
            <a:pPr lvl="0" eaLnBrk="0" fontAlgn="base" hangingPunct="0">
              <a:spcBef>
                <a:spcPct val="0"/>
              </a:spcBef>
              <a:spcAft>
                <a:spcPct val="0"/>
              </a:spcAft>
            </a:pPr>
            <a:r>
              <a:rPr lang="en-US" altLang="en-US" sz="1400" dirty="0">
                <a:solidFill>
                  <a:srgbClr val="231F20"/>
                </a:solidFill>
              </a:rPr>
              <a:t>This is where a human quality is attributed to a thing or idea. For example, the moon calls me to her darkened world.</a:t>
            </a:r>
            <a:endParaRPr lang="en-US" altLang="en-US" sz="1400" b="1" dirty="0">
              <a:solidFill>
                <a:srgbClr val="231F20"/>
              </a:solidFill>
            </a:endParaRPr>
          </a:p>
          <a:p>
            <a:pPr lvl="0" eaLnBrk="0" fontAlgn="base" hangingPunct="0">
              <a:spcBef>
                <a:spcPct val="0"/>
              </a:spcBef>
              <a:spcAft>
                <a:spcPct val="0"/>
              </a:spcAft>
            </a:pPr>
            <a:r>
              <a:rPr lang="en-US" altLang="en-US" sz="1400" b="1" dirty="0">
                <a:solidFill>
                  <a:srgbClr val="231F20"/>
                </a:solidFill>
              </a:rPr>
              <a:t>Repetition</a:t>
            </a:r>
          </a:p>
          <a:p>
            <a:pPr lvl="0" eaLnBrk="0" fontAlgn="base" hangingPunct="0">
              <a:spcBef>
                <a:spcPct val="0"/>
              </a:spcBef>
              <a:spcAft>
                <a:spcPct val="0"/>
              </a:spcAft>
            </a:pPr>
            <a:r>
              <a:rPr lang="en-US" altLang="en-US" sz="1400" dirty="0">
                <a:solidFill>
                  <a:srgbClr val="231F20"/>
                </a:solidFill>
              </a:rPr>
              <a:t>This is where a word or phrase is repeated to achieve a particular effect.</a:t>
            </a:r>
            <a:endParaRPr lang="en-US" altLang="en-US" sz="1400" b="1" dirty="0">
              <a:solidFill>
                <a:srgbClr val="231F20"/>
              </a:solidFill>
            </a:endParaRPr>
          </a:p>
          <a:p>
            <a:pPr lvl="0" eaLnBrk="0" fontAlgn="base" hangingPunct="0">
              <a:spcBef>
                <a:spcPct val="0"/>
              </a:spcBef>
              <a:spcAft>
                <a:spcPct val="0"/>
              </a:spcAft>
            </a:pPr>
            <a:r>
              <a:rPr lang="en-US" altLang="en-US" sz="1400" b="1" dirty="0">
                <a:solidFill>
                  <a:srgbClr val="231F20"/>
                </a:solidFill>
              </a:rPr>
              <a:t>Rhyme</a:t>
            </a:r>
          </a:p>
          <a:p>
            <a:pPr lvl="0" eaLnBrk="0" fontAlgn="base" hangingPunct="0">
              <a:spcBef>
                <a:spcPct val="0"/>
              </a:spcBef>
              <a:spcAft>
                <a:spcPct val="0"/>
              </a:spcAft>
            </a:pPr>
            <a:r>
              <a:rPr lang="en-US" altLang="en-US" sz="1400" dirty="0">
                <a:solidFill>
                  <a:srgbClr val="231F20"/>
                </a:solidFill>
              </a:rPr>
              <a:t>Poems often have a fixed rhyme scheme. For example, sonnets have 14 lines with the fixed rhyme scheme ABAB CDCD EFEF GG. Try to comment on what contribution the rhyme scheme is making to the text as a whole. Why do you think the poet has chosen it? Does it add control or perhaps imitate the ideas in the poem in some way?</a:t>
            </a:r>
            <a:endParaRPr lang="en-US" altLang="en-US" sz="1400" b="1" dirty="0">
              <a:solidFill>
                <a:srgbClr val="231F20"/>
              </a:solidFill>
            </a:endParaRPr>
          </a:p>
          <a:p>
            <a:pPr lvl="0" eaLnBrk="0" fontAlgn="base" hangingPunct="0">
              <a:spcBef>
                <a:spcPct val="0"/>
              </a:spcBef>
              <a:spcAft>
                <a:spcPct val="0"/>
              </a:spcAft>
            </a:pPr>
            <a:r>
              <a:rPr lang="en-US" altLang="en-US" sz="1400" b="1" dirty="0">
                <a:solidFill>
                  <a:srgbClr val="231F20"/>
                </a:solidFill>
              </a:rPr>
              <a:t>Rhythm</a:t>
            </a:r>
          </a:p>
          <a:p>
            <a:pPr lvl="0" eaLnBrk="0" fontAlgn="base" hangingPunct="0">
              <a:spcBef>
                <a:spcPct val="0"/>
              </a:spcBef>
              <a:spcAft>
                <a:spcPct val="0"/>
              </a:spcAft>
            </a:pPr>
            <a:r>
              <a:rPr lang="en-US" altLang="en-US" sz="1400" dirty="0">
                <a:solidFill>
                  <a:srgbClr val="231F20"/>
                </a:solidFill>
              </a:rPr>
              <a:t>Many poems contain a repetitive beat or </a:t>
            </a:r>
            <a:r>
              <a:rPr lang="en-US" altLang="en-US" sz="1400" dirty="0" err="1">
                <a:solidFill>
                  <a:srgbClr val="231F20"/>
                </a:solidFill>
              </a:rPr>
              <a:t>metre</a:t>
            </a:r>
            <a:r>
              <a:rPr lang="en-US" altLang="en-US" sz="1400" dirty="0">
                <a:solidFill>
                  <a:srgbClr val="231F20"/>
                </a:solidFill>
              </a:rPr>
              <a:t>. Tennyson's poem The Lady of </a:t>
            </a:r>
            <a:r>
              <a:rPr lang="en-US" altLang="en-US" sz="1400" dirty="0" err="1">
                <a:solidFill>
                  <a:srgbClr val="231F20"/>
                </a:solidFill>
              </a:rPr>
              <a:t>Shalott</a:t>
            </a:r>
            <a:r>
              <a:rPr lang="en-US" altLang="en-US" sz="1400" dirty="0">
                <a:solidFill>
                  <a:srgbClr val="231F20"/>
                </a:solidFill>
              </a:rPr>
              <a:t> uses a strong internal rhythm to build up the sense of unrelenting monotony in the poem.</a:t>
            </a:r>
            <a:endParaRPr lang="en-US" altLang="en-US" sz="1400" dirty="0"/>
          </a:p>
          <a:p>
            <a:pPr lvl="0" eaLnBrk="0" fontAlgn="base" hangingPunct="0">
              <a:spcBef>
                <a:spcPct val="0"/>
              </a:spcBef>
              <a:spcAft>
                <a:spcPct val="0"/>
              </a:spcAft>
            </a:pPr>
            <a:r>
              <a:rPr lang="en-US" altLang="en-US" sz="1400" dirty="0"/>
              <a:t>There she weaves by night and day/A magic web with </a:t>
            </a:r>
            <a:r>
              <a:rPr lang="en-US" altLang="en-US" sz="1400" dirty="0" err="1"/>
              <a:t>colours</a:t>
            </a:r>
            <a:r>
              <a:rPr lang="en-US" altLang="en-US" sz="1400" dirty="0"/>
              <a:t> gay./She has heard a whisper say,/A curse is on her if she stay </a:t>
            </a:r>
          </a:p>
          <a:p>
            <a:pPr lvl="0" eaLnBrk="0" fontAlgn="base" hangingPunct="0">
              <a:spcBef>
                <a:spcPct val="0"/>
              </a:spcBef>
              <a:spcAft>
                <a:spcPct val="0"/>
              </a:spcAft>
            </a:pPr>
            <a:r>
              <a:rPr lang="en-US" altLang="en-US" sz="1400" b="1" dirty="0">
                <a:solidFill>
                  <a:srgbClr val="231F20"/>
                </a:solidFill>
              </a:rPr>
              <a:t>Simile</a:t>
            </a:r>
          </a:p>
          <a:p>
            <a:pPr lvl="0" eaLnBrk="0" fontAlgn="base" hangingPunct="0">
              <a:spcBef>
                <a:spcPct val="0"/>
              </a:spcBef>
              <a:spcAft>
                <a:spcPct val="0"/>
              </a:spcAft>
            </a:pPr>
            <a:r>
              <a:rPr lang="en-US" altLang="en-US" sz="1400" dirty="0">
                <a:solidFill>
                  <a:srgbClr val="231F20"/>
                </a:solidFill>
              </a:rPr>
              <a:t>This is where a phrase establishes similarity between two things. Similes usually involve the words 'like' or 'as'- he is as quick as an arrow in flight, as white as snow, like a burning star.</a:t>
            </a:r>
            <a:endParaRPr lang="en-US" altLang="en-US" sz="1400" b="1" dirty="0">
              <a:solidFill>
                <a:srgbClr val="231F20"/>
              </a:solidFill>
            </a:endParaRPr>
          </a:p>
          <a:p>
            <a:pPr lvl="0" eaLnBrk="0" fontAlgn="base" hangingPunct="0">
              <a:spcBef>
                <a:spcPct val="0"/>
              </a:spcBef>
              <a:spcAft>
                <a:spcPct val="0"/>
              </a:spcAft>
            </a:pPr>
            <a:r>
              <a:rPr lang="en-US" altLang="en-US" sz="1400" b="1" dirty="0">
                <a:solidFill>
                  <a:srgbClr val="231F20"/>
                </a:solidFill>
              </a:rPr>
              <a:t>Symbolism</a:t>
            </a:r>
          </a:p>
          <a:p>
            <a:pPr lvl="0" eaLnBrk="0" fontAlgn="base" hangingPunct="0">
              <a:spcBef>
                <a:spcPct val="0"/>
              </a:spcBef>
              <a:spcAft>
                <a:spcPct val="0"/>
              </a:spcAft>
            </a:pPr>
            <a:r>
              <a:rPr lang="en-US" altLang="en-US" sz="1400" dirty="0">
                <a:solidFill>
                  <a:srgbClr val="231F20"/>
                </a:solidFill>
              </a:rPr>
              <a:t>Objects, </a:t>
            </a:r>
            <a:r>
              <a:rPr lang="en-US" altLang="en-US" sz="1400" dirty="0" err="1">
                <a:solidFill>
                  <a:srgbClr val="231F20"/>
                </a:solidFill>
              </a:rPr>
              <a:t>colours</a:t>
            </a:r>
            <a:r>
              <a:rPr lang="en-US" altLang="en-US" sz="1400" dirty="0">
                <a:solidFill>
                  <a:srgbClr val="231F20"/>
                </a:solidFill>
              </a:rPr>
              <a:t>, sounds and places may work as symbols. They can sometimes give us an insight into the themes. So, snakes are often symbols of temptation as in the story of Adam and Eve, white usually </a:t>
            </a:r>
            <a:r>
              <a:rPr lang="en-US" altLang="en-US" sz="1400" dirty="0" err="1">
                <a:solidFill>
                  <a:srgbClr val="231F20"/>
                </a:solidFill>
              </a:rPr>
              <a:t>symbolises</a:t>
            </a:r>
            <a:r>
              <a:rPr lang="en-US" altLang="en-US" sz="1400" dirty="0">
                <a:solidFill>
                  <a:srgbClr val="231F20"/>
                </a:solidFill>
              </a:rPr>
              <a:t> innocence and a ringing bell can be a symbol for impending doom.</a:t>
            </a:r>
            <a:endParaRPr lang="en-US" altLang="en-US" sz="1400" b="1" dirty="0">
              <a:solidFill>
                <a:srgbClr val="231F20"/>
              </a:solidFill>
            </a:endParaRPr>
          </a:p>
          <a:p>
            <a:pPr lvl="0" eaLnBrk="0" fontAlgn="base" hangingPunct="0">
              <a:spcBef>
                <a:spcPct val="0"/>
              </a:spcBef>
              <a:spcAft>
                <a:spcPct val="0"/>
              </a:spcAft>
            </a:pPr>
            <a:r>
              <a:rPr lang="en-US" altLang="en-US" sz="1400" b="1" dirty="0">
                <a:solidFill>
                  <a:srgbClr val="231F20"/>
                </a:solidFill>
              </a:rPr>
              <a:t>Tone</a:t>
            </a:r>
          </a:p>
          <a:p>
            <a:pPr lvl="0" eaLnBrk="0" fontAlgn="base" hangingPunct="0">
              <a:spcBef>
                <a:spcPct val="0"/>
              </a:spcBef>
              <a:spcAft>
                <a:spcPct val="0"/>
              </a:spcAft>
            </a:pPr>
            <a:r>
              <a:rPr lang="en-US" altLang="en-US" sz="1400" dirty="0">
                <a:solidFill>
                  <a:srgbClr val="231F20"/>
                </a:solidFill>
              </a:rPr>
              <a:t>Tone is the creation of mood in a text, such as sadness, gloom, celebration, joy, anxiety, dissatisfaction, regret or anger. Different elements of writing can help to create these moods. For example, long sentences or verses, with assonance, tend to create a sad, melancholic mood. But short syllabic, alliterative lines can create an upbeat and </a:t>
            </a:r>
            <a:r>
              <a:rPr lang="en-US" altLang="en-US" sz="1400" dirty="0" err="1">
                <a:solidFill>
                  <a:srgbClr val="231F20"/>
                </a:solidFill>
              </a:rPr>
              <a:t>pacy</a:t>
            </a:r>
            <a:r>
              <a:rPr lang="en-US" altLang="en-US" sz="1400" dirty="0">
                <a:solidFill>
                  <a:srgbClr val="231F20"/>
                </a:solidFill>
              </a:rPr>
              <a:t> atmosphere.</a:t>
            </a:r>
            <a:endParaRPr lang="en-US" altLang="en-US" sz="1400" b="1" dirty="0">
              <a:solidFill>
                <a:srgbClr val="231F20"/>
              </a:solidFill>
            </a:endParaRPr>
          </a:p>
          <a:p>
            <a:pPr lvl="0" eaLnBrk="0" fontAlgn="base" hangingPunct="0">
              <a:spcBef>
                <a:spcPct val="0"/>
              </a:spcBef>
              <a:spcAft>
                <a:spcPct val="0"/>
              </a:spcAft>
            </a:pPr>
            <a:r>
              <a:rPr lang="en-US" altLang="en-US" sz="1400" b="1" dirty="0">
                <a:solidFill>
                  <a:srgbClr val="231F20"/>
                </a:solidFill>
              </a:rPr>
              <a:t>Word choice</a:t>
            </a:r>
          </a:p>
          <a:p>
            <a:pPr lvl="0" eaLnBrk="0" fontAlgn="base" hangingPunct="0">
              <a:spcBef>
                <a:spcPct val="0"/>
              </a:spcBef>
              <a:spcAft>
                <a:spcPct val="0"/>
              </a:spcAft>
            </a:pPr>
            <a:r>
              <a:rPr lang="en-US" altLang="en-US" sz="1400" dirty="0">
                <a:solidFill>
                  <a:srgbClr val="231F20"/>
                </a:solidFill>
              </a:rPr>
              <a:t>This can also be referred to as 'register'. It refers to an author's choice of language. Authors may use words commonly associated with a certain subject, experience or state of mind.</a:t>
            </a:r>
            <a:endParaRPr lang="en-US" altLang="en-US" sz="1400" dirty="0"/>
          </a:p>
        </p:txBody>
      </p:sp>
    </p:spTree>
    <p:extLst>
      <p:ext uri="{BB962C8B-B14F-4D97-AF65-F5344CB8AC3E}">
        <p14:creationId xmlns:p14="http://schemas.microsoft.com/office/powerpoint/2010/main" val="233843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Revision through thinking skills - ACC.pdf"/>
          <p:cNvPicPr>
            <a:picLocks noChangeAspect="1" noChangeArrowheads="1"/>
          </p:cNvPicPr>
          <p:nvPr/>
        </p:nvPicPr>
        <p:blipFill rotWithShape="1">
          <a:blip r:embed="rId2">
            <a:extLst>
              <a:ext uri="{28A0092B-C50C-407E-A947-70E740481C1C}">
                <a14:useLocalDpi xmlns:a14="http://schemas.microsoft.com/office/drawing/2010/main" val="0"/>
              </a:ext>
            </a:extLst>
          </a:blip>
          <a:srcRect b="8361"/>
          <a:stretch/>
        </p:blipFill>
        <p:spPr bwMode="auto">
          <a:xfrm>
            <a:off x="391549" y="0"/>
            <a:ext cx="10113707" cy="654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7027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Revision through thinking skills - AIC.pdf"/>
          <p:cNvPicPr>
            <a:picLocks noChangeAspect="1" noChangeArrowheads="1"/>
          </p:cNvPicPr>
          <p:nvPr/>
        </p:nvPicPr>
        <p:blipFill rotWithShape="1">
          <a:blip r:embed="rId2">
            <a:extLst>
              <a:ext uri="{28A0092B-C50C-407E-A947-70E740481C1C}">
                <a14:useLocalDpi xmlns:a14="http://schemas.microsoft.com/office/drawing/2010/main" val="0"/>
              </a:ext>
            </a:extLst>
          </a:blip>
          <a:srcRect l="1924" t="2613" r="1301" b="18629"/>
          <a:stretch/>
        </p:blipFill>
        <p:spPr bwMode="auto">
          <a:xfrm>
            <a:off x="235973" y="103239"/>
            <a:ext cx="11747409" cy="6754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0981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Revision through thinking skills - Macbeth.pdf"/>
          <p:cNvPicPr>
            <a:picLocks noChangeAspect="1" noChangeArrowheads="1"/>
          </p:cNvPicPr>
          <p:nvPr/>
        </p:nvPicPr>
        <p:blipFill rotWithShape="1">
          <a:blip r:embed="rId2">
            <a:extLst>
              <a:ext uri="{28A0092B-C50C-407E-A947-70E740481C1C}">
                <a14:useLocalDpi xmlns:a14="http://schemas.microsoft.com/office/drawing/2010/main" val="0"/>
              </a:ext>
            </a:extLst>
          </a:blip>
          <a:srcRect l="1621" t="5396" r="1755" b="9855"/>
          <a:stretch/>
        </p:blipFill>
        <p:spPr bwMode="auto">
          <a:xfrm>
            <a:off x="589936" y="0"/>
            <a:ext cx="10614147" cy="6577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21957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Revision through thinking skills - Poetry.pdf"/>
          <p:cNvPicPr>
            <a:picLocks noChangeAspect="1" noChangeArrowheads="1"/>
          </p:cNvPicPr>
          <p:nvPr/>
        </p:nvPicPr>
        <p:blipFill rotWithShape="1">
          <a:blip r:embed="rId2">
            <a:extLst>
              <a:ext uri="{28A0092B-C50C-407E-A947-70E740481C1C}">
                <a14:useLocalDpi xmlns:a14="http://schemas.microsoft.com/office/drawing/2010/main" val="0"/>
              </a:ext>
            </a:extLst>
          </a:blip>
          <a:srcRect l="1471" t="1330" r="395" b="17773"/>
          <a:stretch/>
        </p:blipFill>
        <p:spPr bwMode="auto">
          <a:xfrm>
            <a:off x="442452" y="0"/>
            <a:ext cx="11444747" cy="6665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5966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15966</TotalTime>
  <Words>4246</Words>
  <Application>Microsoft Office PowerPoint</Application>
  <PresentationFormat>Widescreen</PresentationFormat>
  <Paragraphs>424</Paragraphs>
  <Slides>43</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0" baseType="lpstr">
      <vt:lpstr>Aharoni</vt:lpstr>
      <vt:lpstr>Arial</vt:lpstr>
      <vt:lpstr>Calibri</vt:lpstr>
      <vt:lpstr>Calibri Light</vt:lpstr>
      <vt:lpstr>Informal Roman</vt:lpstr>
      <vt:lpstr>Office Theme</vt:lpstr>
      <vt:lpstr>Document</vt:lpstr>
      <vt:lpstr>Revising for English Literature GCSEs</vt:lpstr>
      <vt:lpstr>Literature Paper 1: Shakespeare and the 19th C novel (1h 45mins)</vt:lpstr>
      <vt:lpstr>Literature Paper 2: Modern Texts and Poetry (2h 15mins)</vt:lpstr>
      <vt:lpstr>Assessment Objectives</vt:lpstr>
      <vt:lpstr>PowerPoint Presentation</vt:lpstr>
      <vt:lpstr>PowerPoint Presentation</vt:lpstr>
      <vt:lpstr>Retrieval and Flashcards</vt:lpstr>
      <vt:lpstr>Flashcard examples</vt:lpstr>
      <vt:lpstr>Flashcard examples</vt:lpstr>
      <vt:lpstr>PowerPoint Presentation</vt:lpstr>
      <vt:lpstr>PowerPoint Presentation</vt:lpstr>
      <vt:lpstr>PowerPoint Presentation</vt:lpstr>
      <vt:lpstr>PowerPoint Presentation</vt:lpstr>
      <vt:lpstr>PowerPoint Presentation</vt:lpstr>
      <vt:lpstr>PowerPoint Presentation</vt:lpstr>
      <vt:lpstr>Turn key quotations into pictograms if you wish (instead of words use images to represent the quotation). </vt:lpstr>
      <vt:lpstr>PowerPoint Presentation</vt:lpstr>
      <vt:lpstr>PowerPoint Presentation</vt:lpstr>
      <vt:lpstr>PowerPoint Presentation</vt:lpstr>
      <vt:lpstr>PowerPoint Presentation</vt:lpstr>
      <vt:lpstr>PowerPoint Presentation</vt:lpstr>
      <vt:lpstr>When picking quotations to remember, you must ensure you have something to say about them. Does it allow you to introduce a key theme / piece of context? Is it structurally significant? Is there a particular word / technique you could expand on?</vt:lpstr>
      <vt:lpstr>PowerPoint Presentation</vt:lpstr>
      <vt:lpstr>PowerPoint Presentation</vt:lpstr>
      <vt:lpstr>Exploding and Killer Quotes</vt:lpstr>
      <vt:lpstr>Quotations</vt:lpstr>
      <vt:lpstr>PowerPoint Presentation</vt:lpstr>
      <vt:lpstr>PowerPoint Presentation</vt:lpstr>
      <vt:lpstr>PowerPoint Presentation</vt:lpstr>
      <vt:lpstr>PowerPoint Presentation</vt:lpstr>
      <vt:lpstr>PowerPoint Presentation</vt:lpstr>
      <vt:lpstr>Context – AO3</vt:lpstr>
      <vt:lpstr>PowerPoint Presentation</vt:lpstr>
      <vt:lpstr>Unseen</vt:lpstr>
      <vt:lpstr>PowerPoint Presentation</vt:lpstr>
      <vt:lpstr>PowerPoint Presentation</vt:lpstr>
      <vt:lpstr>Helpful Vocabulary Develop your essays with the following vocabulary: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Emeney</dc:creator>
  <cp:lastModifiedBy>Jessica Emeney</cp:lastModifiedBy>
  <cp:revision>39</cp:revision>
  <dcterms:created xsi:type="dcterms:W3CDTF">2020-08-30T18:05:10Z</dcterms:created>
  <dcterms:modified xsi:type="dcterms:W3CDTF">2023-06-29T11:08:29Z</dcterms:modified>
</cp:coreProperties>
</file>